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5"/>
  </p:notesMasterIdLst>
  <p:handoutMasterIdLst>
    <p:handoutMasterId r:id="rId26"/>
  </p:handoutMasterIdLst>
  <p:sldIdLst>
    <p:sldId id="289" r:id="rId3"/>
    <p:sldId id="388" r:id="rId4"/>
    <p:sldId id="355" r:id="rId5"/>
    <p:sldId id="401" r:id="rId6"/>
    <p:sldId id="404" r:id="rId7"/>
    <p:sldId id="378" r:id="rId8"/>
    <p:sldId id="381" r:id="rId9"/>
    <p:sldId id="358" r:id="rId10"/>
    <p:sldId id="376" r:id="rId11"/>
    <p:sldId id="384" r:id="rId12"/>
    <p:sldId id="385" r:id="rId13"/>
    <p:sldId id="390" r:id="rId14"/>
    <p:sldId id="361" r:id="rId15"/>
    <p:sldId id="360" r:id="rId16"/>
    <p:sldId id="391" r:id="rId17"/>
    <p:sldId id="394" r:id="rId18"/>
    <p:sldId id="403" r:id="rId19"/>
    <p:sldId id="392" r:id="rId20"/>
    <p:sldId id="402" r:id="rId21"/>
    <p:sldId id="395" r:id="rId22"/>
    <p:sldId id="363" r:id="rId23"/>
    <p:sldId id="344" r:id="rId24"/>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 Crutchfield" initials="SR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5" autoAdjust="0"/>
    <p:restoredTop sz="96305" autoAdjust="0"/>
  </p:normalViewPr>
  <p:slideViewPr>
    <p:cSldViewPr>
      <p:cViewPr varScale="1">
        <p:scale>
          <a:sx n="117" d="100"/>
          <a:sy n="117" d="100"/>
        </p:scale>
        <p:origin x="2152" y="1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296"/>
    </p:cViewPr>
  </p:sorterViewPr>
  <p:notesViewPr>
    <p:cSldViewPr>
      <p:cViewPr>
        <p:scale>
          <a:sx n="67" d="100"/>
          <a:sy n="67" d="100"/>
        </p:scale>
        <p:origin x="-1810" y="211"/>
      </p:cViewPr>
      <p:guideLst>
        <p:guide orient="horz" pos="2924"/>
        <p:guide pos="22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2970" cy="464503"/>
          </a:xfrm>
          <a:prstGeom prst="rect">
            <a:avLst/>
          </a:prstGeom>
        </p:spPr>
        <p:txBody>
          <a:bodyPr vert="horz" lIns="91221" tIns="45610" rIns="91221" bIns="45610" rtlCol="0"/>
          <a:lstStyle>
            <a:lvl1pPr algn="l">
              <a:defRPr sz="1200"/>
            </a:lvl1pPr>
          </a:lstStyle>
          <a:p>
            <a:endParaRPr lang="en-US" dirty="0"/>
          </a:p>
        </p:txBody>
      </p:sp>
      <p:sp>
        <p:nvSpPr>
          <p:cNvPr id="3" name="Date Placeholder 2"/>
          <p:cNvSpPr>
            <a:spLocks noGrp="1"/>
          </p:cNvSpPr>
          <p:nvPr>
            <p:ph type="dt" sz="quarter" idx="1"/>
          </p:nvPr>
        </p:nvSpPr>
        <p:spPr>
          <a:xfrm>
            <a:off x="3963146" y="1"/>
            <a:ext cx="3032970" cy="464503"/>
          </a:xfrm>
          <a:prstGeom prst="rect">
            <a:avLst/>
          </a:prstGeom>
        </p:spPr>
        <p:txBody>
          <a:bodyPr vert="horz" lIns="91221" tIns="45610" rIns="91221" bIns="45610" rtlCol="0"/>
          <a:lstStyle>
            <a:lvl1pPr algn="r">
              <a:defRPr sz="1200"/>
            </a:lvl1pPr>
          </a:lstStyle>
          <a:p>
            <a:fld id="{07247613-BBA5-4DEB-A39E-ACB252CA7E09}" type="datetimeFigureOut">
              <a:rPr lang="en-US" smtClean="0"/>
              <a:t>9/4/19</a:t>
            </a:fld>
            <a:endParaRPr lang="en-US" dirty="0"/>
          </a:p>
        </p:txBody>
      </p:sp>
      <p:sp>
        <p:nvSpPr>
          <p:cNvPr id="4" name="Footer Placeholder 3"/>
          <p:cNvSpPr>
            <a:spLocks noGrp="1"/>
          </p:cNvSpPr>
          <p:nvPr>
            <p:ph type="ftr" sz="quarter" idx="2"/>
          </p:nvPr>
        </p:nvSpPr>
        <p:spPr>
          <a:xfrm>
            <a:off x="1" y="8817613"/>
            <a:ext cx="3032970" cy="464503"/>
          </a:xfrm>
          <a:prstGeom prst="rect">
            <a:avLst/>
          </a:prstGeom>
        </p:spPr>
        <p:txBody>
          <a:bodyPr vert="horz" lIns="91221" tIns="45610" rIns="91221" bIns="4561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3146" y="8817613"/>
            <a:ext cx="3032970" cy="464503"/>
          </a:xfrm>
          <a:prstGeom prst="rect">
            <a:avLst/>
          </a:prstGeom>
        </p:spPr>
        <p:txBody>
          <a:bodyPr vert="horz" lIns="91221" tIns="45610" rIns="91221" bIns="45610" rtlCol="0" anchor="b"/>
          <a:lstStyle>
            <a:lvl1pPr algn="r">
              <a:defRPr sz="1200"/>
            </a:lvl1pPr>
          </a:lstStyle>
          <a:p>
            <a:fld id="{E183C801-C60E-4C5D-954A-94B16D64F2B5}" type="slidenum">
              <a:rPr lang="en-US" smtClean="0"/>
              <a:t>‹#›</a:t>
            </a:fld>
            <a:endParaRPr lang="en-US" dirty="0"/>
          </a:p>
        </p:txBody>
      </p:sp>
    </p:spTree>
    <p:extLst>
      <p:ext uri="{BB962C8B-B14F-4D97-AF65-F5344CB8AC3E}">
        <p14:creationId xmlns:p14="http://schemas.microsoft.com/office/powerpoint/2010/main" val="2344969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2971" cy="464185"/>
          </a:xfrm>
          <a:prstGeom prst="rect">
            <a:avLst/>
          </a:prstGeom>
        </p:spPr>
        <p:txBody>
          <a:bodyPr vert="horz" lIns="90492" tIns="45246" rIns="90492" bIns="45246" rtlCol="0"/>
          <a:lstStyle>
            <a:lvl1pPr algn="l">
              <a:defRPr sz="1200"/>
            </a:lvl1pPr>
          </a:lstStyle>
          <a:p>
            <a:endParaRPr lang="en-US" dirty="0"/>
          </a:p>
        </p:txBody>
      </p:sp>
      <p:sp>
        <p:nvSpPr>
          <p:cNvPr id="3" name="Date Placeholder 2"/>
          <p:cNvSpPr>
            <a:spLocks noGrp="1"/>
          </p:cNvSpPr>
          <p:nvPr>
            <p:ph type="dt" idx="1"/>
          </p:nvPr>
        </p:nvSpPr>
        <p:spPr>
          <a:xfrm>
            <a:off x="3963148" y="1"/>
            <a:ext cx="3032971" cy="464185"/>
          </a:xfrm>
          <a:prstGeom prst="rect">
            <a:avLst/>
          </a:prstGeom>
        </p:spPr>
        <p:txBody>
          <a:bodyPr vert="horz" lIns="90492" tIns="45246" rIns="90492" bIns="45246" rtlCol="0"/>
          <a:lstStyle>
            <a:lvl1pPr algn="r">
              <a:defRPr sz="1200"/>
            </a:lvl1pPr>
          </a:lstStyle>
          <a:p>
            <a:fld id="{EF67D34E-E419-48C9-8E87-620C8931EAB3}" type="datetimeFigureOut">
              <a:rPr lang="en-US" smtClean="0"/>
              <a:t>9/4/19</a:t>
            </a:fld>
            <a:endParaRPr lang="en-US" dirty="0"/>
          </a:p>
        </p:txBody>
      </p:sp>
      <p:sp>
        <p:nvSpPr>
          <p:cNvPr id="4" name="Slide Image Placeholder 3"/>
          <p:cNvSpPr>
            <a:spLocks noGrp="1" noRot="1" noChangeAspect="1"/>
          </p:cNvSpPr>
          <p:nvPr>
            <p:ph type="sldImg" idx="2"/>
          </p:nvPr>
        </p:nvSpPr>
        <p:spPr>
          <a:xfrm>
            <a:off x="1177925" y="695325"/>
            <a:ext cx="4641850" cy="3481388"/>
          </a:xfrm>
          <a:prstGeom prst="rect">
            <a:avLst/>
          </a:prstGeom>
          <a:noFill/>
          <a:ln w="12700">
            <a:solidFill>
              <a:prstClr val="black"/>
            </a:solidFill>
          </a:ln>
        </p:spPr>
        <p:txBody>
          <a:bodyPr vert="horz" lIns="90492" tIns="45246" rIns="90492" bIns="45246" rtlCol="0" anchor="ctr"/>
          <a:lstStyle/>
          <a:p>
            <a:endParaRPr lang="en-US" dirty="0"/>
          </a:p>
        </p:txBody>
      </p:sp>
      <p:sp>
        <p:nvSpPr>
          <p:cNvPr id="5" name="Notes Placeholder 4"/>
          <p:cNvSpPr>
            <a:spLocks noGrp="1"/>
          </p:cNvSpPr>
          <p:nvPr>
            <p:ph type="body" sz="quarter" idx="3"/>
          </p:nvPr>
        </p:nvSpPr>
        <p:spPr>
          <a:xfrm>
            <a:off x="700405" y="4409759"/>
            <a:ext cx="5596893" cy="4177665"/>
          </a:xfrm>
          <a:prstGeom prst="rect">
            <a:avLst/>
          </a:prstGeom>
        </p:spPr>
        <p:txBody>
          <a:bodyPr vert="horz" lIns="90492" tIns="45246" rIns="90492" bIns="45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17927"/>
            <a:ext cx="3032971" cy="464185"/>
          </a:xfrm>
          <a:prstGeom prst="rect">
            <a:avLst/>
          </a:prstGeom>
        </p:spPr>
        <p:txBody>
          <a:bodyPr vert="horz" lIns="90492" tIns="45246" rIns="90492" bIns="45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3148" y="8817927"/>
            <a:ext cx="3032971" cy="464185"/>
          </a:xfrm>
          <a:prstGeom prst="rect">
            <a:avLst/>
          </a:prstGeom>
        </p:spPr>
        <p:txBody>
          <a:bodyPr vert="horz" lIns="90492" tIns="45246" rIns="90492" bIns="45246" rtlCol="0" anchor="b"/>
          <a:lstStyle>
            <a:lvl1pPr algn="r">
              <a:defRPr sz="1200"/>
            </a:lvl1pPr>
          </a:lstStyle>
          <a:p>
            <a:fld id="{067D5D74-2134-4867-A98E-E2C1169234F0}" type="slidenum">
              <a:rPr lang="en-US" smtClean="0"/>
              <a:t>‹#›</a:t>
            </a:fld>
            <a:endParaRPr lang="en-US" dirty="0"/>
          </a:p>
        </p:txBody>
      </p:sp>
    </p:spTree>
    <p:extLst>
      <p:ext uri="{BB962C8B-B14F-4D97-AF65-F5344CB8AC3E}">
        <p14:creationId xmlns:p14="http://schemas.microsoft.com/office/powerpoint/2010/main" val="131982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249" y="4260328"/>
            <a:ext cx="6389205" cy="4425654"/>
          </a:xfrm>
        </p:spPr>
        <p:txBody>
          <a:bodyPr/>
          <a:lstStyle/>
          <a:p>
            <a:pPr defTabSz="912205">
              <a:lnSpc>
                <a:spcPct val="200000"/>
              </a:lnSpc>
            </a:pPr>
            <a:r>
              <a:rPr lang="en-US" sz="1600" b="1" dirty="0">
                <a:latin typeface="Times New Roman" panose="02020603050405020304" pitchFamily="18" charset="0"/>
                <a:cs typeface="Times New Roman" panose="02020603050405020304" pitchFamily="18" charset="0"/>
              </a:rPr>
              <a:t>I would like to thank Dr. Carl Brown for the invitation to present an overview of the USDA/ERS commodity outlook program to the Philadelphia</a:t>
            </a:r>
            <a:r>
              <a:rPr lang="en-US" sz="1600" b="1" baseline="0" dirty="0">
                <a:latin typeface="Times New Roman" panose="02020603050405020304" pitchFamily="18" charset="0"/>
                <a:cs typeface="Times New Roman" panose="02020603050405020304" pitchFamily="18" charset="0"/>
              </a:rPr>
              <a:t> Society for Promoting Agriculture</a:t>
            </a:r>
            <a:r>
              <a:rPr lang="en-US" sz="1600" b="1" dirty="0">
                <a:latin typeface="Times New Roman" panose="02020603050405020304" pitchFamily="18" charset="0"/>
                <a:cs typeface="Times New Roman" panose="02020603050405020304" pitchFamily="18" charset="0"/>
              </a:rPr>
              <a:t>.  </a:t>
            </a:r>
          </a:p>
          <a:p>
            <a:pPr defTabSz="912205">
              <a:lnSpc>
                <a:spcPct val="200000"/>
              </a:lnSpc>
            </a:pPr>
            <a:r>
              <a:rPr lang="en-US" sz="1600" b="1" dirty="0">
                <a:latin typeface="Times New Roman" panose="02020603050405020304" pitchFamily="18" charset="0"/>
                <a:cs typeface="Times New Roman" panose="02020603050405020304" pitchFamily="18" charset="0"/>
              </a:rPr>
              <a:t>The USDA outlook program provides a </a:t>
            </a:r>
            <a:r>
              <a:rPr lang="en-US" sz="1600" b="1" baseline="0" dirty="0">
                <a:latin typeface="Times New Roman" panose="02020603050405020304" pitchFamily="18" charset="0"/>
                <a:cs typeface="Times New Roman" panose="02020603050405020304" pitchFamily="18" charset="0"/>
              </a:rPr>
              <a:t>public good requiring </a:t>
            </a:r>
            <a:r>
              <a:rPr lang="en-US" sz="1600" b="1" dirty="0">
                <a:latin typeface="Times New Roman" panose="02020603050405020304" pitchFamily="18" charset="0"/>
                <a:cs typeface="Times New Roman" panose="02020603050405020304" pitchFamily="18" charset="0"/>
              </a:rPr>
              <a:t>the cooperation of many</a:t>
            </a:r>
            <a:r>
              <a:rPr lang="en-US" sz="1600" b="1" baseline="0" dirty="0">
                <a:latin typeface="Times New Roman" panose="02020603050405020304" pitchFamily="18" charset="0"/>
                <a:cs typeface="Times New Roman" panose="02020603050405020304" pitchFamily="18" charset="0"/>
              </a:rPr>
              <a:t> agencies.</a:t>
            </a:r>
            <a:endParaRPr lang="en-US" sz="16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67D5D74-2134-4867-A98E-E2C1169234F0}" type="slidenum">
              <a:rPr lang="en-US" smtClean="0"/>
              <a:t>1</a:t>
            </a:fld>
            <a:endParaRPr lang="en-US" dirty="0"/>
          </a:p>
        </p:txBody>
      </p:sp>
    </p:spTree>
    <p:extLst>
      <p:ext uri="{BB962C8B-B14F-4D97-AF65-F5344CB8AC3E}">
        <p14:creationId xmlns:p14="http://schemas.microsoft.com/office/powerpoint/2010/main" val="4112424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So what</a:t>
            </a:r>
            <a:r>
              <a:rPr lang="en-US" b="1" baseline="0" dirty="0">
                <a:latin typeface="Times New Roman" panose="02020603050405020304" pitchFamily="18" charset="0"/>
                <a:cs typeface="Times New Roman" panose="02020603050405020304" pitchFamily="18" charset="0"/>
              </a:rPr>
              <a:t> specifically does ERS do in the outlook process.  </a:t>
            </a:r>
          </a:p>
          <a:p>
            <a:endParaRPr lang="en-US" b="1" baseline="0" dirty="0">
              <a:latin typeface="Times New Roman" panose="02020603050405020304" pitchFamily="18" charset="0"/>
              <a:cs typeface="Times New Roman" panose="02020603050405020304" pitchFamily="18" charset="0"/>
            </a:endParaRPr>
          </a:p>
          <a:p>
            <a:r>
              <a:rPr lang="en-US" b="1" baseline="0" dirty="0">
                <a:latin typeface="Times New Roman" panose="02020603050405020304" pitchFamily="18" charset="0"/>
                <a:cs typeface="Times New Roman" panose="02020603050405020304" pitchFamily="18" charset="0"/>
              </a:rPr>
              <a:t>First the supply, demand, and price analysis released monthly in the commodity reports. </a:t>
            </a:r>
          </a:p>
          <a:p>
            <a:endParaRPr lang="en-US" baseline="0" dirty="0"/>
          </a:p>
          <a:p>
            <a:pPr eaLnBrk="0" hangingPunct="0"/>
            <a:r>
              <a:rPr lang="en-US" sz="1200" b="1" dirty="0">
                <a:latin typeface="Times New Roman" panose="02020603050405020304" pitchFamily="18" charset="0"/>
                <a:cs typeface="Times New Roman" panose="02020603050405020304" pitchFamily="18" charset="0"/>
              </a:rPr>
              <a:t>Consult with ICEC/WAOB on analysis of critical country and regional issues</a:t>
            </a:r>
          </a:p>
          <a:p>
            <a:pPr eaLnBrk="0" hangingPunct="0"/>
            <a:endParaRPr lang="en-US" sz="1200" b="1" dirty="0">
              <a:latin typeface="Times New Roman" panose="02020603050405020304" pitchFamily="18" charset="0"/>
              <a:cs typeface="Times New Roman" panose="02020603050405020304" pitchFamily="18" charset="0"/>
            </a:endParaRPr>
          </a:p>
          <a:p>
            <a:pPr eaLnBrk="0" hangingPunct="0"/>
            <a:r>
              <a:rPr lang="en-US" sz="1200" b="1" dirty="0">
                <a:latin typeface="Times New Roman" panose="02020603050405020304" pitchFamily="18" charset="0"/>
                <a:cs typeface="Times New Roman" panose="02020603050405020304" pitchFamily="18" charset="0"/>
              </a:rPr>
              <a:t>Provide forecasts of U.S. acreage, yield, and production for situations where NASS estimates are not available</a:t>
            </a:r>
          </a:p>
          <a:p>
            <a:pPr eaLnBrk="0" hangingPunct="0"/>
            <a:endParaRPr lang="en-US" sz="1200" b="1" dirty="0">
              <a:latin typeface="Times New Roman" panose="02020603050405020304" pitchFamily="18" charset="0"/>
              <a:cs typeface="Times New Roman" panose="02020603050405020304" pitchFamily="18" charset="0"/>
            </a:endParaRPr>
          </a:p>
          <a:p>
            <a:pPr eaLnBrk="0" hangingPunct="0"/>
            <a:r>
              <a:rPr lang="en-US" sz="1200" b="1" dirty="0">
                <a:latin typeface="Times New Roman" panose="02020603050405020304" pitchFamily="18" charset="0"/>
                <a:cs typeface="Times New Roman" panose="02020603050405020304" pitchFamily="18" charset="0"/>
              </a:rPr>
              <a:t>In collaboration with FAS, provide analysis to support U.S. trade forecasting</a:t>
            </a:r>
          </a:p>
          <a:p>
            <a:pPr marL="0" indent="0" eaLnBrk="0" hangingPunct="0">
              <a:buNone/>
            </a:pPr>
            <a:r>
              <a:rPr lang="en-US" dirty="0"/>
              <a:t> </a:t>
            </a:r>
          </a:p>
          <a:p>
            <a:endParaRPr lang="en-US" dirty="0"/>
          </a:p>
        </p:txBody>
      </p:sp>
      <p:sp>
        <p:nvSpPr>
          <p:cNvPr id="4" name="Slide Number Placeholder 3"/>
          <p:cNvSpPr>
            <a:spLocks noGrp="1"/>
          </p:cNvSpPr>
          <p:nvPr>
            <p:ph type="sldNum" sz="quarter" idx="10"/>
          </p:nvPr>
        </p:nvSpPr>
        <p:spPr/>
        <p:txBody>
          <a:bodyPr/>
          <a:lstStyle/>
          <a:p>
            <a:fld id="{067D5D74-2134-4867-A98E-E2C1169234F0}" type="slidenum">
              <a:rPr lang="en-US" smtClean="0"/>
              <a:t>10</a:t>
            </a:fld>
            <a:endParaRPr lang="en-US" dirty="0"/>
          </a:p>
        </p:txBody>
      </p:sp>
    </p:spTree>
    <p:extLst>
      <p:ext uri="{BB962C8B-B14F-4D97-AF65-F5344CB8AC3E}">
        <p14:creationId xmlns:p14="http://schemas.microsoft.com/office/powerpoint/2010/main" val="3798168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hangingPunct="0"/>
            <a:r>
              <a:rPr lang="en-US" sz="1200" b="1" dirty="0">
                <a:latin typeface="Times New Roman" panose="02020603050405020304" pitchFamily="18" charset="0"/>
                <a:cs typeface="Times New Roman" panose="02020603050405020304" pitchFamily="18" charset="0"/>
              </a:rPr>
              <a:t>Amongst other items listed ERS contributes to the preparation of long-term baseline projections coordinated by the ICECs/WAOB and in drafting the baseline report </a:t>
            </a:r>
          </a:p>
          <a:p>
            <a:pPr lvl="0" eaLnBrk="0" hangingPunct="0"/>
            <a:endParaRPr lang="en-US" sz="1200" b="1" dirty="0">
              <a:latin typeface="Times New Roman" panose="02020603050405020304" pitchFamily="18" charset="0"/>
              <a:cs typeface="Times New Roman" panose="02020603050405020304" pitchFamily="18" charset="0"/>
            </a:endParaRPr>
          </a:p>
          <a:p>
            <a:pPr lvl="0" eaLnBrk="0" hangingPunct="0"/>
            <a:r>
              <a:rPr lang="en-US" sz="1200" b="1" dirty="0">
                <a:latin typeface="Times New Roman" panose="02020603050405020304" pitchFamily="18" charset="0"/>
                <a:cs typeface="Times New Roman" panose="02020603050405020304" pitchFamily="18" charset="0"/>
              </a:rPr>
              <a:t>ERS</a:t>
            </a:r>
            <a:r>
              <a:rPr lang="en-US" sz="1200" b="1" baseline="0" dirty="0">
                <a:latin typeface="Times New Roman" panose="02020603050405020304" pitchFamily="18" charset="0"/>
                <a:cs typeface="Times New Roman" panose="02020603050405020304" pitchFamily="18" charset="0"/>
              </a:rPr>
              <a:t> participates </a:t>
            </a:r>
            <a:r>
              <a:rPr lang="en-US" sz="1200" b="1" dirty="0">
                <a:latin typeface="Times New Roman" panose="02020603050405020304" pitchFamily="18" charset="0"/>
                <a:cs typeface="Times New Roman" panose="02020603050405020304" pitchFamily="18" charset="0"/>
              </a:rPr>
              <a:t>in developing domestic and international macroeconomic and energy assumptions</a:t>
            </a:r>
          </a:p>
          <a:p>
            <a:endParaRPr lang="en-US" dirty="0"/>
          </a:p>
        </p:txBody>
      </p:sp>
      <p:sp>
        <p:nvSpPr>
          <p:cNvPr id="4" name="Slide Number Placeholder 3"/>
          <p:cNvSpPr>
            <a:spLocks noGrp="1"/>
          </p:cNvSpPr>
          <p:nvPr>
            <p:ph type="sldNum" sz="quarter" idx="10"/>
          </p:nvPr>
        </p:nvSpPr>
        <p:spPr/>
        <p:txBody>
          <a:bodyPr/>
          <a:lstStyle/>
          <a:p>
            <a:fld id="{067D5D74-2134-4867-A98E-E2C1169234F0}" type="slidenum">
              <a:rPr lang="en-US" smtClean="0"/>
              <a:t>11</a:t>
            </a:fld>
            <a:endParaRPr lang="en-US" dirty="0"/>
          </a:p>
        </p:txBody>
      </p:sp>
    </p:spTree>
    <p:extLst>
      <p:ext uri="{BB962C8B-B14F-4D97-AF65-F5344CB8AC3E}">
        <p14:creationId xmlns:p14="http://schemas.microsoft.com/office/powerpoint/2010/main" val="1616763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So,</a:t>
            </a:r>
            <a:r>
              <a:rPr lang="en-US" b="1" baseline="0" dirty="0">
                <a:latin typeface="Times New Roman" panose="02020603050405020304" pitchFamily="18" charset="0"/>
                <a:cs typeface="Times New Roman" panose="02020603050405020304" pitchFamily="18" charset="0"/>
              </a:rPr>
              <a:t> what commodities are actually covered in our outlook program.</a:t>
            </a:r>
          </a:p>
          <a:p>
            <a:r>
              <a:rPr lang="en-US" b="1" baseline="0" dirty="0">
                <a:latin typeface="Times New Roman" panose="02020603050405020304" pitchFamily="18" charset="0"/>
                <a:cs typeface="Times New Roman" panose="02020603050405020304" pitchFamily="18" charset="0"/>
              </a:rPr>
              <a:t>First,  commodities listed under USDA coverage range from wheat to dairy.  What USDA coverage means is that the ICEC commodities prepare estimates for these commodities.  Second, commodities listed under ERS coverage means that ERS prepares the estimates using industry &amp; USDA data. Of course all estimates are reviewed by the World Board. </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67D5D74-2134-4867-A98E-E2C1169234F0}" type="slidenum">
              <a:rPr lang="en-US" smtClean="0"/>
              <a:t>12</a:t>
            </a:fld>
            <a:endParaRPr lang="en-US" dirty="0"/>
          </a:p>
        </p:txBody>
      </p:sp>
    </p:spTree>
    <p:extLst>
      <p:ext uri="{BB962C8B-B14F-4D97-AF65-F5344CB8AC3E}">
        <p14:creationId xmlns:p14="http://schemas.microsoft.com/office/powerpoint/2010/main" val="849801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 then how do</a:t>
            </a:r>
            <a:r>
              <a:rPr lang="en-US" b="1" baseline="0" dirty="0"/>
              <a:t> we publish this information.  First we have the monthly WASDE which is released by the WAOB.</a:t>
            </a:r>
          </a:p>
          <a:p>
            <a:endParaRPr lang="en-US" b="1" baseline="0" dirty="0"/>
          </a:p>
          <a:p>
            <a:r>
              <a:rPr lang="en-US" b="1" baseline="0" dirty="0"/>
              <a:t>Nest we have ERS’ monthly commodity outlook reports, special outlook reports, databases, and 10 year projections (baseline).</a:t>
            </a:r>
          </a:p>
          <a:p>
            <a:endParaRPr lang="en-US" b="1" baseline="0" dirty="0"/>
          </a:p>
          <a:p>
            <a:r>
              <a:rPr lang="en-US" b="1" baseline="0" dirty="0"/>
              <a:t>The dissemination is done through the internet, state &amp; local extension services, and other media. </a:t>
            </a:r>
          </a:p>
          <a:p>
            <a:endParaRPr lang="en-US" b="1" baseline="0" dirty="0"/>
          </a:p>
          <a:p>
            <a:endParaRPr lang="en-US" b="1" dirty="0"/>
          </a:p>
        </p:txBody>
      </p:sp>
      <p:sp>
        <p:nvSpPr>
          <p:cNvPr id="4" name="Slide Number Placeholder 3"/>
          <p:cNvSpPr>
            <a:spLocks noGrp="1"/>
          </p:cNvSpPr>
          <p:nvPr>
            <p:ph type="sldNum" sz="quarter" idx="10"/>
          </p:nvPr>
        </p:nvSpPr>
        <p:spPr/>
        <p:txBody>
          <a:bodyPr/>
          <a:lstStyle/>
          <a:p>
            <a:fld id="{067D5D74-2134-4867-A98E-E2C1169234F0}" type="slidenum">
              <a:rPr lang="en-US" smtClean="0"/>
              <a:t>13</a:t>
            </a:fld>
            <a:endParaRPr lang="en-US" dirty="0"/>
          </a:p>
        </p:txBody>
      </p:sp>
    </p:spTree>
    <p:extLst>
      <p:ext uri="{BB962C8B-B14F-4D97-AF65-F5344CB8AC3E}">
        <p14:creationId xmlns:p14="http://schemas.microsoft.com/office/powerpoint/2010/main" val="1535135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Times New Roman" panose="02020603050405020304" pitchFamily="18" charset="0"/>
                <a:cs typeface="Times New Roman" panose="02020603050405020304" pitchFamily="18" charset="0"/>
              </a:rPr>
              <a:t>Who</a:t>
            </a:r>
            <a:r>
              <a:rPr lang="en-US" sz="1200" b="1" baseline="0" dirty="0">
                <a:latin typeface="Times New Roman" panose="02020603050405020304" pitchFamily="18" charset="0"/>
                <a:cs typeface="Times New Roman" panose="02020603050405020304" pitchFamily="18" charset="0"/>
              </a:rPr>
              <a:t> then are the users of our information?</a:t>
            </a:r>
          </a:p>
          <a:p>
            <a:endParaRPr lang="en-US" sz="1200" b="1" baseline="0" dirty="0">
              <a:latin typeface="Times New Roman" panose="02020603050405020304" pitchFamily="18" charset="0"/>
              <a:cs typeface="Times New Roman" panose="02020603050405020304" pitchFamily="18" charset="0"/>
            </a:endParaRPr>
          </a:p>
          <a:p>
            <a:r>
              <a:rPr lang="en-US" sz="1200" b="1" baseline="0" dirty="0">
                <a:latin typeface="Times New Roman" panose="02020603050405020304" pitchFamily="18" charset="0"/>
                <a:cs typeface="Times New Roman" panose="02020603050405020304" pitchFamily="18" charset="0"/>
              </a:rPr>
              <a:t>First we have the Executive and legislative branch policymakers</a:t>
            </a:r>
          </a:p>
          <a:p>
            <a:endParaRPr lang="en-US" sz="1200" b="1" baseline="0" dirty="0">
              <a:latin typeface="Times New Roman" panose="02020603050405020304" pitchFamily="18" charset="0"/>
              <a:cs typeface="Times New Roman" panose="02020603050405020304" pitchFamily="18" charset="0"/>
            </a:endParaRPr>
          </a:p>
          <a:p>
            <a:r>
              <a:rPr lang="en-US" sz="1200" b="1" baseline="0" dirty="0">
                <a:latin typeface="Times New Roman" panose="02020603050405020304" pitchFamily="18" charset="0"/>
                <a:cs typeface="Times New Roman" panose="02020603050405020304" pitchFamily="18" charset="0"/>
              </a:rPr>
              <a:t>Nest the state and local extension services.</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And the private</a:t>
            </a:r>
            <a:r>
              <a:rPr lang="en-US" sz="1200" b="1" baseline="0" dirty="0">
                <a:latin typeface="Times New Roman" panose="02020603050405020304" pitchFamily="18" charset="0"/>
                <a:cs typeface="Times New Roman" panose="02020603050405020304" pitchFamily="18" charset="0"/>
              </a:rPr>
              <a:t> sector:</a:t>
            </a:r>
          </a:p>
          <a:p>
            <a:pPr lvl="1">
              <a:buFont typeface="Wingdings" panose="05000000000000000000" pitchFamily="2" charset="2"/>
              <a:buChar char="ü"/>
            </a:pPr>
            <a:r>
              <a:rPr lang="en-US" sz="1200" b="1" dirty="0">
                <a:latin typeface="Times New Roman" panose="02020603050405020304" pitchFamily="18" charset="0"/>
                <a:cs typeface="Times New Roman" panose="02020603050405020304" pitchFamily="18" charset="0"/>
              </a:rPr>
              <a:t>Farmers ,Input suppliers, country elevators, &amp; financial institutions</a:t>
            </a:r>
          </a:p>
          <a:p>
            <a:pPr lvl="1">
              <a:buFont typeface="Wingdings" panose="05000000000000000000" pitchFamily="2" charset="2"/>
              <a:buChar char="ü"/>
            </a:pPr>
            <a:r>
              <a:rPr lang="en-US" sz="1200" b="1" dirty="0">
                <a:latin typeface="Times New Roman" panose="02020603050405020304" pitchFamily="18" charset="0"/>
                <a:cs typeface="Times New Roman" panose="02020603050405020304" pitchFamily="18" charset="0"/>
              </a:rPr>
              <a:t>Food processors &amp; food service firms, Exporters &amp; importers</a:t>
            </a:r>
          </a:p>
          <a:p>
            <a:pPr lvl="1">
              <a:buFont typeface="Wingdings" panose="05000000000000000000" pitchFamily="2" charset="2"/>
              <a:buChar char="ü"/>
            </a:pPr>
            <a:r>
              <a:rPr lang="en-US" sz="1200" b="1" dirty="0">
                <a:latin typeface="Times New Roman" panose="02020603050405020304" pitchFamily="18" charset="0"/>
                <a:cs typeface="Times New Roman" panose="02020603050405020304" pitchFamily="18" charset="0"/>
              </a:rPr>
              <a:t>Commodity organizations, Consultants, and news media</a:t>
            </a:r>
          </a:p>
          <a:p>
            <a:pPr lvl="1">
              <a:buFont typeface="Wingdings" panose="05000000000000000000" pitchFamily="2" charset="2"/>
              <a:buNone/>
            </a:pPr>
            <a:endParaRPr lang="en-US" sz="1800" b="1" dirty="0"/>
          </a:p>
        </p:txBody>
      </p:sp>
      <p:sp>
        <p:nvSpPr>
          <p:cNvPr id="4" name="Slide Number Placeholder 3"/>
          <p:cNvSpPr>
            <a:spLocks noGrp="1"/>
          </p:cNvSpPr>
          <p:nvPr>
            <p:ph type="sldNum" sz="quarter" idx="10"/>
          </p:nvPr>
        </p:nvSpPr>
        <p:spPr/>
        <p:txBody>
          <a:bodyPr/>
          <a:lstStyle/>
          <a:p>
            <a:fld id="{067D5D74-2134-4867-A98E-E2C1169234F0}" type="slidenum">
              <a:rPr lang="en-US" smtClean="0"/>
              <a:t>14</a:t>
            </a:fld>
            <a:endParaRPr lang="en-US" dirty="0"/>
          </a:p>
        </p:txBody>
      </p:sp>
    </p:spTree>
    <p:extLst>
      <p:ext uri="{BB962C8B-B14F-4D97-AF65-F5344CB8AC3E}">
        <p14:creationId xmlns:p14="http://schemas.microsoft.com/office/powerpoint/2010/main" val="1266278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Next I want to provide</a:t>
            </a:r>
            <a:r>
              <a:rPr lang="en-US" b="1" baseline="0" dirty="0">
                <a:latin typeface="Times New Roman" panose="02020603050405020304" pitchFamily="18" charset="0"/>
                <a:cs typeface="Times New Roman" panose="02020603050405020304" pitchFamily="18" charset="0"/>
              </a:rPr>
              <a:t> an example a</a:t>
            </a:r>
            <a:r>
              <a:rPr lang="en-US" b="1" dirty="0">
                <a:latin typeface="Times New Roman" panose="02020603050405020304" pitchFamily="18" charset="0"/>
                <a:cs typeface="Times New Roman" panose="02020603050405020304" pitchFamily="18" charset="0"/>
              </a:rPr>
              <a:t>nalysis</a:t>
            </a:r>
            <a:r>
              <a:rPr lang="en-US" b="1" baseline="0" dirty="0">
                <a:latin typeface="Times New Roman" panose="02020603050405020304" pitchFamily="18" charset="0"/>
                <a:cs typeface="Times New Roman" panose="02020603050405020304" pitchFamily="18" charset="0"/>
              </a:rPr>
              <a:t> of the corn balance sheet.  </a:t>
            </a:r>
          </a:p>
          <a:p>
            <a:endParaRPr lang="en-US" b="1" baseline="0" dirty="0">
              <a:latin typeface="Times New Roman" panose="02020603050405020304" pitchFamily="18" charset="0"/>
              <a:cs typeface="Times New Roman" panose="02020603050405020304" pitchFamily="18" charset="0"/>
            </a:endParaRPr>
          </a:p>
          <a:p>
            <a:r>
              <a:rPr lang="en-US" b="1" baseline="0" dirty="0">
                <a:latin typeface="Times New Roman" panose="02020603050405020304" pitchFamily="18" charset="0"/>
                <a:cs typeface="Times New Roman" panose="02020603050405020304" pitchFamily="18" charset="0"/>
              </a:rPr>
              <a:t>What is this?</a:t>
            </a:r>
          </a:p>
          <a:p>
            <a:pPr marL="800100" lvl="1" indent="-342900">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A method for organizing economic data</a:t>
            </a:r>
          </a:p>
          <a:p>
            <a:pPr marL="800100" lvl="1" indent="-34290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Data are organized on a marketing year basis</a:t>
            </a:r>
          </a:p>
          <a:p>
            <a:pPr marL="800100" lvl="1" indent="-34290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Permits analyses of historical and current data</a:t>
            </a:r>
          </a:p>
          <a:p>
            <a:pPr lvl="1"/>
            <a:r>
              <a:rPr lang="en-US" b="1" dirty="0">
                <a:latin typeface="Times New Roman" panose="02020603050405020304" pitchFamily="18" charset="0"/>
                <a:cs typeface="Times New Roman" panose="02020603050405020304" pitchFamily="18" charset="0"/>
              </a:rPr>
              <a:t> </a:t>
            </a:r>
          </a:p>
          <a:p>
            <a:pPr marL="800100" lvl="1" indent="-342900">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Permits forecasts for the future</a:t>
            </a:r>
          </a:p>
          <a:p>
            <a:pPr marL="800100" lvl="1" indent="-34290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Supply and use data are consistent—spans a crop’s harvest and marketing season  </a:t>
            </a:r>
          </a:p>
          <a:p>
            <a:endParaRPr lang="en-US" b="1" baseline="0" dirty="0">
              <a:latin typeface="Times New Roman" panose="02020603050405020304" pitchFamily="18" charset="0"/>
              <a:cs typeface="Times New Roman" panose="02020603050405020304" pitchFamily="18" charset="0"/>
            </a:endParaRPr>
          </a:p>
          <a:p>
            <a:r>
              <a:rPr lang="en-US" b="1" baseline="0" dirty="0">
                <a:latin typeface="Times New Roman" panose="02020603050405020304" pitchFamily="18" charset="0"/>
                <a:cs typeface="Times New Roman" panose="02020603050405020304" pitchFamily="18" charset="0"/>
              </a:rPr>
              <a:t>What are its components:  </a:t>
            </a:r>
          </a:p>
          <a:p>
            <a:pPr marL="1257300" lvl="2" indent="-342900">
              <a:buFont typeface="Courier New" panose="02070309020205020404" pitchFamily="49" charset="0"/>
              <a:buChar char="o"/>
            </a:pPr>
            <a:r>
              <a:rPr lang="en-US" b="1" u="sng" dirty="0">
                <a:latin typeface="Times New Roman" panose="02020603050405020304" pitchFamily="18" charset="0"/>
                <a:cs typeface="Times New Roman" panose="02020603050405020304" pitchFamily="18" charset="0"/>
              </a:rPr>
              <a:t>Supply:</a:t>
            </a:r>
            <a:r>
              <a:rPr lang="en-US" b="1" dirty="0">
                <a:latin typeface="Times New Roman" panose="02020603050405020304" pitchFamily="18" charset="0"/>
                <a:cs typeface="Times New Roman" panose="02020603050405020304" pitchFamily="18" charset="0"/>
              </a:rPr>
              <a:t> Beginning Stocks, Production, &amp; Imports</a:t>
            </a:r>
          </a:p>
          <a:p>
            <a:pPr marL="1257300" lvl="2" indent="-342900">
              <a:buFont typeface="Courier New" panose="02070309020205020404" pitchFamily="49" charset="0"/>
              <a:buChar char="o"/>
            </a:pPr>
            <a:r>
              <a:rPr lang="en-US" b="1" u="sng" dirty="0">
                <a:latin typeface="Times New Roman" panose="02020603050405020304" pitchFamily="18" charset="0"/>
                <a:cs typeface="Times New Roman" panose="02020603050405020304" pitchFamily="18" charset="0"/>
              </a:rPr>
              <a:t>Use:</a:t>
            </a:r>
            <a:r>
              <a:rPr lang="en-US" b="1" dirty="0">
                <a:latin typeface="Times New Roman" panose="02020603050405020304" pitchFamily="18" charset="0"/>
                <a:cs typeface="Times New Roman" panose="02020603050405020304" pitchFamily="18" charset="0"/>
              </a:rPr>
              <a:t> Feed &amp; Residual; Food, Seed, &amp; Industrial; Exports; &amp; Ending Stocks</a:t>
            </a:r>
          </a:p>
          <a:p>
            <a:pPr marL="1257300" lvl="2" indent="-342900">
              <a:buFont typeface="Courier New" panose="02070309020205020404" pitchFamily="49" charset="0"/>
              <a:buChar char="o"/>
            </a:pPr>
            <a:r>
              <a:rPr lang="en-US" b="1" u="sng" dirty="0">
                <a:latin typeface="Times New Roman" panose="02020603050405020304" pitchFamily="18" charset="0"/>
                <a:cs typeface="Times New Roman" panose="02020603050405020304" pitchFamily="18" charset="0"/>
              </a:rPr>
              <a:t>Price:</a:t>
            </a:r>
            <a:r>
              <a:rPr lang="en-US" b="1" dirty="0">
                <a:latin typeface="Times New Roman" panose="02020603050405020304" pitchFamily="18" charset="0"/>
                <a:cs typeface="Times New Roman" panose="02020603050405020304" pitchFamily="18" charset="0"/>
              </a:rPr>
              <a:t> Season-Average Price Received </a:t>
            </a:r>
          </a:p>
          <a:p>
            <a:r>
              <a:rPr lang="en-US" b="1" baseline="0"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67D5D74-2134-4867-A98E-E2C1169234F0}" type="slidenum">
              <a:rPr lang="en-US" smtClean="0"/>
              <a:t>15</a:t>
            </a:fld>
            <a:endParaRPr lang="en-US" dirty="0"/>
          </a:p>
        </p:txBody>
      </p:sp>
    </p:spTree>
    <p:extLst>
      <p:ext uri="{BB962C8B-B14F-4D97-AF65-F5344CB8AC3E}">
        <p14:creationId xmlns:p14="http://schemas.microsoft.com/office/powerpoint/2010/main" val="1003186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Having identified the corn balance sheet I want</a:t>
            </a:r>
            <a:r>
              <a:rPr lang="en-US" b="1" baseline="0" dirty="0">
                <a:latin typeface="Times New Roman" panose="02020603050405020304" pitchFamily="18" charset="0"/>
                <a:cs typeface="Times New Roman" panose="02020603050405020304" pitchFamily="18" charset="0"/>
              </a:rPr>
              <a:t> to through a quick review of how we forecast/estimate the major variables within this balance sheet.  </a:t>
            </a:r>
          </a:p>
          <a:p>
            <a:r>
              <a:rPr lang="en-US" b="1" baseline="0" dirty="0">
                <a:latin typeface="Times New Roman" panose="02020603050405020304" pitchFamily="18" charset="0"/>
                <a:cs typeface="Times New Roman" panose="02020603050405020304" pitchFamily="18" charset="0"/>
              </a:rPr>
              <a:t>Various forecasting techniques are used for forecasting the different variables.  Surveys and secondary data are used to provide estimates of the variables.</a:t>
            </a:r>
          </a:p>
          <a:p>
            <a:r>
              <a:rPr lang="en-US" b="1" baseline="0" dirty="0">
                <a:latin typeface="Times New Roman" panose="02020603050405020304" pitchFamily="18" charset="0"/>
                <a:cs typeface="Times New Roman" panose="02020603050405020304" pitchFamily="18" charset="0"/>
              </a:rPr>
              <a:t>Lets start with </a:t>
            </a:r>
            <a:r>
              <a:rPr lang="en-US" b="1" u="sng" baseline="0" dirty="0">
                <a:latin typeface="Times New Roman" panose="02020603050405020304" pitchFamily="18" charset="0"/>
                <a:cs typeface="Times New Roman" panose="02020603050405020304" pitchFamily="18" charset="0"/>
              </a:rPr>
              <a:t>supply</a:t>
            </a:r>
            <a:r>
              <a:rPr lang="en-US" b="1" baseline="0" dirty="0">
                <a:latin typeface="Times New Roman" panose="02020603050405020304" pitchFamily="18" charset="0"/>
                <a:cs typeface="Times New Roman" panose="02020603050405020304" pitchFamily="18" charset="0"/>
              </a:rPr>
              <a:t>.</a:t>
            </a:r>
          </a:p>
          <a:p>
            <a:r>
              <a:rPr lang="en-US" b="1" baseline="0" dirty="0">
                <a:latin typeface="Times New Roman" panose="02020603050405020304" pitchFamily="18" charset="0"/>
                <a:cs typeface="Times New Roman" panose="02020603050405020304" pitchFamily="18" charset="0"/>
              </a:rPr>
              <a:t>First we have beginning stocks.  We use the prior year’s ending stocks.  Also, NASS publishes a quarterly grain stocks report which can be used to true up our estimates.</a:t>
            </a:r>
          </a:p>
          <a:p>
            <a:r>
              <a:rPr lang="en-US" b="1" baseline="0" dirty="0">
                <a:latin typeface="Times New Roman" panose="02020603050405020304" pitchFamily="18" charset="0"/>
                <a:cs typeface="Times New Roman" panose="02020603050405020304" pitchFamily="18" charset="0"/>
              </a:rPr>
              <a:t>Next is </a:t>
            </a:r>
            <a:r>
              <a:rPr lang="en-US" b="1" u="sng" baseline="0" dirty="0">
                <a:latin typeface="Times New Roman" panose="02020603050405020304" pitchFamily="18" charset="0"/>
                <a:cs typeface="Times New Roman" panose="02020603050405020304" pitchFamily="18" charset="0"/>
              </a:rPr>
              <a:t>Production</a:t>
            </a:r>
            <a:r>
              <a:rPr lang="en-US" b="1" baseline="0" dirty="0">
                <a:latin typeface="Times New Roman" panose="02020603050405020304" pitchFamily="18" charset="0"/>
                <a:cs typeface="Times New Roman" panose="02020603050405020304" pitchFamily="18" charset="0"/>
              </a:rPr>
              <a:t>.  Area times yield.  </a:t>
            </a:r>
          </a:p>
          <a:p>
            <a:r>
              <a:rPr lang="en-US" b="1" baseline="0" dirty="0">
                <a:latin typeface="Times New Roman" panose="02020603050405020304" pitchFamily="18" charset="0"/>
                <a:cs typeface="Times New Roman" panose="02020603050405020304" pitchFamily="18" charset="0"/>
              </a:rPr>
              <a:t>Area:  Prospective plantings report, End of March release, End of June Acreage report, starting in August monthly crop prod. report with updates.  </a:t>
            </a:r>
          </a:p>
          <a:p>
            <a:r>
              <a:rPr lang="en-US" b="1" baseline="0" dirty="0">
                <a:latin typeface="Times New Roman" panose="02020603050405020304" pitchFamily="18" charset="0"/>
                <a:cs typeface="Times New Roman" panose="02020603050405020304" pitchFamily="18" charset="0"/>
              </a:rPr>
              <a:t>Yield:  ERS forecasts yield with NASS estimates becoming available in August and September.  </a:t>
            </a:r>
          </a:p>
          <a:p>
            <a:r>
              <a:rPr lang="en-US" b="1" u="sng" dirty="0">
                <a:latin typeface="Times New Roman" panose="02020603050405020304" pitchFamily="18" charset="0"/>
                <a:cs typeface="Times New Roman" panose="02020603050405020304" pitchFamily="18" charset="0"/>
              </a:rPr>
              <a:t>Imports</a:t>
            </a:r>
            <a:r>
              <a:rPr lang="en-US" b="1" dirty="0">
                <a:latin typeface="Times New Roman" panose="02020603050405020304" pitchFamily="18" charset="0"/>
                <a:cs typeface="Times New Roman" panose="02020603050405020304" pitchFamily="18" charset="0"/>
              </a:rPr>
              <a:t>:</a:t>
            </a:r>
            <a:r>
              <a:rPr lang="en-US" b="1" baseline="0" dirty="0">
                <a:latin typeface="Times New Roman" panose="02020603050405020304" pitchFamily="18" charset="0"/>
                <a:cs typeface="Times New Roman" panose="02020603050405020304" pitchFamily="18" charset="0"/>
              </a:rPr>
              <a:t> </a:t>
            </a:r>
          </a:p>
          <a:p>
            <a:r>
              <a:rPr lang="en-US" b="1" baseline="0" dirty="0">
                <a:latin typeface="Times New Roman" panose="02020603050405020304" pitchFamily="18" charset="0"/>
                <a:cs typeface="Times New Roman" panose="02020603050405020304" pitchFamily="18" charset="0"/>
              </a:rPr>
              <a:t>Depends upon crop year economics.  Less than 1% of use, consisting of seed, organics, and some feed. </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67D5D74-2134-4867-A98E-E2C1169234F0}" type="slidenum">
              <a:rPr lang="en-US" smtClean="0"/>
              <a:t>16</a:t>
            </a:fld>
            <a:endParaRPr lang="en-US" dirty="0"/>
          </a:p>
        </p:txBody>
      </p:sp>
    </p:spTree>
    <p:extLst>
      <p:ext uri="{BB962C8B-B14F-4D97-AF65-F5344CB8AC3E}">
        <p14:creationId xmlns:p14="http://schemas.microsoft.com/office/powerpoint/2010/main" val="4209209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Read from slides</a:t>
            </a:r>
          </a:p>
        </p:txBody>
      </p:sp>
      <p:sp>
        <p:nvSpPr>
          <p:cNvPr id="4" name="Slide Number Placeholder 3"/>
          <p:cNvSpPr>
            <a:spLocks noGrp="1"/>
          </p:cNvSpPr>
          <p:nvPr>
            <p:ph type="sldNum" sz="quarter" idx="10"/>
          </p:nvPr>
        </p:nvSpPr>
        <p:spPr/>
        <p:txBody>
          <a:bodyPr/>
          <a:lstStyle/>
          <a:p>
            <a:fld id="{067D5D74-2134-4867-A98E-E2C1169234F0}" type="slidenum">
              <a:rPr lang="en-US" smtClean="0"/>
              <a:t>17</a:t>
            </a:fld>
            <a:endParaRPr lang="en-US" dirty="0"/>
          </a:p>
        </p:txBody>
      </p:sp>
    </p:spTree>
    <p:extLst>
      <p:ext uri="{BB962C8B-B14F-4D97-AF65-F5344CB8AC3E}">
        <p14:creationId xmlns:p14="http://schemas.microsoft.com/office/powerpoint/2010/main" val="2080755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Read</a:t>
            </a:r>
            <a:r>
              <a:rPr lang="en-US" b="1" baseline="0" dirty="0">
                <a:latin typeface="Times New Roman" panose="02020603050405020304" pitchFamily="18" charset="0"/>
                <a:cs typeface="Times New Roman" panose="02020603050405020304" pitchFamily="18" charset="0"/>
              </a:rPr>
              <a:t> from slides</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67D5D74-2134-4867-A98E-E2C1169234F0}" type="slidenum">
              <a:rPr lang="en-US" smtClean="0"/>
              <a:t>18</a:t>
            </a:fld>
            <a:endParaRPr lang="en-US" dirty="0"/>
          </a:p>
        </p:txBody>
      </p:sp>
    </p:spTree>
    <p:extLst>
      <p:ext uri="{BB962C8B-B14F-4D97-AF65-F5344CB8AC3E}">
        <p14:creationId xmlns:p14="http://schemas.microsoft.com/office/powerpoint/2010/main" val="3072866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 On this slide</a:t>
            </a:r>
            <a:r>
              <a:rPr lang="en-US" sz="1200" b="1" i="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 I have a copy of the corn balance sheet taken from the August WASDE report.  If we look at August projections vs. July we have less acres but a larger yield, basically offsetting with production basically unchanged.  This report created a lot of public reaction.  Yields too low. </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 For July, corn area planted and harvested as reported in the June 28, 2019, "Acreage." Projected yield is based on a weather-adjusted trend assuming normal summer growing season weather, lowered to reflect the impact of delayed planting progress observed during the month of May and into early June.</a:t>
            </a:r>
            <a:r>
              <a:rPr lang="en-US" b="1" dirty="0">
                <a:latin typeface="Times New Roman" panose="02020603050405020304" pitchFamily="18" charset="0"/>
                <a:cs typeface="Times New Roman" panose="02020603050405020304" pitchFamily="18" charset="0"/>
              </a:rPr>
              <a:t>  So for area planted and yield, in May we started with 92.8 million acres</a:t>
            </a:r>
            <a:r>
              <a:rPr lang="en-US" b="1" baseline="0" dirty="0">
                <a:latin typeface="Times New Roman" panose="02020603050405020304" pitchFamily="18" charset="0"/>
                <a:cs typeface="Times New Roman" panose="02020603050405020304" pitchFamily="18" charset="0"/>
              </a:rPr>
              <a:t> (PP Report) yield of 176 bu/acre, June we had 89.8 million acres planted and a yield of 166 bu /acre.  July we had 91.7 million acres planted, and 166 bu/acre yield , August we had 90 million acres planted and 169.5 bu/acre yield. </a:t>
            </a:r>
            <a:r>
              <a:rPr lang="en-US" sz="1200" b="1" i="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In September we will have potentially adjusted yield projections, a new NASS crop report, and other potential events such as a trade deal with Japan or a new ethanol package that could affect the corn balance sheet. </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67D5D74-2134-4867-A98E-E2C1169234F0}" type="slidenum">
              <a:rPr lang="en-US" smtClean="0"/>
              <a:t>19</a:t>
            </a:fld>
            <a:endParaRPr lang="en-US" dirty="0"/>
          </a:p>
        </p:txBody>
      </p:sp>
    </p:spTree>
    <p:extLst>
      <p:ext uri="{BB962C8B-B14F-4D97-AF65-F5344CB8AC3E}">
        <p14:creationId xmlns:p14="http://schemas.microsoft.com/office/powerpoint/2010/main" val="2818157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My presentation this afternoon will cover why</a:t>
            </a:r>
            <a:r>
              <a:rPr lang="en-US" b="1" baseline="0" dirty="0">
                <a:latin typeface="Times New Roman" panose="02020603050405020304" pitchFamily="18" charset="0"/>
                <a:cs typeface="Times New Roman" panose="02020603050405020304" pitchFamily="18" charset="0"/>
              </a:rPr>
              <a:t> we do commodity outlook work,</a:t>
            </a:r>
          </a:p>
          <a:p>
            <a:endParaRPr lang="en-US" b="1" baseline="0" dirty="0">
              <a:latin typeface="Times New Roman" panose="02020603050405020304" pitchFamily="18" charset="0"/>
              <a:cs typeface="Times New Roman" panose="02020603050405020304" pitchFamily="18" charset="0"/>
            </a:endParaRPr>
          </a:p>
          <a:p>
            <a:r>
              <a:rPr lang="en-US" b="1" baseline="0" dirty="0">
                <a:latin typeface="Times New Roman" panose="02020603050405020304" pitchFamily="18" charset="0"/>
                <a:cs typeface="Times New Roman" panose="02020603050405020304" pitchFamily="18" charset="0"/>
              </a:rPr>
              <a:t>The organization of the USDA outlook program,</a:t>
            </a:r>
          </a:p>
          <a:p>
            <a:endParaRPr lang="en-US" b="1" baseline="0" dirty="0">
              <a:latin typeface="Times New Roman" panose="02020603050405020304" pitchFamily="18" charset="0"/>
              <a:cs typeface="Times New Roman" panose="02020603050405020304" pitchFamily="18" charset="0"/>
            </a:endParaRPr>
          </a:p>
          <a:p>
            <a:r>
              <a:rPr lang="en-US" b="1" baseline="0" dirty="0">
                <a:latin typeface="Times New Roman" panose="02020603050405020304" pitchFamily="18" charset="0"/>
                <a:cs typeface="Times New Roman" panose="02020603050405020304" pitchFamily="18" charset="0"/>
              </a:rPr>
              <a:t>Coordination of the outlook program by the WAOB</a:t>
            </a:r>
          </a:p>
          <a:p>
            <a:endParaRPr lang="en-US" b="1" baseline="0" dirty="0">
              <a:latin typeface="Times New Roman" panose="02020603050405020304" pitchFamily="18" charset="0"/>
              <a:cs typeface="Times New Roman" panose="02020603050405020304" pitchFamily="18" charset="0"/>
            </a:endParaRPr>
          </a:p>
          <a:p>
            <a:r>
              <a:rPr lang="en-US" b="1" baseline="0" dirty="0">
                <a:latin typeface="Times New Roman" panose="02020603050405020304" pitchFamily="18" charset="0"/>
                <a:cs typeface="Times New Roman" panose="02020603050405020304" pitchFamily="18" charset="0"/>
              </a:rPr>
              <a:t>Role of participating agencies </a:t>
            </a:r>
          </a:p>
          <a:p>
            <a:endParaRPr lang="en-US" b="1" baseline="0" dirty="0">
              <a:latin typeface="Times New Roman" panose="02020603050405020304" pitchFamily="18" charset="0"/>
              <a:cs typeface="Times New Roman" panose="02020603050405020304" pitchFamily="18" charset="0"/>
            </a:endParaRPr>
          </a:p>
          <a:p>
            <a:r>
              <a:rPr lang="en-US" b="1" baseline="0" dirty="0">
                <a:latin typeface="Times New Roman" panose="02020603050405020304" pitchFamily="18" charset="0"/>
                <a:cs typeface="Times New Roman" panose="02020603050405020304" pitchFamily="18" charset="0"/>
              </a:rPr>
              <a:t>Market analysis: Commodity coverage, outlook reports and its users</a:t>
            </a:r>
          </a:p>
          <a:p>
            <a:endParaRPr lang="en-US" b="1" baseline="0" dirty="0">
              <a:latin typeface="Times New Roman" panose="02020603050405020304" pitchFamily="18" charset="0"/>
              <a:cs typeface="Times New Roman" panose="02020603050405020304" pitchFamily="18" charset="0"/>
            </a:endParaRPr>
          </a:p>
          <a:p>
            <a:r>
              <a:rPr lang="en-US" b="1" baseline="0" dirty="0">
                <a:latin typeface="Times New Roman" panose="02020603050405020304" pitchFamily="18" charset="0"/>
                <a:cs typeface="Times New Roman" panose="02020603050405020304" pitchFamily="18" charset="0"/>
              </a:rPr>
              <a:t>We take a look at an example analysis of the corn supply, use, and price.  We will look at how the corn balance sheet is constructed and how the components are estimated relying, in part, on published USDA data.</a:t>
            </a:r>
          </a:p>
          <a:p>
            <a:endParaRPr lang="en-US" b="1" baseline="0" dirty="0">
              <a:latin typeface="Times New Roman" panose="02020603050405020304" pitchFamily="18" charset="0"/>
              <a:cs typeface="Times New Roman" panose="02020603050405020304" pitchFamily="18" charset="0"/>
            </a:endParaRPr>
          </a:p>
          <a:p>
            <a:r>
              <a:rPr lang="en-US" b="1" baseline="0" dirty="0">
                <a:latin typeface="Times New Roman" panose="02020603050405020304" pitchFamily="18" charset="0"/>
                <a:cs typeface="Times New Roman" panose="02020603050405020304" pitchFamily="18" charset="0"/>
              </a:rPr>
              <a:t>Lastly, I will touch on the value of Commodity Outlook Reports, followed with concluding comments.  </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67D5D74-2134-4867-A98E-E2C1169234F0}" type="slidenum">
              <a:rPr lang="en-US" smtClean="0"/>
              <a:t>2</a:t>
            </a:fld>
            <a:endParaRPr lang="en-US" dirty="0"/>
          </a:p>
        </p:txBody>
      </p:sp>
    </p:spTree>
    <p:extLst>
      <p:ext uri="{BB962C8B-B14F-4D97-AF65-F5344CB8AC3E}">
        <p14:creationId xmlns:p14="http://schemas.microsoft.com/office/powerpoint/2010/main" val="289720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Where then</a:t>
            </a:r>
            <a:r>
              <a:rPr lang="en-US" sz="1200" b="1" baseline="0" dirty="0">
                <a:latin typeface="Times New Roman" panose="02020603050405020304" pitchFamily="18" charset="0"/>
                <a:cs typeface="Times New Roman" panose="02020603050405020304" pitchFamily="18" charset="0"/>
              </a:rPr>
              <a:t> is the value in these reports produced by USDA?</a:t>
            </a:r>
          </a:p>
          <a:p>
            <a:pPr marL="342900" lvl="1" indent="-342900">
              <a:buFont typeface="Arial" panose="020B0604020202020204" pitchFamily="34" charset="0"/>
              <a:buChar char="•"/>
            </a:pPr>
            <a:endParaRPr lang="en-US" sz="1200" b="1" baseline="0" dirty="0">
              <a:latin typeface="Times New Roman" panose="02020603050405020304" pitchFamily="18" charset="0"/>
              <a:cs typeface="Times New Roman" panose="02020603050405020304" pitchFamily="18" charset="0"/>
            </a:endParaRPr>
          </a:p>
          <a:p>
            <a:pPr marL="342900" lvl="1" indent="-34290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USDA commodity analyses provide market information, a critical component to farmers’ success.</a:t>
            </a:r>
          </a:p>
          <a:p>
            <a:pPr marL="0" lvl="1"/>
            <a:endParaRPr lang="en-US" sz="1200" b="1" dirty="0">
              <a:latin typeface="Times New Roman" panose="02020603050405020304" pitchFamily="18" charset="0"/>
              <a:cs typeface="Times New Roman" panose="02020603050405020304" pitchFamily="18" charset="0"/>
            </a:endParaRPr>
          </a:p>
          <a:p>
            <a:pPr marL="342900" lvl="1" indent="-34290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Commodity price projections aid planting decisions and capital expenditures</a:t>
            </a:r>
          </a:p>
          <a:p>
            <a:pPr marL="342900" lvl="1" indent="-342900">
              <a:buFont typeface="Arial" panose="020B0604020202020204" pitchFamily="34" charset="0"/>
              <a:buChar char="•"/>
            </a:pPr>
            <a:endParaRPr lang="en-US" sz="1200" b="1" dirty="0">
              <a:latin typeface="Times New Roman" panose="02020603050405020304" pitchFamily="18" charset="0"/>
              <a:cs typeface="Times New Roman" panose="02020603050405020304" pitchFamily="18" charset="0"/>
            </a:endParaRPr>
          </a:p>
          <a:p>
            <a:pPr marL="342900" lvl="1" indent="-34290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Specific domestic and foreign country analyses/data provide information on market access and export potential </a:t>
            </a:r>
          </a:p>
          <a:p>
            <a:pPr marL="342900" lvl="1" indent="-342900">
              <a:buFont typeface="Arial" panose="020B0604020202020204" pitchFamily="34" charset="0"/>
              <a:buChar char="•"/>
            </a:pPr>
            <a:endParaRPr lang="en-US" sz="1200" b="1" dirty="0">
              <a:latin typeface="Times New Roman" panose="02020603050405020304" pitchFamily="18" charset="0"/>
              <a:cs typeface="Times New Roman" panose="02020603050405020304" pitchFamily="18" charset="0"/>
            </a:endParaRPr>
          </a:p>
          <a:p>
            <a:pPr marL="342900" lvl="1" indent="-34290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Major news outlets report on USDA’s commodity analyses, data, &amp; projections; for example, Bloomberg, Financial Times, Reuters, Wall Street Journal, farm journals, newsletters across the country.</a:t>
            </a:r>
          </a:p>
          <a:p>
            <a:pPr marL="342900" lvl="1" indent="-342900">
              <a:buFont typeface="Arial" panose="020B0604020202020204" pitchFamily="34" charset="0"/>
              <a:buChar char="•"/>
            </a:pPr>
            <a:endParaRPr lang="en-US" sz="1200" b="1" dirty="0">
              <a:latin typeface="Times New Roman" panose="02020603050405020304" pitchFamily="18" charset="0"/>
              <a:cs typeface="Times New Roman" panose="02020603050405020304" pitchFamily="18" charset="0"/>
            </a:endParaRPr>
          </a:p>
          <a:p>
            <a:pPr marL="342900" lvl="1" indent="-34290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Many studies have concluded that WASDE contains</a:t>
            </a:r>
            <a:r>
              <a:rPr lang="en-US" sz="1200" b="1" baseline="0" dirty="0">
                <a:latin typeface="Times New Roman" panose="02020603050405020304" pitchFamily="18" charset="0"/>
                <a:cs typeface="Times New Roman" panose="02020603050405020304" pitchFamily="18" charset="0"/>
              </a:rPr>
              <a:t> important information for the market, a necessary condition to justify its publication.  </a:t>
            </a:r>
            <a:endParaRPr lang="en-US" sz="12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67D5D74-2134-4867-A98E-E2C1169234F0}" type="slidenum">
              <a:rPr lang="en-US" smtClean="0"/>
              <a:t>20</a:t>
            </a:fld>
            <a:endParaRPr lang="en-US" dirty="0"/>
          </a:p>
        </p:txBody>
      </p:sp>
    </p:spTree>
    <p:extLst>
      <p:ext uri="{BB962C8B-B14F-4D97-AF65-F5344CB8AC3E}">
        <p14:creationId xmlns:p14="http://schemas.microsoft.com/office/powerpoint/2010/main" val="2000574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00000"/>
            </a:pPr>
            <a:r>
              <a:rPr lang="en-US" sz="2000" b="1" dirty="0">
                <a:latin typeface="Times New Roman" panose="02020603050405020304" pitchFamily="18" charset="0"/>
                <a:cs typeface="Times New Roman" panose="02020603050405020304" pitchFamily="18" charset="0"/>
              </a:rPr>
              <a:t>In</a:t>
            </a:r>
            <a:r>
              <a:rPr lang="en-US" sz="2000" b="1" baseline="0" dirty="0">
                <a:latin typeface="Times New Roman" panose="02020603050405020304" pitchFamily="18" charset="0"/>
                <a:cs typeface="Times New Roman" panose="02020603050405020304" pitchFamily="18" charset="0"/>
              </a:rPr>
              <a:t> conclusion, c</a:t>
            </a:r>
            <a:r>
              <a:rPr lang="en-US" sz="2000" b="1" dirty="0">
                <a:latin typeface="Times New Roman" panose="02020603050405020304" pitchFamily="18" charset="0"/>
                <a:cs typeface="Times New Roman" panose="02020603050405020304" pitchFamily="18" charset="0"/>
              </a:rPr>
              <a:t>ompetitive, efficient &amp; fair markets require timely &amp; reliable public information</a:t>
            </a:r>
          </a:p>
          <a:p>
            <a:pPr>
              <a:buSzPct val="100000"/>
            </a:pPr>
            <a:endParaRPr lang="en-US" sz="2000" b="1" dirty="0">
              <a:latin typeface="Times New Roman" panose="02020603050405020304" pitchFamily="18" charset="0"/>
              <a:cs typeface="Times New Roman" panose="02020603050405020304" pitchFamily="18" charset="0"/>
            </a:endParaRPr>
          </a:p>
          <a:p>
            <a:pPr>
              <a:buSzPct val="100000"/>
            </a:pPr>
            <a:r>
              <a:rPr lang="en-US" sz="2000" b="1" dirty="0">
                <a:latin typeface="Times New Roman" panose="02020603050405020304" pitchFamily="18" charset="0"/>
                <a:cs typeface="Times New Roman" panose="02020603050405020304" pitchFamily="18" charset="0"/>
              </a:rPr>
              <a:t>The many users of market outlook information require credible outlook analysis </a:t>
            </a:r>
          </a:p>
          <a:p>
            <a:pPr>
              <a:buSzPct val="100000"/>
            </a:pPr>
            <a:endParaRPr lang="en-US" sz="2000" b="1" dirty="0">
              <a:latin typeface="Times New Roman" panose="02020603050405020304" pitchFamily="18" charset="0"/>
              <a:cs typeface="Times New Roman" panose="02020603050405020304" pitchFamily="18" charset="0"/>
            </a:endParaRPr>
          </a:p>
          <a:p>
            <a:pPr>
              <a:buSzPct val="100000"/>
            </a:pPr>
            <a:r>
              <a:rPr lang="en-US" sz="2000" b="1" dirty="0">
                <a:latin typeface="Times New Roman" panose="02020603050405020304" pitchFamily="18" charset="0"/>
                <a:cs typeface="Times New Roman" panose="02020603050405020304" pitchFamily="18" charset="0"/>
              </a:rPr>
              <a:t>Three keys to credibility of USDA outlook analysis:</a:t>
            </a:r>
          </a:p>
          <a:p>
            <a:pPr lvl="1">
              <a:buSzPct val="100000"/>
              <a:buFont typeface="Wingdings" panose="05000000000000000000" pitchFamily="2" charset="2"/>
              <a:buChar char="ü"/>
            </a:pPr>
            <a:r>
              <a:rPr lang="en-US" sz="1800" b="1" dirty="0">
                <a:latin typeface="Times New Roman" panose="02020603050405020304" pitchFamily="18" charset="0"/>
                <a:cs typeface="Times New Roman" panose="02020603050405020304" pitchFamily="18" charset="0"/>
              </a:rPr>
              <a:t>Interagency cooperation ensures the best data &amp; expertise</a:t>
            </a:r>
          </a:p>
          <a:p>
            <a:pPr lvl="1">
              <a:buSzPct val="100000"/>
              <a:buFont typeface="Wingdings" panose="05000000000000000000" pitchFamily="2" charset="2"/>
              <a:buChar char="ü"/>
            </a:pPr>
            <a:r>
              <a:rPr lang="en-US" sz="1800" b="1" dirty="0">
                <a:latin typeface="Times New Roman" panose="02020603050405020304" pitchFamily="18" charset="0"/>
                <a:cs typeface="Times New Roman" panose="02020603050405020304" pitchFamily="18" charset="0"/>
              </a:rPr>
              <a:t>Timely, rigorous &amp; unbiased process</a:t>
            </a:r>
          </a:p>
          <a:p>
            <a:pPr lvl="1">
              <a:buSzPct val="100000"/>
              <a:buFont typeface="Wingdings" panose="05000000000000000000" pitchFamily="2" charset="2"/>
              <a:buChar char="ü"/>
            </a:pPr>
            <a:r>
              <a:rPr lang="en-US" sz="1800" b="1" dirty="0">
                <a:latin typeface="Times New Roman" panose="02020603050405020304" pitchFamily="18" charset="0"/>
                <a:cs typeface="Times New Roman" panose="02020603050405020304" pitchFamily="18" charset="0"/>
              </a:rPr>
              <a:t>Skilled &amp; experienced commodity analysts</a:t>
            </a:r>
          </a:p>
          <a:p>
            <a:pPr lvl="1">
              <a:buSzPct val="100000"/>
              <a:buFont typeface="Wingdings" panose="05000000000000000000" pitchFamily="2" charset="2"/>
              <a:buChar char="ü"/>
            </a:pPr>
            <a:endParaRPr lang="en-US" sz="18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67D5D74-2134-4867-A98E-E2C1169234F0}" type="slidenum">
              <a:rPr lang="en-US" smtClean="0"/>
              <a:t>21</a:t>
            </a:fld>
            <a:endParaRPr lang="en-US" dirty="0"/>
          </a:p>
        </p:txBody>
      </p:sp>
    </p:spTree>
    <p:extLst>
      <p:ext uri="{BB962C8B-B14F-4D97-AF65-F5344CB8AC3E}">
        <p14:creationId xmlns:p14="http://schemas.microsoft.com/office/powerpoint/2010/main" val="1006231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D5D74-2134-4867-A98E-E2C1169234F0}" type="slidenum">
              <a:rPr lang="en-US" smtClean="0"/>
              <a:t>22</a:t>
            </a:fld>
            <a:endParaRPr lang="en-US" dirty="0"/>
          </a:p>
        </p:txBody>
      </p:sp>
    </p:spTree>
    <p:extLst>
      <p:ext uri="{BB962C8B-B14F-4D97-AF65-F5344CB8AC3E}">
        <p14:creationId xmlns:p14="http://schemas.microsoft.com/office/powerpoint/2010/main" val="1933359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So</a:t>
            </a:r>
            <a:r>
              <a:rPr lang="en-US" b="1" baseline="0" dirty="0">
                <a:latin typeface="Times New Roman" panose="02020603050405020304" pitchFamily="18" charset="0"/>
                <a:cs typeface="Times New Roman" panose="02020603050405020304" pitchFamily="18" charset="0"/>
              </a:rPr>
              <a:t> we need to ask the question why does USDA/ERS perform commodity market outlook analysis?  </a:t>
            </a:r>
          </a:p>
          <a:p>
            <a:endParaRPr lang="en-US" b="1" baseline="0" dirty="0">
              <a:latin typeface="Times New Roman" panose="02020603050405020304" pitchFamily="18" charset="0"/>
              <a:cs typeface="Times New Roman" panose="02020603050405020304" pitchFamily="18" charset="0"/>
            </a:endParaRPr>
          </a:p>
          <a:p>
            <a:r>
              <a:rPr lang="en-US" b="1" baseline="0" dirty="0">
                <a:latin typeface="Times New Roman" panose="02020603050405020304" pitchFamily="18" charset="0"/>
                <a:cs typeface="Times New Roman" panose="02020603050405020304" pitchFamily="18" charset="0"/>
              </a:rPr>
              <a:t>First it is a public investment to improve the efficiency of the market, it’s a public good.</a:t>
            </a:r>
          </a:p>
          <a:p>
            <a:endParaRPr lang="en-US" b="1" baseline="0" dirty="0">
              <a:latin typeface="Times New Roman" panose="02020603050405020304" pitchFamily="18" charset="0"/>
              <a:cs typeface="Times New Roman" panose="02020603050405020304" pitchFamily="18" charset="0"/>
            </a:endParaRPr>
          </a:p>
          <a:p>
            <a:r>
              <a:rPr lang="en-US" b="1" baseline="0" dirty="0">
                <a:latin typeface="Times New Roman" panose="02020603050405020304" pitchFamily="18" charset="0"/>
                <a:cs typeface="Times New Roman" panose="02020603050405020304" pitchFamily="18" charset="0"/>
              </a:rPr>
              <a:t>Next, we want to anticipate future market developments.  We try not to be caught by surprises.</a:t>
            </a:r>
          </a:p>
          <a:p>
            <a:endParaRPr lang="en-US" b="1" baseline="0" dirty="0">
              <a:latin typeface="Times New Roman" panose="02020603050405020304" pitchFamily="18" charset="0"/>
              <a:cs typeface="Times New Roman" panose="02020603050405020304" pitchFamily="18" charset="0"/>
            </a:endParaRPr>
          </a:p>
          <a:p>
            <a:r>
              <a:rPr lang="en-US" b="1" baseline="0" dirty="0">
                <a:latin typeface="Times New Roman" panose="02020603050405020304" pitchFamily="18" charset="0"/>
                <a:cs typeface="Times New Roman" panose="02020603050405020304" pitchFamily="18" charset="0"/>
              </a:rPr>
              <a:t>We want to ensure equal access to information so no one has an unfair advantage.</a:t>
            </a:r>
          </a:p>
          <a:p>
            <a:endParaRPr lang="en-US" b="1" baseline="0" dirty="0">
              <a:latin typeface="Times New Roman" panose="02020603050405020304" pitchFamily="18" charset="0"/>
              <a:cs typeface="Times New Roman" panose="02020603050405020304" pitchFamily="18" charset="0"/>
            </a:endParaRPr>
          </a:p>
          <a:p>
            <a:r>
              <a:rPr lang="en-US" b="1" baseline="0" dirty="0">
                <a:latin typeface="Times New Roman" panose="02020603050405020304" pitchFamily="18" charset="0"/>
                <a:cs typeface="Times New Roman" panose="02020603050405020304" pitchFamily="18" charset="0"/>
              </a:rPr>
              <a:t>Lastly, we want to meet information needs not served by the private sector. </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67D5D74-2134-4867-A98E-E2C1169234F0}" type="slidenum">
              <a:rPr lang="en-US" smtClean="0"/>
              <a:t>3</a:t>
            </a:fld>
            <a:endParaRPr lang="en-US" dirty="0"/>
          </a:p>
        </p:txBody>
      </p:sp>
    </p:spTree>
    <p:extLst>
      <p:ext uri="{BB962C8B-B14F-4D97-AF65-F5344CB8AC3E}">
        <p14:creationId xmlns:p14="http://schemas.microsoft.com/office/powerpoint/2010/main" val="2699357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A key feature of</a:t>
            </a:r>
            <a:r>
              <a:rPr lang="en-US" b="1" baseline="0" dirty="0">
                <a:latin typeface="Times New Roman" panose="02020603050405020304" pitchFamily="18" charset="0"/>
                <a:cs typeface="Times New Roman" panose="02020603050405020304" pitchFamily="18" charset="0"/>
              </a:rPr>
              <a:t> the USDA Outlook Program is that there be a coordinated monthly activity amongst several agencies within USDA.  We want to use the best data and develop a department wide consensus.  The goal being to enhance market confidence of this work.  I will probably mention these points throughout my presentation.  </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67D5D74-2134-4867-A98E-E2C1169234F0}" type="slidenum">
              <a:rPr lang="en-US" smtClean="0"/>
              <a:t>4</a:t>
            </a:fld>
            <a:endParaRPr lang="en-US" dirty="0"/>
          </a:p>
        </p:txBody>
      </p:sp>
    </p:spTree>
    <p:extLst>
      <p:ext uri="{BB962C8B-B14F-4D97-AF65-F5344CB8AC3E}">
        <p14:creationId xmlns:p14="http://schemas.microsoft.com/office/powerpoint/2010/main" val="603531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Here we have a </a:t>
            </a:r>
            <a:r>
              <a:rPr lang="en-US" b="1" baseline="0" dirty="0">
                <a:latin typeface="Times New Roman" panose="02020603050405020304" pitchFamily="18" charset="0"/>
                <a:cs typeface="Times New Roman" panose="02020603050405020304" pitchFamily="18" charset="0"/>
              </a:rPr>
              <a:t>figure  that illustrates the overall USDA organization with outlook program linkages highlighted in red.  </a:t>
            </a:r>
          </a:p>
          <a:p>
            <a:endParaRPr lang="en-US" b="1" baseline="0" dirty="0">
              <a:latin typeface="Times New Roman" panose="02020603050405020304" pitchFamily="18" charset="0"/>
              <a:cs typeface="Times New Roman" panose="02020603050405020304" pitchFamily="18" charset="0"/>
            </a:endParaRPr>
          </a:p>
          <a:p>
            <a:r>
              <a:rPr lang="en-US" b="1" baseline="0" dirty="0">
                <a:latin typeface="Times New Roman" panose="02020603050405020304" pitchFamily="18" charset="0"/>
                <a:cs typeface="Times New Roman" panose="02020603050405020304" pitchFamily="18" charset="0"/>
              </a:rPr>
              <a:t>We have the secretary and his office linked to the various offices and under secretaries .   The office of Chief Economist and WAOB  is in the red box above and is in charge of the outlook program.   As you can see the outlook program draws heavily on the Farm Service Agency, Foreign Agricultural Service, Economic Research Service, National Agricultural Statistics Service, and the Agricultural Marketing Service.  As I will explain next, the WAOB coordinates the Departments Outlook reports and is located within the Chief Economist’s Office.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67D5D74-2134-4867-A98E-E2C1169234F0}" type="slidenum">
              <a:rPr lang="en-US" smtClean="0"/>
              <a:t>5</a:t>
            </a:fld>
            <a:endParaRPr lang="en-US" dirty="0"/>
          </a:p>
        </p:txBody>
      </p:sp>
    </p:spTree>
    <p:extLst>
      <p:ext uri="{BB962C8B-B14F-4D97-AF65-F5344CB8AC3E}">
        <p14:creationId xmlns:p14="http://schemas.microsoft.com/office/powerpoint/2010/main" val="2713284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205">
              <a:defRPr/>
            </a:pPr>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The World Agricultural Outlook Board (WAOB) was established June 3, 1977 and the Chief Economist, has authority for its operation</a:t>
            </a:r>
          </a:p>
          <a:p>
            <a:r>
              <a:rPr lang="en-US" b="1"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The ICEC committees (spelled out the Interagency Commodity Estimates Committees) are responsible for conducting the analysis that produces the monthly World Agricultural Supply and Demand Estimates (WASDE) report</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Authority for operating the ICEC/WASDE process has been delegated to the Chairman of the WAOB</a:t>
            </a:r>
            <a:r>
              <a:rPr lang="en-US" b="1" baseline="0"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  </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Producing the WASDE forecast is based on a comprehensive, interagency review and consensus building procedure embodied in the ICECs </a:t>
            </a: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defTabSz="912205">
              <a:defRPr/>
            </a:pP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67D5D74-2134-4867-A98E-E2C1169234F0}" type="slidenum">
              <a:rPr lang="en-US" smtClean="0"/>
              <a:t>6</a:t>
            </a:fld>
            <a:endParaRPr lang="en-US" dirty="0"/>
          </a:p>
        </p:txBody>
      </p:sp>
    </p:spTree>
    <p:extLst>
      <p:ext uri="{BB962C8B-B14F-4D97-AF65-F5344CB8AC3E}">
        <p14:creationId xmlns:p14="http://schemas.microsoft.com/office/powerpoint/2010/main" val="43922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The ICECs are chaired and managed by WAOB analysts, and depend on direct staff support from the agencies that I mentioned previously.  </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The </a:t>
            </a:r>
            <a:r>
              <a:rPr lang="en-US" b="1" u="sng" dirty="0">
                <a:latin typeface="Times New Roman" panose="02020603050405020304" pitchFamily="18" charset="0"/>
                <a:cs typeface="Times New Roman" panose="02020603050405020304" pitchFamily="18" charset="0"/>
              </a:rPr>
              <a:t>ICECs provide assurance</a:t>
            </a:r>
            <a:r>
              <a:rPr lang="en-US" b="1" dirty="0">
                <a:latin typeface="Times New Roman" panose="02020603050405020304" pitchFamily="18" charset="0"/>
                <a:cs typeface="Times New Roman" panose="02020603050405020304" pitchFamily="18" charset="0"/>
              </a:rPr>
              <a:t> that the </a:t>
            </a:r>
            <a:r>
              <a:rPr lang="en-US" b="1" u="sng" dirty="0">
                <a:latin typeface="Times New Roman" panose="02020603050405020304" pitchFamily="18" charset="0"/>
                <a:cs typeface="Times New Roman" panose="02020603050405020304" pitchFamily="18" charset="0"/>
              </a:rPr>
              <a:t>Department speaks with one voice</a:t>
            </a:r>
            <a:r>
              <a:rPr lang="en-US" b="1" dirty="0">
                <a:latin typeface="Times New Roman" panose="02020603050405020304" pitchFamily="18" charset="0"/>
                <a:cs typeface="Times New Roman" panose="02020603050405020304" pitchFamily="18" charset="0"/>
              </a:rPr>
              <a:t>, that the </a:t>
            </a:r>
            <a:r>
              <a:rPr lang="en-US" b="1" u="sng" dirty="0">
                <a:latin typeface="Times New Roman" panose="02020603050405020304" pitchFamily="18" charset="0"/>
                <a:cs typeface="Times New Roman" panose="02020603050405020304" pitchFamily="18" charset="0"/>
              </a:rPr>
              <a:t>best information is used </a:t>
            </a:r>
            <a:r>
              <a:rPr lang="en-US" b="1" dirty="0">
                <a:latin typeface="Times New Roman" panose="02020603050405020304" pitchFamily="18" charset="0"/>
                <a:cs typeface="Times New Roman" panose="02020603050405020304" pitchFamily="18" charset="0"/>
              </a:rPr>
              <a:t>in developing commodity market appraisals and forecasts, and that </a:t>
            </a:r>
            <a:r>
              <a:rPr lang="en-US" b="1" u="sng" dirty="0">
                <a:latin typeface="Times New Roman" panose="02020603050405020304" pitchFamily="18" charset="0"/>
                <a:cs typeface="Times New Roman" panose="02020603050405020304" pitchFamily="18" charset="0"/>
              </a:rPr>
              <a:t>objectivity and credibility are maintained</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WASDE estimates are prepared in a secure environment and released at noon time between the 9</a:t>
            </a:r>
            <a:r>
              <a:rPr lang="en-US" b="1" baseline="30000" dirty="0">
                <a:latin typeface="Times New Roman" panose="02020603050405020304" pitchFamily="18" charset="0"/>
                <a:cs typeface="Times New Roman" panose="02020603050405020304" pitchFamily="18" charset="0"/>
              </a:rPr>
              <a:t>th</a:t>
            </a:r>
            <a:r>
              <a:rPr lang="en-US" b="1" dirty="0">
                <a:latin typeface="Times New Roman" panose="02020603050405020304" pitchFamily="18" charset="0"/>
                <a:cs typeface="Times New Roman" panose="02020603050405020304" pitchFamily="18" charset="0"/>
              </a:rPr>
              <a:t> and 12</a:t>
            </a:r>
            <a:r>
              <a:rPr lang="en-US" b="1" baseline="30000" dirty="0">
                <a:latin typeface="Times New Roman" panose="02020603050405020304" pitchFamily="18" charset="0"/>
                <a:cs typeface="Times New Roman" panose="02020603050405020304" pitchFamily="18" charset="0"/>
              </a:rPr>
              <a:t>th</a:t>
            </a:r>
            <a:r>
              <a:rPr lang="en-US" b="1" dirty="0">
                <a:latin typeface="Times New Roman" panose="02020603050405020304" pitchFamily="18" charset="0"/>
                <a:cs typeface="Times New Roman" panose="02020603050405020304" pitchFamily="18" charset="0"/>
              </a:rPr>
              <a:t> day of the month </a:t>
            </a:r>
          </a:p>
          <a:p>
            <a:endParaRPr lang="en-US" b="1" dirty="0">
              <a:latin typeface="Times New Roman" panose="02020603050405020304" pitchFamily="18" charset="0"/>
              <a:cs typeface="Times New Roman" panose="02020603050405020304" pitchFamily="18" charset="0"/>
            </a:endParaRPr>
          </a:p>
          <a:p>
            <a:pPr defTabSz="912205">
              <a:defRPr/>
            </a:pPr>
            <a:r>
              <a:rPr lang="en-US" b="1" dirty="0">
                <a:latin typeface="Times New Roman" panose="02020603050405020304" pitchFamily="18" charset="0"/>
                <a:cs typeface="Times New Roman" panose="02020603050405020304" pitchFamily="18" charset="0"/>
              </a:rPr>
              <a:t>The WASDE report is used as a reference tool and data source by the public.</a:t>
            </a:r>
            <a:r>
              <a:rPr lang="en-US" b="1" baseline="0" dirty="0">
                <a:latin typeface="Times New Roman" panose="02020603050405020304" pitchFamily="18" charset="0"/>
                <a:cs typeface="Times New Roman" panose="02020603050405020304" pitchFamily="18" charset="0"/>
              </a:rPr>
              <a:t>  The </a:t>
            </a:r>
            <a:r>
              <a:rPr lang="en-US" b="1" dirty="0">
                <a:latin typeface="Times New Roman" panose="02020603050405020304" pitchFamily="18" charset="0"/>
                <a:cs typeface="Times New Roman" panose="02020603050405020304" pitchFamily="18" charset="0"/>
              </a:rPr>
              <a:t>Department uses it to carry out policy and program decisions </a:t>
            </a:r>
          </a:p>
          <a:p>
            <a:r>
              <a:rPr lang="en-US" b="1" dirty="0">
                <a:latin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067D5D74-2134-4867-A98E-E2C1169234F0}" type="slidenum">
              <a:rPr lang="en-US" smtClean="0"/>
              <a:t>7</a:t>
            </a:fld>
            <a:endParaRPr lang="en-US" dirty="0"/>
          </a:p>
        </p:txBody>
      </p:sp>
    </p:spTree>
    <p:extLst>
      <p:ext uri="{BB962C8B-B14F-4D97-AF65-F5344CB8AC3E}">
        <p14:creationId xmlns:p14="http://schemas.microsoft.com/office/powerpoint/2010/main" val="1877359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Times New Roman" panose="02020603050405020304" pitchFamily="18" charset="0"/>
                <a:cs typeface="Times New Roman" panose="02020603050405020304" pitchFamily="18" charset="0"/>
              </a:rPr>
              <a:t>Briefly</a:t>
            </a:r>
            <a:r>
              <a:rPr lang="en-US" sz="1200" b="1" baseline="0" dirty="0">
                <a:latin typeface="Times New Roman" panose="02020603050405020304" pitchFamily="18" charset="0"/>
                <a:cs typeface="Times New Roman" panose="02020603050405020304" pitchFamily="18" charset="0"/>
              </a:rPr>
              <a:t> then the roles of these USDA agencies in the outlook program follow:  </a:t>
            </a:r>
          </a:p>
          <a:p>
            <a:pPr>
              <a:buSzPct val="100000"/>
            </a:pPr>
            <a:r>
              <a:rPr lang="en-US" sz="1200" b="1" dirty="0">
                <a:latin typeface="Times New Roman" panose="02020603050405020304" pitchFamily="18" charset="0"/>
                <a:cs typeface="Times New Roman" panose="02020603050405020304" pitchFamily="18" charset="0"/>
              </a:rPr>
              <a:t>Agricultural Marketing Service (AMS)</a:t>
            </a:r>
          </a:p>
          <a:p>
            <a:pPr lvl="1">
              <a:buFont typeface="Wingdings" panose="05000000000000000000" pitchFamily="2" charset="2"/>
              <a:buChar char="ü"/>
            </a:pPr>
            <a:r>
              <a:rPr lang="en-US" sz="1200" b="1" dirty="0">
                <a:latin typeface="Times New Roman" panose="02020603050405020304" pitchFamily="18" charset="0"/>
                <a:cs typeface="Times New Roman" panose="02020603050405020304" pitchFamily="18" charset="0"/>
              </a:rPr>
              <a:t>Provides U.S. market &amp; price information</a:t>
            </a:r>
          </a:p>
          <a:p>
            <a:pPr lvl="1">
              <a:buFont typeface="Wingdings" panose="05000000000000000000" pitchFamily="2" charset="2"/>
              <a:buChar char="ü"/>
            </a:pPr>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Farm Service Agency (FSA) </a:t>
            </a:r>
          </a:p>
          <a:p>
            <a:pPr lvl="1">
              <a:buFont typeface="Wingdings" panose="05000000000000000000" pitchFamily="2" charset="2"/>
              <a:buChar char="ü"/>
            </a:pPr>
            <a:r>
              <a:rPr lang="en-US" sz="1200" b="1" dirty="0">
                <a:latin typeface="Times New Roman" panose="02020603050405020304" pitchFamily="18" charset="0"/>
                <a:cs typeface="Times New Roman" panose="02020603050405020304" pitchFamily="18" charset="0"/>
              </a:rPr>
              <a:t>Provides information on domestic support programs with implications for marketing patterns and average farm prices </a:t>
            </a:r>
          </a:p>
          <a:p>
            <a:pPr>
              <a:buSzPct val="100000"/>
            </a:pPr>
            <a:endParaRPr lang="en-US" sz="1200" b="1" dirty="0">
              <a:latin typeface="Times New Roman" panose="02020603050405020304" pitchFamily="18" charset="0"/>
              <a:cs typeface="Times New Roman" panose="02020603050405020304" pitchFamily="18" charset="0"/>
            </a:endParaRPr>
          </a:p>
          <a:p>
            <a:pPr>
              <a:buSzPct val="100000"/>
            </a:pPr>
            <a:r>
              <a:rPr lang="en-US" sz="1200" b="1" dirty="0">
                <a:latin typeface="Times New Roman" panose="02020603050405020304" pitchFamily="18" charset="0"/>
                <a:cs typeface="Times New Roman" panose="02020603050405020304" pitchFamily="18" charset="0"/>
              </a:rPr>
              <a:t>Foreign Agricultural Service (FAS) </a:t>
            </a:r>
          </a:p>
          <a:p>
            <a:pPr lvl="1">
              <a:buFont typeface="Wingdings" panose="05000000000000000000" pitchFamily="2" charset="2"/>
              <a:buChar char="ü"/>
            </a:pPr>
            <a:r>
              <a:rPr lang="en-US" sz="1200" b="1" dirty="0">
                <a:latin typeface="Times New Roman" panose="02020603050405020304" pitchFamily="18" charset="0"/>
                <a:cs typeface="Times New Roman" panose="02020603050405020304" pitchFamily="18" charset="0"/>
              </a:rPr>
              <a:t>Provides market information for foreign countries</a:t>
            </a:r>
          </a:p>
          <a:p>
            <a:pPr lvl="1">
              <a:buFont typeface="Wingdings" panose="05000000000000000000" pitchFamily="2" charset="2"/>
              <a:buChar char="ü"/>
            </a:pPr>
            <a:endParaRPr lang="en-US" sz="1200" b="1" dirty="0">
              <a:latin typeface="Times New Roman" panose="02020603050405020304" pitchFamily="18" charset="0"/>
              <a:cs typeface="Times New Roman" panose="02020603050405020304" pitchFamily="18" charset="0"/>
            </a:endParaRPr>
          </a:p>
          <a:p>
            <a:pPr>
              <a:spcAft>
                <a:spcPts val="600"/>
              </a:spcAft>
            </a:pPr>
            <a:r>
              <a:rPr lang="en-US" sz="1200" b="1" dirty="0">
                <a:latin typeface="Times New Roman" panose="02020603050405020304" pitchFamily="18" charset="0"/>
                <a:cs typeface="Times New Roman" panose="02020603050405020304" pitchFamily="18" charset="0"/>
              </a:rPr>
              <a:t>Economic Research Service (ERS) </a:t>
            </a:r>
          </a:p>
          <a:p>
            <a:pPr lvl="1">
              <a:spcAft>
                <a:spcPts val="600"/>
              </a:spcAft>
              <a:buFont typeface="Wingdings" panose="05000000000000000000" pitchFamily="2" charset="2"/>
              <a:buChar char="ü"/>
            </a:pPr>
            <a:r>
              <a:rPr lang="en-US" sz="1200" b="1" dirty="0">
                <a:latin typeface="Times New Roman" panose="02020603050405020304" pitchFamily="18" charset="0"/>
                <a:cs typeface="Times New Roman" panose="02020603050405020304" pitchFamily="18" charset="0"/>
              </a:rPr>
              <a:t>Current economic analysis of U.S. &amp; global markets.</a:t>
            </a:r>
            <a:r>
              <a:rPr lang="en-US" sz="1200" b="1" baseline="0" dirty="0">
                <a:latin typeface="Times New Roman" panose="02020603050405020304" pitchFamily="18" charset="0"/>
                <a:cs typeface="Times New Roman" panose="02020603050405020304" pitchFamily="18" charset="0"/>
              </a:rPr>
              <a:t>  I will provide more detail shortly.</a:t>
            </a:r>
            <a:endParaRPr lang="en-US" sz="1200" b="1" dirty="0">
              <a:latin typeface="Times New Roman" panose="02020603050405020304" pitchFamily="18" charset="0"/>
              <a:cs typeface="Times New Roman" panose="02020603050405020304" pitchFamily="18" charset="0"/>
            </a:endParaRPr>
          </a:p>
          <a:p>
            <a:pPr>
              <a:buSzPct val="100000"/>
            </a:pPr>
            <a:endParaRPr lang="en-US" sz="1200" b="1" dirty="0">
              <a:latin typeface="Times New Roman" panose="02020603050405020304" pitchFamily="18" charset="0"/>
              <a:cs typeface="Times New Roman" panose="02020603050405020304" pitchFamily="18" charset="0"/>
            </a:endParaRPr>
          </a:p>
          <a:p>
            <a:pPr>
              <a:buSzPct val="100000"/>
            </a:pPr>
            <a:r>
              <a:rPr lang="en-US" sz="1200" b="1" dirty="0">
                <a:latin typeface="Times New Roman" panose="02020603050405020304" pitchFamily="18" charset="0"/>
                <a:cs typeface="Times New Roman" panose="02020603050405020304" pitchFamily="18" charset="0"/>
              </a:rPr>
              <a:t>National Agricultural Statistics Service (NASS) </a:t>
            </a:r>
          </a:p>
          <a:p>
            <a:pPr lvl="1">
              <a:buFont typeface="Wingdings" panose="05000000000000000000" pitchFamily="2" charset="2"/>
              <a:buChar char="ü"/>
            </a:pPr>
            <a:r>
              <a:rPr lang="en-US" sz="1200" b="1" dirty="0">
                <a:latin typeface="Times New Roman" panose="02020603050405020304" pitchFamily="18" charset="0"/>
                <a:cs typeface="Times New Roman" panose="02020603050405020304" pitchFamily="18" charset="0"/>
              </a:rPr>
              <a:t>Provides U.S. survey data</a:t>
            </a:r>
            <a:r>
              <a:rPr lang="en-US" sz="1200" b="1" baseline="0" dirty="0">
                <a:latin typeface="Times New Roman" panose="02020603050405020304" pitchFamily="18" charset="0"/>
                <a:cs typeface="Times New Roman" panose="02020603050405020304" pitchFamily="18" charset="0"/>
              </a:rPr>
              <a:t> in numerous reports, for example, Grain Stocks, Crop Production, Agricultural Prices, and Prospective Plantings.</a:t>
            </a:r>
            <a:endParaRPr lang="en-US" sz="1200" b="1"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endParaRPr lang="en-US" sz="1200" b="1" dirty="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6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67D5D74-2134-4867-A98E-E2C1169234F0}" type="slidenum">
              <a:rPr lang="en-US" smtClean="0"/>
              <a:t>8</a:t>
            </a:fld>
            <a:endParaRPr lang="en-US" dirty="0"/>
          </a:p>
        </p:txBody>
      </p:sp>
    </p:spTree>
    <p:extLst>
      <p:ext uri="{BB962C8B-B14F-4D97-AF65-F5344CB8AC3E}">
        <p14:creationId xmlns:p14="http://schemas.microsoft.com/office/powerpoint/2010/main" val="3753757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Times New Roman" panose="02020603050405020304" pitchFamily="18" charset="0"/>
                <a:cs typeface="Times New Roman" panose="02020603050405020304" pitchFamily="18" charset="0"/>
              </a:rPr>
              <a:t>I need to mention that ERS, the agency that I work for,  is a major contributor to the USDA outlook program.  Our objective is to report on the major factors driving supply, use and price for agricultural commodity markets.</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The scope of our program consists of the monthly WASDE report and monthly market outlook reports, the annual long term projections report, and there is also the cost of production data which we release periodically.  We also have a fair about of data that we update and maintain, and lastly there is research to support the outlook process.  One example is my data product that</a:t>
            </a:r>
            <a:r>
              <a:rPr lang="en-US" sz="1200" b="1" baseline="0" dirty="0">
                <a:latin typeface="Times New Roman" panose="02020603050405020304" pitchFamily="18" charset="0"/>
                <a:cs typeface="Times New Roman" panose="02020603050405020304" pitchFamily="18" charset="0"/>
              </a:rPr>
              <a:t> forecasts SAPs for corn, soybeans, wheat, and cotton</a:t>
            </a:r>
            <a:r>
              <a:rPr lang="en-US" sz="1200" b="1"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067D5D74-2134-4867-A98E-E2C1169234F0}" type="slidenum">
              <a:rPr lang="en-US" smtClean="0"/>
              <a:t>9</a:t>
            </a:fld>
            <a:endParaRPr lang="en-US" dirty="0"/>
          </a:p>
        </p:txBody>
      </p:sp>
    </p:spTree>
    <p:extLst>
      <p:ext uri="{BB962C8B-B14F-4D97-AF65-F5344CB8AC3E}">
        <p14:creationId xmlns:p14="http://schemas.microsoft.com/office/powerpoint/2010/main" val="2458187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4321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064456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3505200"/>
          </a:xfrm>
        </p:spPr>
        <p:txBody>
          <a:bodyPr/>
          <a:lstStyle/>
          <a:p>
            <a:r>
              <a:rPr lang="en-US" dirty="0"/>
              <a:t>Click to edit Master title style</a:t>
            </a:r>
          </a:p>
        </p:txBody>
      </p:sp>
    </p:spTree>
    <p:extLst>
      <p:ext uri="{BB962C8B-B14F-4D97-AF65-F5344CB8AC3E}">
        <p14:creationId xmlns:p14="http://schemas.microsoft.com/office/powerpoint/2010/main" val="1279595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534400" y="6477000"/>
            <a:ext cx="457200" cy="299405"/>
          </a:xfrm>
          <a:prstGeom prst="rect">
            <a:avLst/>
          </a:prstGeom>
        </p:spPr>
        <p:txBody>
          <a:bodyPr/>
          <a:lstStyle/>
          <a:p>
            <a:fld id="{2907DEB1-9740-4F11-8782-4DE6BBBF616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0550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1403CFE9-3B4D-4CB2-AFDE-4D2C75F42849}" type="slidenum">
              <a:rPr lang="en-US" smtClean="0">
                <a:solidFill>
                  <a:prstClr val="black">
                    <a:tint val="75000"/>
                  </a:prstClr>
                </a:solidFill>
              </a:rPr>
              <a:pPr/>
              <a:t>‹#›</a:t>
            </a:fld>
            <a:endParaRPr lang="en-US" dirty="0">
              <a:solidFill>
                <a:prstClr val="black">
                  <a:tint val="75000"/>
                </a:prstClr>
              </a:solidFill>
            </a:endParaRPr>
          </a:p>
        </p:txBody>
      </p:sp>
      <p:sp>
        <p:nvSpPr>
          <p:cNvPr id="5" name="Text Placeholder 4"/>
          <p:cNvSpPr>
            <a:spLocks noGrp="1"/>
          </p:cNvSpPr>
          <p:nvPr>
            <p:ph type="body" sz="quarter" idx="11"/>
          </p:nvPr>
        </p:nvSpPr>
        <p:spPr>
          <a:xfrm>
            <a:off x="533400" y="1752600"/>
            <a:ext cx="8153400" cy="3810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6673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403CFE9-3B4D-4CB2-AFDE-4D2C75F428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9043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1403CFE9-3B4D-4CB2-AFDE-4D2C75F42849}" type="slidenum">
              <a:rPr lang="en-US" smtClean="0">
                <a:solidFill>
                  <a:prstClr val="black">
                    <a:tint val="75000"/>
                  </a:prstClr>
                </a:solidFill>
              </a:rPr>
              <a:pPr/>
              <a:t>‹#›</a:t>
            </a:fld>
            <a:endParaRPr lang="en-US" dirty="0">
              <a:solidFill>
                <a:prstClr val="black">
                  <a:tint val="75000"/>
                </a:prstClr>
              </a:solidFill>
            </a:endParaRPr>
          </a:p>
        </p:txBody>
      </p:sp>
      <p:sp>
        <p:nvSpPr>
          <p:cNvPr id="7" name="Chart Placeholder 6"/>
          <p:cNvSpPr>
            <a:spLocks noGrp="1"/>
          </p:cNvSpPr>
          <p:nvPr>
            <p:ph type="chart" sz="quarter" idx="13"/>
          </p:nvPr>
        </p:nvSpPr>
        <p:spPr>
          <a:xfrm>
            <a:off x="1371600" y="2057400"/>
            <a:ext cx="6324600" cy="3733800"/>
          </a:xfrm>
          <a:prstGeom prst="rect">
            <a:avLst/>
          </a:prstGeom>
        </p:spPr>
        <p:txBody>
          <a:bodyPr/>
          <a:lstStyle/>
          <a:p>
            <a:endParaRPr lang="en-US" dirty="0"/>
          </a:p>
        </p:txBody>
      </p:sp>
    </p:spTree>
    <p:extLst>
      <p:ext uri="{BB962C8B-B14F-4D97-AF65-F5344CB8AC3E}">
        <p14:creationId xmlns:p14="http://schemas.microsoft.com/office/powerpoint/2010/main" val="3925472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403CFE9-3B4D-4CB2-AFDE-4D2C75F428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721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53093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lide Number Placeholder 5"/>
          <p:cNvSpPr>
            <a:spLocks noGrp="1"/>
          </p:cNvSpPr>
          <p:nvPr>
            <p:ph type="sldNum" sz="quarter" idx="4"/>
          </p:nvPr>
        </p:nvSpPr>
        <p:spPr>
          <a:xfrm>
            <a:off x="8534400" y="6477000"/>
            <a:ext cx="457200" cy="299405"/>
          </a:xfrm>
          <a:prstGeom prst="rect">
            <a:avLst/>
          </a:prstGeom>
        </p:spPr>
        <p:txBody>
          <a:bodyPr/>
          <a:lstStyle/>
          <a:p>
            <a:fld id="{2907DEB1-9740-4F11-8782-4DE6BBBF6164}" type="slidenum">
              <a:rPr lang="en-US" smtClean="0">
                <a:solidFill>
                  <a:prstClr val="black"/>
                </a:solidFill>
              </a:rPr>
              <a:pPr/>
              <a:t>‹#›</a:t>
            </a:fld>
            <a:endParaRPr lang="en-US" dirty="0">
              <a:solidFill>
                <a:prstClr val="black"/>
              </a:solidFill>
            </a:endParaRPr>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57639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9525000" y="5715000"/>
            <a:ext cx="533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3CFE9-3B4D-4CB2-AFDE-4D2C75F428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441214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usda.gov/oce/commodity/wasde/"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hyperlink" Target="https://gcc02.safelinks.protection.outlook.com/?url=https://usda.library.cornell.edu/&amp;data=02|01||4ab4d97b5fdb4ad5a5e708d72b2f91b2|ed5b36e701ee4ebc867ee03cfa0d4697|0|0|637025355610207435&amp;sdata=zucwsSq9NFH3ilZTyKE5QE7Ecs/n9MZBrJiYyf9dtUs%3D&amp;reserved=0" TargetMode="External"/><Relationship Id="rId4" Type="http://schemas.openxmlformats.org/officeDocument/2006/relationships/hyperlink" Target="https://www.ers.usda.gov/"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143000"/>
            <a:ext cx="8763000" cy="1295400"/>
          </a:xfrm>
        </p:spPr>
        <p:txBody>
          <a:bodyPr>
            <a:noAutofit/>
          </a:bodyPr>
          <a:lstStyle/>
          <a:p>
            <a:r>
              <a:rPr lang="en-US" sz="3200" b="1" dirty="0">
                <a:latin typeface="Times New Roman" panose="02020603050405020304" pitchFamily="18" charset="0"/>
                <a:cs typeface="Times New Roman" panose="02020603050405020304" pitchFamily="18" charset="0"/>
              </a:rPr>
              <a:t>Overview of USDA/ERS Commodity Outlook Program</a:t>
            </a:r>
          </a:p>
        </p:txBody>
      </p:sp>
      <p:sp>
        <p:nvSpPr>
          <p:cNvPr id="3" name="Subtitle 2"/>
          <p:cNvSpPr>
            <a:spLocks noGrp="1"/>
          </p:cNvSpPr>
          <p:nvPr>
            <p:ph type="subTitle" idx="1"/>
          </p:nvPr>
        </p:nvSpPr>
        <p:spPr>
          <a:xfrm>
            <a:off x="381000" y="2667000"/>
            <a:ext cx="8382000" cy="3352800"/>
          </a:xfrm>
        </p:spPr>
        <p:txBody>
          <a:bodyPr>
            <a:normAutofit fontScale="62500" lnSpcReduction="20000"/>
          </a:bodyPr>
          <a:lstStyle/>
          <a:p>
            <a:endParaRPr lang="en-US" sz="1900" b="1" dirty="0">
              <a:solidFill>
                <a:schemeClr val="tx2">
                  <a:lumMod val="75000"/>
                </a:schemeClr>
              </a:solidFill>
              <a:latin typeface="Times New Roman" panose="02020603050405020304" pitchFamily="18" charset="0"/>
              <a:cs typeface="Times New Roman" panose="02020603050405020304" pitchFamily="18" charset="0"/>
            </a:endParaRPr>
          </a:p>
          <a:p>
            <a:r>
              <a:rPr lang="en-US" sz="2300" b="1" dirty="0">
                <a:solidFill>
                  <a:schemeClr val="tx1"/>
                </a:solidFill>
                <a:latin typeface="Times New Roman" panose="02020603050405020304" pitchFamily="18" charset="0"/>
                <a:cs typeface="Times New Roman" panose="02020603050405020304" pitchFamily="18" charset="0"/>
              </a:rPr>
              <a:t>by</a:t>
            </a:r>
          </a:p>
          <a:p>
            <a:endParaRPr lang="en-US" sz="2300" b="1" dirty="0">
              <a:solidFill>
                <a:schemeClr val="tx1"/>
              </a:solidFill>
              <a:latin typeface="Times New Roman" panose="02020603050405020304" pitchFamily="18" charset="0"/>
              <a:cs typeface="Times New Roman" panose="02020603050405020304" pitchFamily="18" charset="0"/>
            </a:endParaRPr>
          </a:p>
          <a:p>
            <a:r>
              <a:rPr lang="en-US" sz="2300" b="1" dirty="0">
                <a:solidFill>
                  <a:schemeClr val="tx1"/>
                </a:solidFill>
                <a:latin typeface="Times New Roman" panose="02020603050405020304" pitchFamily="18" charset="0"/>
                <a:cs typeface="Times New Roman" panose="02020603050405020304" pitchFamily="18" charset="0"/>
              </a:rPr>
              <a:t>Linwood Hoffman </a:t>
            </a:r>
            <a:r>
              <a:rPr lang="en-US" sz="2300" b="1" baseline="30000" dirty="0">
                <a:solidFill>
                  <a:schemeClr val="tx1"/>
                </a:solidFill>
                <a:latin typeface="Times New Roman" panose="02020603050405020304" pitchFamily="18" charset="0"/>
                <a:cs typeface="Times New Roman" panose="02020603050405020304" pitchFamily="18" charset="0"/>
              </a:rPr>
              <a:t>1</a:t>
            </a:r>
          </a:p>
          <a:p>
            <a:endParaRPr lang="en-US" sz="2300" b="1" baseline="30000" dirty="0">
              <a:solidFill>
                <a:schemeClr val="tx1"/>
              </a:solidFill>
              <a:latin typeface="Times New Roman" panose="02020603050405020304" pitchFamily="18" charset="0"/>
              <a:cs typeface="Times New Roman" panose="02020603050405020304" pitchFamily="18" charset="0"/>
            </a:endParaRPr>
          </a:p>
          <a:p>
            <a:endParaRPr lang="en-US" sz="2300" b="1" baseline="30000" dirty="0">
              <a:solidFill>
                <a:schemeClr val="tx1"/>
              </a:solidFill>
              <a:latin typeface="Times New Roman" panose="02020603050405020304" pitchFamily="18" charset="0"/>
              <a:cs typeface="Times New Roman" panose="02020603050405020304" pitchFamily="18" charset="0"/>
            </a:endParaRPr>
          </a:p>
          <a:p>
            <a:endParaRPr lang="en-US" sz="2300" b="1" dirty="0">
              <a:solidFill>
                <a:schemeClr val="tx1"/>
              </a:solidFill>
              <a:latin typeface="Times New Roman" panose="02020603050405020304" pitchFamily="18" charset="0"/>
              <a:cs typeface="Times New Roman" panose="02020603050405020304" pitchFamily="18" charset="0"/>
            </a:endParaRPr>
          </a:p>
          <a:p>
            <a:r>
              <a:rPr lang="en-US" sz="2300" b="1" dirty="0">
                <a:solidFill>
                  <a:schemeClr val="tx1"/>
                </a:solidFill>
                <a:latin typeface="Times New Roman" panose="02020603050405020304" pitchFamily="18" charset="0"/>
                <a:cs typeface="Times New Roman" panose="02020603050405020304" pitchFamily="18" charset="0"/>
              </a:rPr>
              <a:t>Presented to the Philadelphia Society for Promoting Agriculture </a:t>
            </a:r>
          </a:p>
          <a:p>
            <a:r>
              <a:rPr lang="en-US" sz="2300" b="1" dirty="0">
                <a:solidFill>
                  <a:schemeClr val="tx1"/>
                </a:solidFill>
                <a:latin typeface="Times New Roman" panose="02020603050405020304" pitchFamily="18" charset="0"/>
                <a:cs typeface="Times New Roman" panose="02020603050405020304" pitchFamily="18" charset="0"/>
              </a:rPr>
              <a:t> Philadelphia, PA., September 5, 2019 </a:t>
            </a:r>
          </a:p>
          <a:p>
            <a:endParaRPr lang="en-US" sz="1400" b="1" dirty="0">
              <a:solidFill>
                <a:schemeClr val="tx1"/>
              </a:solidFill>
              <a:latin typeface="Times New Roman" panose="02020603050405020304" pitchFamily="18" charset="0"/>
              <a:cs typeface="Times New Roman" panose="02020603050405020304" pitchFamily="18" charset="0"/>
            </a:endParaRPr>
          </a:p>
          <a:p>
            <a:endParaRPr lang="en-US" sz="1200" b="1" dirty="0">
              <a:solidFill>
                <a:schemeClr val="tx2">
                  <a:lumMod val="75000"/>
                </a:schemeClr>
              </a:solidFill>
            </a:endParaRPr>
          </a:p>
          <a:p>
            <a:endParaRPr lang="en-US" sz="1200" b="1" dirty="0">
              <a:solidFill>
                <a:schemeClr val="tx2">
                  <a:lumMod val="75000"/>
                </a:schemeClr>
              </a:solidFill>
            </a:endParaRPr>
          </a:p>
          <a:p>
            <a:endParaRPr lang="en-US" sz="1200" b="1" dirty="0">
              <a:solidFill>
                <a:schemeClr val="tx2">
                  <a:lumMod val="75000"/>
                </a:schemeClr>
              </a:solidFill>
            </a:endParaRPr>
          </a:p>
          <a:p>
            <a:endParaRPr lang="en-US" sz="1200" b="1" dirty="0">
              <a:solidFill>
                <a:schemeClr val="tx2">
                  <a:lumMod val="75000"/>
                </a:schemeClr>
              </a:solidFill>
            </a:endParaRPr>
          </a:p>
          <a:p>
            <a:endParaRPr lang="en-US" sz="1200" b="1" dirty="0">
              <a:solidFill>
                <a:schemeClr val="tx2">
                  <a:lumMod val="75000"/>
                </a:schemeClr>
              </a:solidFill>
            </a:endParaRPr>
          </a:p>
          <a:p>
            <a:pPr marL="228600" indent="-228600" algn="l">
              <a:buFont typeface="Arial" panose="020B0604020202020204" pitchFamily="34" charset="0"/>
              <a:buAutoNum type="arabicPlain"/>
            </a:pPr>
            <a:endParaRPr lang="en-US" sz="1100" dirty="0"/>
          </a:p>
          <a:p>
            <a:pPr algn="l"/>
            <a:endParaRPr lang="en-US" sz="1100" dirty="0"/>
          </a:p>
          <a:p>
            <a:pPr marL="228600" indent="-228600" algn="l">
              <a:buFont typeface="Arial" panose="020B0604020202020204" pitchFamily="34" charset="0"/>
              <a:buAutoNum type="arabicPlain"/>
            </a:pPr>
            <a:endParaRPr lang="en-US" sz="1100" dirty="0"/>
          </a:p>
          <a:p>
            <a:pPr algn="l"/>
            <a:r>
              <a:rPr lang="en-US" sz="1400" b="1" baseline="30000" dirty="0">
                <a:solidFill>
                  <a:schemeClr val="tx1"/>
                </a:solidFill>
                <a:latin typeface="Times New Roman" panose="02020603050405020304" pitchFamily="18" charset="0"/>
                <a:cs typeface="Times New Roman" panose="02020603050405020304" pitchFamily="18" charset="0"/>
              </a:rPr>
              <a:t>1  </a:t>
            </a:r>
            <a:r>
              <a:rPr lang="en-US" sz="1400" b="1" dirty="0">
                <a:solidFill>
                  <a:schemeClr val="tx1"/>
                </a:solidFill>
                <a:latin typeface="Times New Roman" panose="02020603050405020304" pitchFamily="18" charset="0"/>
                <a:cs typeface="Times New Roman" panose="02020603050405020304" pitchFamily="18" charset="0"/>
              </a:rPr>
              <a:t>Linwood Hoffman is an agricultural economist with the Market and Trade Economics Division, Economic Research Service, U.S. Department of Agriculture.</a:t>
            </a:r>
          </a:p>
          <a:p>
            <a:pPr algn="l"/>
            <a:endParaRPr lang="en-US" sz="1200" b="1" dirty="0">
              <a:solidFill>
                <a:schemeClr val="tx2">
                  <a:lumMod val="75000"/>
                </a:schemeClr>
              </a:solidFill>
            </a:endParaRPr>
          </a:p>
          <a:p>
            <a:pPr algn="l"/>
            <a:endParaRPr lang="en-US" sz="1200" b="1" baseline="30000" dirty="0">
              <a:solidFill>
                <a:schemeClr val="tx2">
                  <a:lumMod val="75000"/>
                </a:schemeClr>
              </a:solidFill>
            </a:endParaRPr>
          </a:p>
        </p:txBody>
      </p:sp>
    </p:spTree>
    <p:extLst>
      <p:ext uri="{BB962C8B-B14F-4D97-AF65-F5344CB8AC3E}">
        <p14:creationId xmlns:p14="http://schemas.microsoft.com/office/powerpoint/2010/main" val="346278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200" b="1" dirty="0">
                <a:latin typeface="Times New Roman" panose="02020603050405020304" pitchFamily="18" charset="0"/>
                <a:cs typeface="Times New Roman" panose="02020603050405020304" pitchFamily="18" charset="0"/>
              </a:rPr>
              <a:t>ROLE of ERS in ICEC/WASDE</a:t>
            </a:r>
          </a:p>
        </p:txBody>
      </p:sp>
      <p:sp>
        <p:nvSpPr>
          <p:cNvPr id="3" name="Text Placeholder 2"/>
          <p:cNvSpPr>
            <a:spLocks noGrp="1"/>
          </p:cNvSpPr>
          <p:nvPr>
            <p:ph type="body" sz="quarter" idx="11"/>
          </p:nvPr>
        </p:nvSpPr>
        <p:spPr>
          <a:xfrm>
            <a:off x="533400" y="1371600"/>
            <a:ext cx="8153400" cy="4648200"/>
          </a:xfrm>
        </p:spPr>
        <p:txBody>
          <a:bodyPr/>
          <a:lstStyle/>
          <a:p>
            <a:pPr lvl="0" eaLnBrk="0" hangingPunct="0"/>
            <a:r>
              <a:rPr lang="en-US" sz="2000" b="1" dirty="0">
                <a:latin typeface="Times New Roman" panose="02020603050405020304" pitchFamily="18" charset="0"/>
                <a:cs typeface="Times New Roman" panose="02020603050405020304" pitchFamily="18" charset="0"/>
              </a:rPr>
              <a:t>Provide analysis/forecasts by commodity focusing on supply, use, and price components of domestic supply and use balance sheets</a:t>
            </a:r>
          </a:p>
          <a:p>
            <a:pPr marL="0" lvl="0" indent="0" eaLnBrk="0" hangingPunct="0">
              <a:buNone/>
            </a:pPr>
            <a:endParaRPr lang="en-US" sz="2000" b="1" dirty="0">
              <a:latin typeface="Times New Roman" panose="02020603050405020304" pitchFamily="18" charset="0"/>
              <a:cs typeface="Times New Roman" panose="02020603050405020304" pitchFamily="18" charset="0"/>
            </a:endParaRPr>
          </a:p>
          <a:p>
            <a:pPr lvl="0" eaLnBrk="0" hangingPunct="0"/>
            <a:r>
              <a:rPr lang="en-US" sz="2000" b="1" dirty="0">
                <a:latin typeface="Times New Roman" panose="02020603050405020304" pitchFamily="18" charset="0"/>
                <a:cs typeface="Times New Roman" panose="02020603050405020304" pitchFamily="18" charset="0"/>
              </a:rPr>
              <a:t>Review global commodity supply and demand balances</a:t>
            </a:r>
          </a:p>
          <a:p>
            <a:pPr lvl="0" eaLnBrk="0" hangingPunct="0"/>
            <a:endParaRPr lang="en-US" sz="2000" b="1" dirty="0">
              <a:latin typeface="Times New Roman" panose="02020603050405020304" pitchFamily="18" charset="0"/>
              <a:cs typeface="Times New Roman" panose="02020603050405020304" pitchFamily="18" charset="0"/>
            </a:endParaRPr>
          </a:p>
          <a:p>
            <a:pPr eaLnBrk="0" hangingPunct="0"/>
            <a:r>
              <a:rPr lang="en-US" sz="2000" b="1" dirty="0">
                <a:latin typeface="Times New Roman" panose="02020603050405020304" pitchFamily="18" charset="0"/>
                <a:cs typeface="Times New Roman" panose="02020603050405020304" pitchFamily="18" charset="0"/>
              </a:rPr>
              <a:t>Consult with ICEC/WAOB on analysis of critical country and regional issues</a:t>
            </a:r>
          </a:p>
          <a:p>
            <a:pPr eaLnBrk="0" hangingPunct="0"/>
            <a:endParaRPr lang="en-US" sz="2000" b="1" dirty="0">
              <a:latin typeface="Times New Roman" panose="02020603050405020304" pitchFamily="18" charset="0"/>
              <a:cs typeface="Times New Roman" panose="02020603050405020304" pitchFamily="18" charset="0"/>
            </a:endParaRPr>
          </a:p>
          <a:p>
            <a:pPr eaLnBrk="0" hangingPunct="0"/>
            <a:r>
              <a:rPr lang="en-US" sz="2000" b="1" dirty="0">
                <a:latin typeface="Times New Roman" panose="02020603050405020304" pitchFamily="18" charset="0"/>
                <a:cs typeface="Times New Roman" panose="02020603050405020304" pitchFamily="18" charset="0"/>
              </a:rPr>
              <a:t>Provide forecasts of U.S. acreage, yield, and production for situations where NASS estimates are not available</a:t>
            </a:r>
          </a:p>
          <a:p>
            <a:pPr eaLnBrk="0" hangingPunct="0"/>
            <a:endParaRPr lang="en-US" sz="2000" b="1" dirty="0">
              <a:latin typeface="Times New Roman" panose="02020603050405020304" pitchFamily="18" charset="0"/>
              <a:cs typeface="Times New Roman" panose="02020603050405020304" pitchFamily="18" charset="0"/>
            </a:endParaRPr>
          </a:p>
          <a:p>
            <a:pPr eaLnBrk="0" hangingPunct="0"/>
            <a:r>
              <a:rPr lang="en-US" sz="2000" b="1" dirty="0">
                <a:latin typeface="Times New Roman" panose="02020603050405020304" pitchFamily="18" charset="0"/>
                <a:cs typeface="Times New Roman" panose="02020603050405020304" pitchFamily="18" charset="0"/>
              </a:rPr>
              <a:t>In collaboration with FAS, provide analysis to support U.S. trade forecasting</a:t>
            </a:r>
          </a:p>
          <a:p>
            <a:pPr marL="0" indent="0" eaLnBrk="0" hangingPunct="0">
              <a:buNone/>
            </a:pPr>
            <a:r>
              <a:rPr lang="en-US" dirty="0"/>
              <a:t> </a:t>
            </a:r>
          </a:p>
        </p:txBody>
      </p:sp>
      <p:sp>
        <p:nvSpPr>
          <p:cNvPr id="4" name="Slide Number Placeholder 3"/>
          <p:cNvSpPr>
            <a:spLocks noGrp="1"/>
          </p:cNvSpPr>
          <p:nvPr>
            <p:ph type="sldNum" sz="quarter" idx="10"/>
          </p:nvPr>
        </p:nvSpPr>
        <p:spPr/>
        <p:txBody>
          <a:bodyPr/>
          <a:lstStyle/>
          <a:p>
            <a:fld id="{1403CFE9-3B4D-4CB2-AFDE-4D2C75F42849}"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1593485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95400"/>
          </a:xfrm>
        </p:spPr>
        <p:txBody>
          <a:bodyPr/>
          <a:lstStyle/>
          <a:p>
            <a:r>
              <a:rPr lang="en-US" sz="3200" b="1" dirty="0">
                <a:latin typeface="Times New Roman" panose="02020603050405020304" pitchFamily="18" charset="0"/>
                <a:cs typeface="Times New Roman" panose="02020603050405020304" pitchFamily="18" charset="0"/>
              </a:rPr>
              <a:t>ROLE of ERS in ICEC/WASDE (CONTINUED)</a:t>
            </a:r>
          </a:p>
        </p:txBody>
      </p:sp>
      <p:sp>
        <p:nvSpPr>
          <p:cNvPr id="3" name="Text Placeholder 2"/>
          <p:cNvSpPr>
            <a:spLocks noGrp="1"/>
          </p:cNvSpPr>
          <p:nvPr>
            <p:ph type="body" sz="quarter" idx="11"/>
          </p:nvPr>
        </p:nvSpPr>
        <p:spPr>
          <a:xfrm>
            <a:off x="533400" y="1295400"/>
            <a:ext cx="8153400" cy="4800600"/>
          </a:xfrm>
        </p:spPr>
        <p:txBody>
          <a:bodyPr/>
          <a:lstStyle/>
          <a:p>
            <a:pPr lvl="0" eaLnBrk="0" hangingPunct="0"/>
            <a:r>
              <a:rPr lang="en-US" sz="2000" b="1" dirty="0">
                <a:latin typeface="Times New Roman" panose="02020603050405020304" pitchFamily="18" charset="0"/>
                <a:cs typeface="Times New Roman" panose="02020603050405020304" pitchFamily="18" charset="0"/>
              </a:rPr>
              <a:t>Provide estimates of producer-to-consumer price spreads and marketing costs for food commodities</a:t>
            </a:r>
          </a:p>
          <a:p>
            <a:pPr marL="0" indent="0" eaLnBrk="0" hangingPunct="0">
              <a:buNone/>
            </a:pPr>
            <a:r>
              <a:rPr lang="en-US" sz="2000" b="1" dirty="0">
                <a:latin typeface="Times New Roman" panose="02020603050405020304" pitchFamily="18" charset="0"/>
                <a:cs typeface="Times New Roman" panose="02020603050405020304" pitchFamily="18" charset="0"/>
              </a:rPr>
              <a:t> </a:t>
            </a:r>
          </a:p>
          <a:p>
            <a:pPr lvl="0" eaLnBrk="0" hangingPunct="0"/>
            <a:r>
              <a:rPr lang="en-US" sz="2000" b="1" dirty="0">
                <a:latin typeface="Times New Roman" panose="02020603050405020304" pitchFamily="18" charset="0"/>
                <a:cs typeface="Times New Roman" panose="02020603050405020304" pitchFamily="18" charset="0"/>
              </a:rPr>
              <a:t>Share in preparing and issuing monthly post WASDE reports.</a:t>
            </a:r>
          </a:p>
          <a:p>
            <a:pPr lvl="0" eaLnBrk="0" hangingPunct="0"/>
            <a:endParaRPr lang="en-US" sz="2000" b="1" dirty="0">
              <a:latin typeface="Times New Roman" panose="02020603050405020304" pitchFamily="18" charset="0"/>
              <a:cs typeface="Times New Roman" panose="02020603050405020304" pitchFamily="18" charset="0"/>
            </a:endParaRPr>
          </a:p>
          <a:p>
            <a:pPr lvl="0" eaLnBrk="0" hangingPunct="0"/>
            <a:r>
              <a:rPr lang="en-US" sz="2000" b="1" dirty="0">
                <a:latin typeface="Times New Roman" panose="02020603050405020304" pitchFamily="18" charset="0"/>
                <a:cs typeface="Times New Roman" panose="02020603050405020304" pitchFamily="18" charset="0"/>
              </a:rPr>
              <a:t>Contribute to the preparation of long-term baseline projections coordinated by the ICECs/WAOB and in drafting the baseline report </a:t>
            </a:r>
          </a:p>
          <a:p>
            <a:pPr lvl="0" eaLnBrk="0" hangingPunct="0"/>
            <a:endParaRPr lang="en-US" sz="2000" b="1" dirty="0">
              <a:latin typeface="Times New Roman" panose="02020603050405020304" pitchFamily="18" charset="0"/>
              <a:cs typeface="Times New Roman" panose="02020603050405020304" pitchFamily="18" charset="0"/>
            </a:endParaRPr>
          </a:p>
          <a:p>
            <a:pPr lvl="0" eaLnBrk="0" hangingPunct="0"/>
            <a:r>
              <a:rPr lang="en-US" sz="2000" b="1" dirty="0">
                <a:latin typeface="Times New Roman" panose="02020603050405020304" pitchFamily="18" charset="0"/>
                <a:cs typeface="Times New Roman" panose="02020603050405020304" pitchFamily="18" charset="0"/>
              </a:rPr>
              <a:t>Participate in developing domestic and international macroeconomic and energy assumptions</a:t>
            </a:r>
          </a:p>
          <a:p>
            <a:pPr marL="0" lvl="0" indent="0" eaLnBrk="0" hangingPunct="0">
              <a:buNone/>
            </a:pPr>
            <a:r>
              <a:rPr lang="en-US" sz="2000" b="1" dirty="0">
                <a:latin typeface="Times New Roman" panose="02020603050405020304" pitchFamily="18" charset="0"/>
                <a:cs typeface="Times New Roman" panose="02020603050405020304" pitchFamily="18" charset="0"/>
              </a:rPr>
              <a:t> </a:t>
            </a:r>
          </a:p>
          <a:p>
            <a:pPr eaLnBrk="0" hangingPunct="0"/>
            <a:r>
              <a:rPr lang="en-US" sz="2000" b="1" dirty="0">
                <a:latin typeface="Times New Roman" panose="02020603050405020304" pitchFamily="18" charset="0"/>
                <a:cs typeface="Times New Roman" panose="02020603050405020304" pitchFamily="18" charset="0"/>
              </a:rPr>
              <a:t>Collaborate with FAS to maintain a U.S. agricultural trade data base, consistent across marketing, calendar, and fiscal years. </a:t>
            </a:r>
          </a:p>
        </p:txBody>
      </p:sp>
      <p:sp>
        <p:nvSpPr>
          <p:cNvPr id="4" name="Slide Number Placeholder 3"/>
          <p:cNvSpPr>
            <a:spLocks noGrp="1"/>
          </p:cNvSpPr>
          <p:nvPr>
            <p:ph type="sldNum" sz="quarter" idx="10"/>
          </p:nvPr>
        </p:nvSpPr>
        <p:spPr/>
        <p:txBody>
          <a:bodyPr/>
          <a:lstStyle/>
          <a:p>
            <a:fld id="{1403CFE9-3B4D-4CB2-AFDE-4D2C75F42849}"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1500933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sz="3200" b="1" dirty="0">
                <a:latin typeface="Times New Roman" panose="02020603050405020304" pitchFamily="18" charset="0"/>
                <a:cs typeface="Times New Roman" panose="02020603050405020304" pitchFamily="18" charset="0"/>
              </a:rPr>
              <a:t>Market Outlook Analysis: Commodity Coverage</a:t>
            </a:r>
          </a:p>
        </p:txBody>
      </p:sp>
      <p:sp>
        <p:nvSpPr>
          <p:cNvPr id="3" name="Content Placeholder 2"/>
          <p:cNvSpPr>
            <a:spLocks noGrp="1"/>
          </p:cNvSpPr>
          <p:nvPr>
            <p:ph sz="half" idx="1"/>
          </p:nvPr>
        </p:nvSpPr>
        <p:spPr>
          <a:xfrm>
            <a:off x="457200" y="1828800"/>
            <a:ext cx="4038600" cy="4297363"/>
          </a:xfrm>
        </p:spPr>
        <p:txBody>
          <a:bodyPr/>
          <a:lstStyle/>
          <a:p>
            <a:r>
              <a:rPr lang="en-US" sz="2000" b="1" dirty="0">
                <a:latin typeface="Times New Roman" panose="02020603050405020304" pitchFamily="18" charset="0"/>
                <a:cs typeface="Times New Roman" panose="02020603050405020304" pitchFamily="18" charset="0"/>
              </a:rPr>
              <a:t>Wheat </a:t>
            </a:r>
          </a:p>
          <a:p>
            <a:r>
              <a:rPr lang="en-US" sz="2000" b="1" dirty="0">
                <a:latin typeface="Times New Roman" panose="02020603050405020304" pitchFamily="18" charset="0"/>
                <a:cs typeface="Times New Roman" panose="02020603050405020304" pitchFamily="18" charset="0"/>
              </a:rPr>
              <a:t>Rice</a:t>
            </a:r>
          </a:p>
          <a:p>
            <a:r>
              <a:rPr lang="en-US" sz="2000" b="1" dirty="0">
                <a:latin typeface="Times New Roman" panose="02020603050405020304" pitchFamily="18" charset="0"/>
                <a:cs typeface="Times New Roman" panose="02020603050405020304" pitchFamily="18" charset="0"/>
              </a:rPr>
              <a:t>Feed grain</a:t>
            </a:r>
          </a:p>
          <a:p>
            <a:r>
              <a:rPr lang="en-US" sz="2000" b="1" dirty="0">
                <a:latin typeface="Times New Roman" panose="02020603050405020304" pitchFamily="18" charset="0"/>
                <a:cs typeface="Times New Roman" panose="02020603050405020304" pitchFamily="18" charset="0"/>
              </a:rPr>
              <a:t>Oil crops &amp; products</a:t>
            </a:r>
          </a:p>
          <a:p>
            <a:r>
              <a:rPr lang="en-US" sz="2000" b="1" dirty="0">
                <a:latin typeface="Times New Roman" panose="02020603050405020304" pitchFamily="18" charset="0"/>
                <a:cs typeface="Times New Roman" panose="02020603050405020304" pitchFamily="18" charset="0"/>
              </a:rPr>
              <a:t>Cotton &amp; wool</a:t>
            </a:r>
          </a:p>
          <a:p>
            <a:r>
              <a:rPr lang="en-US" sz="2000" b="1" dirty="0">
                <a:latin typeface="Times New Roman" panose="02020603050405020304" pitchFamily="18" charset="0"/>
                <a:cs typeface="Times New Roman" panose="02020603050405020304" pitchFamily="18" charset="0"/>
              </a:rPr>
              <a:t>Sugar &amp; sweeteners</a:t>
            </a:r>
          </a:p>
          <a:p>
            <a:r>
              <a:rPr lang="en-US" sz="2000" b="1" dirty="0">
                <a:latin typeface="Times New Roman" panose="02020603050405020304" pitchFamily="18" charset="0"/>
                <a:cs typeface="Times New Roman" panose="02020603050405020304" pitchFamily="18" charset="0"/>
              </a:rPr>
              <a:t>Livestock &amp; poultry</a:t>
            </a:r>
          </a:p>
          <a:p>
            <a:r>
              <a:rPr lang="en-US" sz="2000" b="1" dirty="0">
                <a:latin typeface="Times New Roman" panose="02020603050405020304" pitchFamily="18" charset="0"/>
                <a:cs typeface="Times New Roman" panose="02020603050405020304" pitchFamily="18" charset="0"/>
              </a:rPr>
              <a:t>Dairy</a:t>
            </a:r>
          </a:p>
        </p:txBody>
      </p:sp>
      <p:sp>
        <p:nvSpPr>
          <p:cNvPr id="4" name="Content Placeholder 3"/>
          <p:cNvSpPr>
            <a:spLocks noGrp="1"/>
          </p:cNvSpPr>
          <p:nvPr>
            <p:ph sz="half" idx="2"/>
          </p:nvPr>
        </p:nvSpPr>
        <p:spPr>
          <a:xfrm>
            <a:off x="4648200" y="1828800"/>
            <a:ext cx="4038600" cy="4297363"/>
          </a:xfrm>
        </p:spPr>
        <p:txBody>
          <a:bodyPr/>
          <a:lstStyle/>
          <a:p>
            <a:r>
              <a:rPr lang="en-US" sz="2000" b="1" dirty="0">
                <a:latin typeface="Times New Roman" panose="02020603050405020304" pitchFamily="18" charset="0"/>
                <a:cs typeface="Times New Roman" panose="02020603050405020304" pitchFamily="18" charset="0"/>
              </a:rPr>
              <a:t>Fruit &amp; tree nuts</a:t>
            </a:r>
          </a:p>
          <a:p>
            <a:r>
              <a:rPr lang="en-US" sz="2000" b="1" dirty="0">
                <a:latin typeface="Times New Roman" panose="02020603050405020304" pitchFamily="18" charset="0"/>
                <a:cs typeface="Times New Roman" panose="02020603050405020304" pitchFamily="18" charset="0"/>
              </a:rPr>
              <a:t>Vegetables &amp; pulses</a:t>
            </a:r>
          </a:p>
        </p:txBody>
      </p:sp>
      <p:sp>
        <p:nvSpPr>
          <p:cNvPr id="5" name="TextBox 4"/>
          <p:cNvSpPr txBox="1"/>
          <p:nvPr/>
        </p:nvSpPr>
        <p:spPr>
          <a:xfrm>
            <a:off x="1371600" y="1295400"/>
            <a:ext cx="2193870" cy="461665"/>
          </a:xfrm>
          <a:prstGeom prst="rect">
            <a:avLst/>
          </a:prstGeom>
          <a:noFill/>
        </p:spPr>
        <p:txBody>
          <a:bodyPr wrap="none" rtlCol="0">
            <a:spAutoFit/>
          </a:bodyPr>
          <a:lstStyle/>
          <a:p>
            <a:r>
              <a:rPr lang="en-US" sz="2400" b="1" i="1" dirty="0">
                <a:latin typeface="Times New Roman" panose="02020603050405020304" pitchFamily="18" charset="0"/>
                <a:cs typeface="Times New Roman" panose="02020603050405020304" pitchFamily="18" charset="0"/>
              </a:rPr>
              <a:t>USDA coverage</a:t>
            </a:r>
          </a:p>
        </p:txBody>
      </p:sp>
      <p:sp>
        <p:nvSpPr>
          <p:cNvPr id="6" name="TextBox 5"/>
          <p:cNvSpPr txBox="1"/>
          <p:nvPr/>
        </p:nvSpPr>
        <p:spPr>
          <a:xfrm>
            <a:off x="5410200" y="1295400"/>
            <a:ext cx="1970411" cy="461665"/>
          </a:xfrm>
          <a:prstGeom prst="rect">
            <a:avLst/>
          </a:prstGeom>
          <a:noFill/>
        </p:spPr>
        <p:txBody>
          <a:bodyPr wrap="none" rtlCol="0">
            <a:spAutoFit/>
          </a:bodyPr>
          <a:lstStyle/>
          <a:p>
            <a:r>
              <a:rPr lang="en-US" sz="2400" b="1" i="1" dirty="0">
                <a:latin typeface="Times New Roman" panose="02020603050405020304" pitchFamily="18" charset="0"/>
                <a:cs typeface="Times New Roman" panose="02020603050405020304" pitchFamily="18" charset="0"/>
              </a:rPr>
              <a:t>ERS coverage</a:t>
            </a:r>
          </a:p>
        </p:txBody>
      </p:sp>
      <p:sp>
        <p:nvSpPr>
          <p:cNvPr id="7" name="Slide Number Placeholder 6"/>
          <p:cNvSpPr>
            <a:spLocks noGrp="1"/>
          </p:cNvSpPr>
          <p:nvPr>
            <p:ph type="sldNum" sz="quarter" idx="12"/>
          </p:nvPr>
        </p:nvSpPr>
        <p:spPr/>
        <p:txBody>
          <a:bodyPr/>
          <a:lstStyle/>
          <a:p>
            <a:fld id="{1403CFE9-3B4D-4CB2-AFDE-4D2C75F42849}"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493967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948"/>
            <a:ext cx="8229600" cy="792162"/>
          </a:xfrm>
        </p:spPr>
        <p:txBody>
          <a:bodyPr/>
          <a:lstStyle/>
          <a:p>
            <a:r>
              <a:rPr lang="en-US" sz="3200" b="1" dirty="0">
                <a:latin typeface="Times New Roman" panose="02020603050405020304" pitchFamily="18" charset="0"/>
                <a:cs typeface="Times New Roman" panose="02020603050405020304" pitchFamily="18" charset="0"/>
              </a:rPr>
              <a:t>Market Outlook Analysis: Reports</a:t>
            </a:r>
          </a:p>
        </p:txBody>
      </p:sp>
      <p:sp>
        <p:nvSpPr>
          <p:cNvPr id="3" name="Content Placeholder 2"/>
          <p:cNvSpPr>
            <a:spLocks noGrp="1"/>
          </p:cNvSpPr>
          <p:nvPr>
            <p:ph idx="1"/>
          </p:nvPr>
        </p:nvSpPr>
        <p:spPr>
          <a:xfrm>
            <a:off x="457200" y="685800"/>
            <a:ext cx="8229600" cy="5029200"/>
          </a:xfrm>
        </p:spPr>
        <p:txBody>
          <a:bodyPr/>
          <a:lstStyle/>
          <a:p>
            <a:pPr>
              <a:buSzPct val="150000"/>
            </a:pPr>
            <a:r>
              <a:rPr lang="en-US" sz="2000" b="1" dirty="0">
                <a:latin typeface="Times New Roman" panose="02020603050405020304" pitchFamily="18" charset="0"/>
                <a:cs typeface="Times New Roman" panose="02020603050405020304" pitchFamily="18" charset="0"/>
              </a:rPr>
              <a:t>WASDE-World Agricultural Supply and Demand Estimates</a:t>
            </a:r>
            <a:endParaRPr lang="en-US" sz="1200" b="1"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sz="1800" b="1" dirty="0">
                <a:latin typeface="Times New Roman" panose="02020603050405020304" pitchFamily="18" charset="0"/>
                <a:cs typeface="Times New Roman" panose="02020603050405020304" pitchFamily="18" charset="0"/>
              </a:rPr>
              <a:t>Updated monthly (reports can and do impact market prices)</a:t>
            </a:r>
          </a:p>
          <a:p>
            <a:pPr lvl="1">
              <a:buFont typeface="Wingdings" panose="05000000000000000000" pitchFamily="2" charset="2"/>
              <a:buChar char="ü"/>
            </a:pPr>
            <a:r>
              <a:rPr lang="en-US" sz="1800" b="1" dirty="0">
                <a:latin typeface="Times New Roman" panose="02020603050405020304" pitchFamily="18" charset="0"/>
                <a:cs typeface="Times New Roman" panose="02020603050405020304" pitchFamily="18" charset="0"/>
              </a:rPr>
              <a:t>Released by USDA’s World Agricultural Outlook Board</a:t>
            </a:r>
            <a:r>
              <a:rPr lang="en-US" sz="1800" b="1" dirty="0">
                <a:latin typeface="Times New Roman" panose="02020603050405020304" pitchFamily="18" charset="0"/>
                <a:cs typeface="Times New Roman" panose="02020603050405020304" pitchFamily="18" charset="0"/>
                <a:hlinkClick r:id="rId3"/>
              </a:rPr>
              <a:t> </a:t>
            </a:r>
          </a:p>
          <a:p>
            <a:pPr marL="457200" lvl="1" indent="0" algn="ctr">
              <a:buNone/>
            </a:pPr>
            <a:r>
              <a:rPr lang="en-US" sz="1800" b="1" dirty="0">
                <a:latin typeface="Times New Roman" panose="02020603050405020304" pitchFamily="18" charset="0"/>
                <a:cs typeface="Times New Roman" panose="02020603050405020304" pitchFamily="18" charset="0"/>
                <a:hlinkClick r:id="rId3"/>
              </a:rPr>
              <a:t>https://www.usda.gov/oce/commodity/wasde/index.htm </a:t>
            </a:r>
            <a:endParaRPr lang="en-US" sz="1800" b="1" dirty="0">
              <a:latin typeface="Times New Roman" panose="02020603050405020304" pitchFamily="18" charset="0"/>
              <a:cs typeface="Times New Roman" panose="02020603050405020304" pitchFamily="18" charset="0"/>
            </a:endParaRPr>
          </a:p>
          <a:p>
            <a:pPr marL="457200" lvl="1" indent="0">
              <a:buNone/>
            </a:pPr>
            <a:r>
              <a:rPr lang="en-US" sz="1200" b="1" dirty="0">
                <a:latin typeface="Times New Roman" panose="02020603050405020304" pitchFamily="18" charset="0"/>
                <a:cs typeface="Times New Roman" panose="02020603050405020304" pitchFamily="18" charset="0"/>
                <a:hlinkClick r:id="rId3"/>
              </a:rPr>
              <a:t> </a:t>
            </a:r>
            <a:endParaRPr lang="en-US" sz="1800" b="1" dirty="0">
              <a:latin typeface="Times New Roman" panose="02020603050405020304" pitchFamily="18" charset="0"/>
              <a:cs typeface="Times New Roman" panose="02020603050405020304" pitchFamily="18" charset="0"/>
            </a:endParaRPr>
          </a:p>
          <a:p>
            <a:pPr>
              <a:buSzPct val="150000"/>
            </a:pPr>
            <a:r>
              <a:rPr lang="en-US" sz="2000" b="1" dirty="0">
                <a:latin typeface="Times New Roman" panose="02020603050405020304" pitchFamily="18" charset="0"/>
                <a:cs typeface="Times New Roman" panose="02020603050405020304" pitchFamily="18" charset="0"/>
              </a:rPr>
              <a:t>ERS outlook reports</a:t>
            </a:r>
          </a:p>
          <a:p>
            <a:pPr lvl="1">
              <a:buFont typeface="Wingdings" panose="05000000000000000000" pitchFamily="2" charset="2"/>
              <a:buChar char="ü"/>
            </a:pPr>
            <a:r>
              <a:rPr lang="en-US" sz="1800" b="1" dirty="0">
                <a:latin typeface="Times New Roman" panose="02020603050405020304" pitchFamily="18" charset="0"/>
                <a:cs typeface="Times New Roman" panose="02020603050405020304" pitchFamily="18" charset="0"/>
              </a:rPr>
              <a:t>Monthly commodity reports https://www.ers.usda.gov/</a:t>
            </a:r>
          </a:p>
          <a:p>
            <a:pPr lvl="1">
              <a:buFont typeface="Wingdings" panose="05000000000000000000" pitchFamily="2" charset="2"/>
              <a:buChar char="ü"/>
            </a:pPr>
            <a:r>
              <a:rPr lang="en-US" sz="1800" b="1" dirty="0">
                <a:latin typeface="Times New Roman" panose="02020603050405020304" pitchFamily="18" charset="0"/>
                <a:cs typeface="Times New Roman" panose="02020603050405020304" pitchFamily="18" charset="0"/>
              </a:rPr>
              <a:t>Special Outlook Reports</a:t>
            </a:r>
          </a:p>
          <a:p>
            <a:pPr lvl="1">
              <a:buFont typeface="Wingdings" panose="05000000000000000000" pitchFamily="2" charset="2"/>
              <a:buChar char="ü"/>
            </a:pPr>
            <a:r>
              <a:rPr lang="en-US" sz="1800" b="1" dirty="0">
                <a:latin typeface="Times New Roman" panose="02020603050405020304" pitchFamily="18" charset="0"/>
                <a:cs typeface="Times New Roman" panose="02020603050405020304" pitchFamily="18" charset="0"/>
              </a:rPr>
              <a:t>Commodity yearbooks, databases &amp; indicators</a:t>
            </a:r>
          </a:p>
          <a:p>
            <a:pPr lvl="1">
              <a:buFont typeface="Wingdings" panose="05000000000000000000" pitchFamily="2" charset="2"/>
              <a:buChar char="ü"/>
            </a:pPr>
            <a:r>
              <a:rPr lang="en-US" sz="1800" b="1" dirty="0">
                <a:latin typeface="Times New Roman" panose="02020603050405020304" pitchFamily="18" charset="0"/>
                <a:cs typeface="Times New Roman" panose="02020603050405020304" pitchFamily="18" charset="0"/>
              </a:rPr>
              <a:t>10-year projections</a:t>
            </a:r>
          </a:p>
          <a:p>
            <a:pPr lvl="1">
              <a:buFont typeface="Wingdings" panose="05000000000000000000" pitchFamily="2" charset="2"/>
              <a:buChar char="ü"/>
            </a:pPr>
            <a:r>
              <a:rPr lang="en-US" sz="1800" b="1" dirty="0">
                <a:latin typeface="Times New Roman" panose="02020603050405020304" pitchFamily="18" charset="0"/>
                <a:cs typeface="Times New Roman" panose="02020603050405020304" pitchFamily="18" charset="0"/>
              </a:rPr>
              <a:t>Cost of production for major commodities</a:t>
            </a:r>
          </a:p>
          <a:p>
            <a:pPr marL="457200" lvl="1" indent="0" algn="ctr">
              <a:buNone/>
            </a:pPr>
            <a:r>
              <a:rPr lang="en-US" sz="1800" b="1" dirty="0">
                <a:latin typeface="Times New Roman" panose="02020603050405020304" pitchFamily="18" charset="0"/>
                <a:cs typeface="Times New Roman" panose="02020603050405020304" pitchFamily="18" charset="0"/>
                <a:hlinkClick r:id="rId4"/>
              </a:rPr>
              <a:t>https://www.ers.usda.gov/</a:t>
            </a:r>
            <a:r>
              <a:rPr lang="en-US" sz="1800" b="1" dirty="0">
                <a:latin typeface="Times New Roman" panose="02020603050405020304" pitchFamily="18" charset="0"/>
                <a:cs typeface="Times New Roman" panose="02020603050405020304" pitchFamily="18" charset="0"/>
              </a:rPr>
              <a:t> or </a:t>
            </a:r>
            <a:r>
              <a:rPr lang="en-US" sz="1800" b="1" u="sng" dirty="0">
                <a:latin typeface="Times New Roman" panose="02020603050405020304" pitchFamily="18" charset="0"/>
                <a:cs typeface="Times New Roman" panose="02020603050405020304" pitchFamily="18" charset="0"/>
                <a:hlinkClick r:id="rId5"/>
              </a:rPr>
              <a:t>https://usda.library.cornell.edu/</a:t>
            </a:r>
            <a:endParaRPr lang="en-US" sz="1800" b="1" dirty="0">
              <a:latin typeface="Times New Roman" panose="02020603050405020304" pitchFamily="18" charset="0"/>
              <a:cs typeface="Times New Roman" panose="02020603050405020304" pitchFamily="18" charset="0"/>
            </a:endParaRPr>
          </a:p>
          <a:p>
            <a:pPr>
              <a:buSzPct val="150000"/>
            </a:pPr>
            <a:r>
              <a:rPr lang="en-US" sz="2000" b="1" dirty="0">
                <a:latin typeface="Times New Roman" panose="02020603050405020304" pitchFamily="18" charset="0"/>
                <a:cs typeface="Times New Roman" panose="02020603050405020304" pitchFamily="18" charset="0"/>
              </a:rPr>
              <a:t>Channels</a:t>
            </a:r>
          </a:p>
          <a:p>
            <a:pPr lvl="1">
              <a:buFont typeface="Wingdings" panose="05000000000000000000" pitchFamily="2" charset="2"/>
              <a:buChar char="ü"/>
            </a:pPr>
            <a:r>
              <a:rPr lang="en-US" sz="1800" b="1" dirty="0">
                <a:latin typeface="Times New Roman" panose="02020603050405020304" pitchFamily="18" charset="0"/>
                <a:cs typeface="Times New Roman" panose="02020603050405020304" pitchFamily="18" charset="0"/>
              </a:rPr>
              <a:t>Internet</a:t>
            </a:r>
          </a:p>
          <a:p>
            <a:pPr lvl="1">
              <a:buFont typeface="Wingdings" panose="05000000000000000000" pitchFamily="2" charset="2"/>
              <a:buChar char="ü"/>
            </a:pPr>
            <a:r>
              <a:rPr lang="en-US" sz="1800" b="1" dirty="0">
                <a:latin typeface="Times New Roman" panose="02020603050405020304" pitchFamily="18" charset="0"/>
                <a:cs typeface="Times New Roman" panose="02020603050405020304" pitchFamily="18" charset="0"/>
              </a:rPr>
              <a:t>State &amp; local extension services </a:t>
            </a:r>
          </a:p>
          <a:p>
            <a:pPr lvl="1">
              <a:buFont typeface="Wingdings" panose="05000000000000000000" pitchFamily="2" charset="2"/>
              <a:buChar char="ü"/>
            </a:pPr>
            <a:r>
              <a:rPr lang="en-US" sz="1800" b="1" dirty="0">
                <a:latin typeface="Times New Roman" panose="02020603050405020304" pitchFamily="18" charset="0"/>
                <a:cs typeface="Times New Roman" panose="02020603050405020304" pitchFamily="18" charset="0"/>
              </a:rPr>
              <a:t>Other media</a:t>
            </a:r>
          </a:p>
          <a:p>
            <a:endParaRPr lang="en-US" dirty="0"/>
          </a:p>
        </p:txBody>
      </p:sp>
    </p:spTree>
    <p:extLst>
      <p:ext uri="{BB962C8B-B14F-4D97-AF65-F5344CB8AC3E}">
        <p14:creationId xmlns:p14="http://schemas.microsoft.com/office/powerpoint/2010/main" val="3410167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200" b="1" dirty="0">
                <a:latin typeface="Times New Roman" panose="02020603050405020304" pitchFamily="18" charset="0"/>
                <a:cs typeface="Times New Roman" panose="02020603050405020304" pitchFamily="18" charset="0"/>
              </a:rPr>
              <a:t>Market Outlook Analysis: Users</a:t>
            </a:r>
          </a:p>
        </p:txBody>
      </p:sp>
      <p:sp>
        <p:nvSpPr>
          <p:cNvPr id="3" name="Content Placeholder 2"/>
          <p:cNvSpPr>
            <a:spLocks noGrp="1"/>
          </p:cNvSpPr>
          <p:nvPr>
            <p:ph idx="1"/>
          </p:nvPr>
        </p:nvSpPr>
        <p:spPr>
          <a:xfrm>
            <a:off x="457200" y="1524000"/>
            <a:ext cx="8229600" cy="4525963"/>
          </a:xfrm>
        </p:spPr>
        <p:txBody>
          <a:bodyPr/>
          <a:lstStyle/>
          <a:p>
            <a:r>
              <a:rPr lang="en-US" sz="2000" b="1" dirty="0">
                <a:latin typeface="Times New Roman" panose="02020603050405020304" pitchFamily="18" charset="0"/>
                <a:cs typeface="Times New Roman" panose="02020603050405020304" pitchFamily="18" charset="0"/>
              </a:rPr>
              <a:t>Executive &amp; legislative branch policymakers </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State &amp; local extension services</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Private sector</a:t>
            </a:r>
          </a:p>
          <a:p>
            <a:pPr lvl="1">
              <a:buFont typeface="Wingdings" panose="05000000000000000000" pitchFamily="2" charset="2"/>
              <a:buChar char="ü"/>
            </a:pPr>
            <a:r>
              <a:rPr lang="en-US" sz="1800" b="1" dirty="0"/>
              <a:t>Farmers</a:t>
            </a:r>
          </a:p>
          <a:p>
            <a:pPr lvl="1">
              <a:buFont typeface="Wingdings" panose="05000000000000000000" pitchFamily="2" charset="2"/>
              <a:buChar char="ü"/>
            </a:pPr>
            <a:r>
              <a:rPr lang="en-US" sz="1800" b="1" dirty="0"/>
              <a:t>Input suppliers, country elevators, &amp; financial institutions</a:t>
            </a:r>
          </a:p>
          <a:p>
            <a:pPr lvl="1">
              <a:buFont typeface="Wingdings" panose="05000000000000000000" pitchFamily="2" charset="2"/>
              <a:buChar char="ü"/>
            </a:pPr>
            <a:r>
              <a:rPr lang="en-US" sz="1800" b="1" dirty="0"/>
              <a:t>Food processors &amp; food service firms</a:t>
            </a:r>
          </a:p>
          <a:p>
            <a:pPr lvl="1">
              <a:buFont typeface="Wingdings" panose="05000000000000000000" pitchFamily="2" charset="2"/>
              <a:buChar char="ü"/>
            </a:pPr>
            <a:r>
              <a:rPr lang="en-US" sz="1800" b="1" dirty="0"/>
              <a:t>Exporters &amp; importers</a:t>
            </a:r>
          </a:p>
          <a:p>
            <a:pPr lvl="1">
              <a:buFont typeface="Wingdings" panose="05000000000000000000" pitchFamily="2" charset="2"/>
              <a:buChar char="ü"/>
            </a:pPr>
            <a:r>
              <a:rPr lang="en-US" sz="1800" b="1" dirty="0"/>
              <a:t>Commodity organizations</a:t>
            </a:r>
          </a:p>
          <a:p>
            <a:pPr lvl="1">
              <a:buFont typeface="Wingdings" panose="05000000000000000000" pitchFamily="2" charset="2"/>
              <a:buChar char="ü"/>
            </a:pPr>
            <a:r>
              <a:rPr lang="en-US" sz="1800" b="1" dirty="0"/>
              <a:t>Consultants</a:t>
            </a:r>
          </a:p>
          <a:p>
            <a:pPr lvl="1">
              <a:buFont typeface="Wingdings" panose="05000000000000000000" pitchFamily="2" charset="2"/>
              <a:buChar char="ü"/>
            </a:pPr>
            <a:r>
              <a:rPr lang="en-US" sz="1800" b="1" dirty="0"/>
              <a:t>News media</a:t>
            </a:r>
          </a:p>
        </p:txBody>
      </p:sp>
    </p:spTree>
    <p:extLst>
      <p:ext uri="{BB962C8B-B14F-4D97-AF65-F5344CB8AC3E}">
        <p14:creationId xmlns:p14="http://schemas.microsoft.com/office/powerpoint/2010/main" val="2554582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52400"/>
            <a:ext cx="7391400" cy="954107"/>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Example Analysis for U.S. Corn: </a:t>
            </a:r>
          </a:p>
          <a:p>
            <a:pPr algn="ctr"/>
            <a:r>
              <a:rPr lang="en-US" sz="2400" b="1" dirty="0">
                <a:latin typeface="Times New Roman" panose="02020603050405020304" pitchFamily="18" charset="0"/>
                <a:cs typeface="Times New Roman" panose="02020603050405020304" pitchFamily="18" charset="0"/>
              </a:rPr>
              <a:t>Supply and Use Balance Sheet </a:t>
            </a:r>
          </a:p>
        </p:txBody>
      </p:sp>
      <p:sp>
        <p:nvSpPr>
          <p:cNvPr id="3" name="TextBox 2"/>
          <p:cNvSpPr txBox="1"/>
          <p:nvPr/>
        </p:nvSpPr>
        <p:spPr>
          <a:xfrm>
            <a:off x="457200" y="1219200"/>
            <a:ext cx="8153400" cy="5416868"/>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What is the supply/use balance sheet?</a:t>
            </a:r>
          </a:p>
          <a:p>
            <a:pPr marL="800100" lvl="1" indent="-342900">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A method for organizing economic data</a:t>
            </a:r>
          </a:p>
          <a:p>
            <a:pPr marL="800100" lvl="1" indent="-34290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Data are organized on a marketing year basis</a:t>
            </a:r>
          </a:p>
          <a:p>
            <a:pPr marL="800100" lvl="1" indent="-34290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Permits analyses of historical and current data</a:t>
            </a:r>
          </a:p>
          <a:p>
            <a:pPr lvl="1"/>
            <a:r>
              <a:rPr lang="en-US" b="1" dirty="0">
                <a:latin typeface="Times New Roman" panose="02020603050405020304" pitchFamily="18" charset="0"/>
                <a:cs typeface="Times New Roman" panose="02020603050405020304" pitchFamily="18" charset="0"/>
              </a:rPr>
              <a:t> </a:t>
            </a:r>
          </a:p>
          <a:p>
            <a:pPr marL="800100" lvl="1" indent="-342900">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Permits forecasts for the future</a:t>
            </a:r>
          </a:p>
          <a:p>
            <a:pPr marL="800100" lvl="1" indent="-34290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Supply and use data are consistent—spans a crop’s harvest and marketing season  </a:t>
            </a:r>
          </a:p>
          <a:p>
            <a:pPr marL="800100" lvl="1" indent="-34290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Main components:</a:t>
            </a:r>
          </a:p>
          <a:p>
            <a:pPr marL="1257300" lvl="2" indent="-342900">
              <a:buFont typeface="Courier New" panose="02070309020205020404" pitchFamily="49" charset="0"/>
              <a:buChar char="o"/>
            </a:pPr>
            <a:r>
              <a:rPr lang="en-US" b="1" u="sng" dirty="0">
                <a:latin typeface="Times New Roman" panose="02020603050405020304" pitchFamily="18" charset="0"/>
                <a:cs typeface="Times New Roman" panose="02020603050405020304" pitchFamily="18" charset="0"/>
              </a:rPr>
              <a:t>Supply:</a:t>
            </a:r>
            <a:r>
              <a:rPr lang="en-US" b="1" dirty="0">
                <a:latin typeface="Times New Roman" panose="02020603050405020304" pitchFamily="18" charset="0"/>
                <a:cs typeface="Times New Roman" panose="02020603050405020304" pitchFamily="18" charset="0"/>
              </a:rPr>
              <a:t> Beginning Stocks, Production, &amp; Imports</a:t>
            </a:r>
          </a:p>
          <a:p>
            <a:pPr marL="1257300" lvl="2" indent="-342900">
              <a:buFont typeface="Courier New" panose="02070309020205020404" pitchFamily="49" charset="0"/>
              <a:buChar char="o"/>
            </a:pPr>
            <a:r>
              <a:rPr lang="en-US" b="1" u="sng" dirty="0">
                <a:latin typeface="Times New Roman" panose="02020603050405020304" pitchFamily="18" charset="0"/>
                <a:cs typeface="Times New Roman" panose="02020603050405020304" pitchFamily="18" charset="0"/>
              </a:rPr>
              <a:t>Use:</a:t>
            </a:r>
            <a:r>
              <a:rPr lang="en-US" b="1" dirty="0">
                <a:latin typeface="Times New Roman" panose="02020603050405020304" pitchFamily="18" charset="0"/>
                <a:cs typeface="Times New Roman" panose="02020603050405020304" pitchFamily="18" charset="0"/>
              </a:rPr>
              <a:t> Feed &amp; Residual; Food, Seed, &amp; Industrial; Exports; &amp; Ending Stocks</a:t>
            </a:r>
          </a:p>
          <a:p>
            <a:pPr marL="1257300" lvl="2" indent="-342900">
              <a:buFont typeface="Courier New" panose="02070309020205020404" pitchFamily="49" charset="0"/>
              <a:buChar char="o"/>
            </a:pPr>
            <a:r>
              <a:rPr lang="en-US" b="1" u="sng" dirty="0">
                <a:latin typeface="Times New Roman" panose="02020603050405020304" pitchFamily="18" charset="0"/>
                <a:cs typeface="Times New Roman" panose="02020603050405020304" pitchFamily="18" charset="0"/>
              </a:rPr>
              <a:t>Price:</a:t>
            </a:r>
            <a:r>
              <a:rPr lang="en-US" b="1" dirty="0">
                <a:latin typeface="Times New Roman" panose="02020603050405020304" pitchFamily="18" charset="0"/>
                <a:cs typeface="Times New Roman" panose="02020603050405020304" pitchFamily="18" charset="0"/>
              </a:rPr>
              <a:t> Season-Average Price Received </a:t>
            </a:r>
          </a:p>
          <a:p>
            <a:endParaRPr lang="en-US"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403CFE9-3B4D-4CB2-AFDE-4D2C75F42849}"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2854723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458200" cy="954107"/>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Example Analysis for U.S. Corn: </a:t>
            </a:r>
          </a:p>
          <a:p>
            <a:pPr algn="ctr"/>
            <a:r>
              <a:rPr lang="en-US" sz="2400" b="1" dirty="0">
                <a:latin typeface="Times New Roman" panose="02020603050405020304" pitchFamily="18" charset="0"/>
                <a:cs typeface="Times New Roman" panose="02020603050405020304" pitchFamily="18" charset="0"/>
              </a:rPr>
              <a:t>Forecasting/Estimating Elements of Corn Balance</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Sheet</a:t>
            </a:r>
          </a:p>
        </p:txBody>
      </p:sp>
      <p:sp>
        <p:nvSpPr>
          <p:cNvPr id="3" name="TextBox 2"/>
          <p:cNvSpPr txBox="1"/>
          <p:nvPr/>
        </p:nvSpPr>
        <p:spPr>
          <a:xfrm>
            <a:off x="412124" y="1600200"/>
            <a:ext cx="8382000" cy="4001095"/>
          </a:xfrm>
          <a:prstGeom prst="rect">
            <a:avLst/>
          </a:prstGeom>
          <a:noFill/>
        </p:spPr>
        <p:txBody>
          <a:bodyPr wrap="square" rtlCol="0">
            <a:spAutoFit/>
          </a:bodyPr>
          <a:lstStyle/>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Supply</a:t>
            </a:r>
          </a:p>
          <a:p>
            <a:endParaRPr lang="en-US" b="1"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Beginning stocks—Prior year’s ending stocks, NASS also publishes quarterly </a:t>
            </a:r>
            <a:r>
              <a:rPr lang="en-US" b="1" i="1" dirty="0">
                <a:latin typeface="Times New Roman" panose="02020603050405020304" pitchFamily="18" charset="0"/>
                <a:cs typeface="Times New Roman" panose="02020603050405020304" pitchFamily="18" charset="0"/>
              </a:rPr>
              <a:t>Grain Stocks</a:t>
            </a:r>
            <a:r>
              <a:rPr lang="en-US" b="1" dirty="0">
                <a:latin typeface="Times New Roman" panose="02020603050405020304" pitchFamily="18" charset="0"/>
                <a:cs typeface="Times New Roman" panose="02020603050405020304" pitchFamily="18" charset="0"/>
              </a:rPr>
              <a:t> report</a:t>
            </a:r>
          </a:p>
          <a:p>
            <a:pPr marL="742950" lvl="1" indent="-285750">
              <a:buFont typeface="Wingdings" panose="05000000000000000000" pitchFamily="2" charset="2"/>
              <a:buChar char="ü"/>
            </a:pPr>
            <a:endParaRPr lang="en-US" b="1"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Production—Area times yield</a:t>
            </a:r>
          </a:p>
          <a:p>
            <a:pPr marL="1200150" lvl="2" indent="-285750">
              <a:buFont typeface="Courier New" panose="02070309020205020404" pitchFamily="49" charset="0"/>
              <a:buChar char="o"/>
            </a:pPr>
            <a:r>
              <a:rPr lang="en-US" b="1" dirty="0">
                <a:latin typeface="Times New Roman" panose="02020603050405020304" pitchFamily="18" charset="0"/>
                <a:cs typeface="Times New Roman" panose="02020603050405020304" pitchFamily="18" charset="0"/>
              </a:rPr>
              <a:t>Area—Forecasts, NASS’s </a:t>
            </a:r>
            <a:r>
              <a:rPr lang="en-US" b="1" i="1" dirty="0">
                <a:latin typeface="Times New Roman" panose="02020603050405020304" pitchFamily="18" charset="0"/>
                <a:cs typeface="Times New Roman" panose="02020603050405020304" pitchFamily="18" charset="0"/>
              </a:rPr>
              <a:t>Prospective Plantings</a:t>
            </a:r>
            <a:r>
              <a:rPr lang="en-US" b="1" dirty="0">
                <a:latin typeface="Times New Roman" panose="02020603050405020304" pitchFamily="18" charset="0"/>
                <a:cs typeface="Times New Roman" panose="02020603050405020304" pitchFamily="18" charset="0"/>
              </a:rPr>
              <a:t> report, June </a:t>
            </a:r>
            <a:r>
              <a:rPr lang="en-US" b="1" i="1" dirty="0">
                <a:latin typeface="Times New Roman" panose="02020603050405020304" pitchFamily="18" charset="0"/>
                <a:cs typeface="Times New Roman" panose="02020603050405020304" pitchFamily="18" charset="0"/>
              </a:rPr>
              <a:t>Acreage</a:t>
            </a:r>
            <a:r>
              <a:rPr lang="en-US" b="1" dirty="0">
                <a:latin typeface="Times New Roman" panose="02020603050405020304" pitchFamily="18" charset="0"/>
                <a:cs typeface="Times New Roman" panose="02020603050405020304" pitchFamily="18" charset="0"/>
              </a:rPr>
              <a:t> report, starting in Aug. monthly </a:t>
            </a:r>
            <a:r>
              <a:rPr lang="en-US" b="1" i="1" dirty="0">
                <a:latin typeface="Times New Roman" panose="02020603050405020304" pitchFamily="18" charset="0"/>
                <a:cs typeface="Times New Roman" panose="02020603050405020304" pitchFamily="18" charset="0"/>
              </a:rPr>
              <a:t>Crop Production</a:t>
            </a:r>
            <a:r>
              <a:rPr lang="en-US" b="1" dirty="0">
                <a:latin typeface="Times New Roman" panose="02020603050405020304" pitchFamily="18" charset="0"/>
                <a:cs typeface="Times New Roman" panose="02020603050405020304" pitchFamily="18" charset="0"/>
              </a:rPr>
              <a:t> report </a:t>
            </a:r>
          </a:p>
          <a:p>
            <a:pPr marL="1200150" lvl="2" indent="-285750">
              <a:buFont typeface="Courier New" panose="02070309020205020404" pitchFamily="49" charset="0"/>
              <a:buChar char="o"/>
            </a:pPr>
            <a:r>
              <a:rPr lang="en-US" b="1" dirty="0">
                <a:latin typeface="Times New Roman" panose="02020603050405020304" pitchFamily="18" charset="0"/>
                <a:cs typeface="Times New Roman" panose="02020603050405020304" pitchFamily="18" charset="0"/>
              </a:rPr>
              <a:t>Yield--Forecasts, crop yield estimates generally become available in August’s </a:t>
            </a:r>
            <a:r>
              <a:rPr lang="en-US" b="1" i="1" dirty="0">
                <a:latin typeface="Times New Roman" panose="02020603050405020304" pitchFamily="18" charset="0"/>
                <a:cs typeface="Times New Roman" panose="02020603050405020304" pitchFamily="18" charset="0"/>
              </a:rPr>
              <a:t>Crop Production</a:t>
            </a:r>
            <a:r>
              <a:rPr lang="en-US" b="1" dirty="0">
                <a:latin typeface="Times New Roman" panose="02020603050405020304" pitchFamily="18" charset="0"/>
                <a:cs typeface="Times New Roman" panose="02020603050405020304" pitchFamily="18" charset="0"/>
              </a:rPr>
              <a:t> report followed by monthly updates</a:t>
            </a:r>
          </a:p>
          <a:p>
            <a:pPr marL="1200150" lvl="2" indent="-285750">
              <a:buFont typeface="Courier New" panose="02070309020205020404" pitchFamily="49" charset="0"/>
              <a:buChar char="o"/>
            </a:pPr>
            <a:endParaRPr lang="en-US" b="1"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Imports—Depend upon crop year economics and govt. policies.  Corn imports are not very large (less than 1% of use), mostly seed/ or organics.  </a:t>
            </a:r>
          </a:p>
          <a:p>
            <a:pPr marL="742950" lvl="1" indent="-285750">
              <a:buFont typeface="Wingdings" panose="05000000000000000000" pitchFamily="2" charset="2"/>
              <a:buChar char="ü"/>
            </a:pP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403CFE9-3B4D-4CB2-AFDE-4D2C75F42849}"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3025983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403CFE9-3B4D-4CB2-AFDE-4D2C75F42849}" type="slidenum">
              <a:rPr lang="en-US" smtClean="0">
                <a:solidFill>
                  <a:prstClr val="black">
                    <a:tint val="75000"/>
                  </a:prstClr>
                </a:solidFill>
              </a:rPr>
              <a:pPr/>
              <a:t>17</a:t>
            </a:fld>
            <a:endParaRPr lang="en-US" dirty="0">
              <a:solidFill>
                <a:prstClr val="black">
                  <a:tint val="75000"/>
                </a:prstClr>
              </a:solidFill>
            </a:endParaRPr>
          </a:p>
        </p:txBody>
      </p:sp>
      <p:sp>
        <p:nvSpPr>
          <p:cNvPr id="3" name="TextBox 2"/>
          <p:cNvSpPr txBox="1"/>
          <p:nvPr/>
        </p:nvSpPr>
        <p:spPr>
          <a:xfrm>
            <a:off x="762000" y="152400"/>
            <a:ext cx="7696200" cy="1323439"/>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Example Analysis for U.S. Corn: </a:t>
            </a:r>
          </a:p>
          <a:p>
            <a:pPr algn="ctr"/>
            <a:r>
              <a:rPr lang="en-US" sz="2400" b="1" dirty="0">
                <a:latin typeface="Times New Roman" panose="02020603050405020304" pitchFamily="18" charset="0"/>
                <a:cs typeface="Times New Roman" panose="02020603050405020304" pitchFamily="18" charset="0"/>
              </a:rPr>
              <a:t>Forecasting/Estimating Elements of Corn Balance Sheet (Cont’d)</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33400" y="1292559"/>
            <a:ext cx="7924800" cy="5109091"/>
          </a:xfrm>
          <a:prstGeom prst="rect">
            <a:avLst/>
          </a:prstGeom>
          <a:noFill/>
        </p:spPr>
        <p:txBody>
          <a:bodyPr wrap="square" rtlCol="0">
            <a:spAutoFit/>
          </a:bodyPr>
          <a:lstStyle/>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Use</a:t>
            </a:r>
          </a:p>
          <a:p>
            <a:endParaRPr lang="en-US" b="1"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Feed and Residual— Forecasts determined by size of livestock/poultry herds, corn/soybean price, corn production, &amp; availability of alternative feeds.  Estimates are derived from supply less, ending stocks, food seed &amp; industrial, and exports.  Residual represents statistical measurement errors, waste, &amp; losses.  </a:t>
            </a:r>
          </a:p>
          <a:p>
            <a:pPr lvl="1"/>
            <a:endParaRPr lang="en-US" b="1"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Food Seed and Industrial</a:t>
            </a:r>
          </a:p>
          <a:p>
            <a:pPr marL="1200150" lvl="2" indent="-285750">
              <a:buFont typeface="Courier New" panose="02070309020205020404" pitchFamily="49" charset="0"/>
              <a:buChar char="o"/>
            </a:pPr>
            <a:r>
              <a:rPr lang="en-US" b="1" dirty="0">
                <a:latin typeface="Times New Roman" panose="02020603050405020304" pitchFamily="18" charset="0"/>
                <a:cs typeface="Times New Roman" panose="02020603050405020304" pitchFamily="18" charset="0"/>
              </a:rPr>
              <a:t>Food—Forecasts/estimates are made using trend analysis, incl. population.</a:t>
            </a:r>
          </a:p>
          <a:p>
            <a:pPr marL="1200150" lvl="2" indent="-285750">
              <a:buFont typeface="Courier New" panose="02070309020205020404" pitchFamily="49" charset="0"/>
              <a:buChar char="o"/>
            </a:pPr>
            <a:r>
              <a:rPr lang="en-US" b="1" dirty="0">
                <a:latin typeface="Times New Roman" panose="02020603050405020304" pitchFamily="18" charset="0"/>
                <a:cs typeface="Times New Roman" panose="02020603050405020304" pitchFamily="18" charset="0"/>
              </a:rPr>
              <a:t>Seed—Forecasts/estimates are made using forecasted/estimated acreage numbers times an expected seeding rate as published by NASS. </a:t>
            </a:r>
          </a:p>
          <a:p>
            <a:pPr marL="1200150" lvl="2" indent="-285750">
              <a:buFont typeface="Courier New" panose="02070309020205020404" pitchFamily="49" charset="0"/>
              <a:buChar char="o"/>
            </a:pPr>
            <a:r>
              <a:rPr lang="en-US" b="1" dirty="0">
                <a:latin typeface="Times New Roman" panose="02020603050405020304" pitchFamily="18" charset="0"/>
                <a:cs typeface="Times New Roman" panose="02020603050405020304" pitchFamily="18" charset="0"/>
              </a:rPr>
              <a:t>Industrial—Forecasts/estimates are derived from data from U.S. Treasury, Bureau of Alcohol and Firearms and Energy Info. Agency data.</a:t>
            </a:r>
          </a:p>
          <a:p>
            <a:endParaRPr lang="en-US" dirty="0"/>
          </a:p>
        </p:txBody>
      </p:sp>
    </p:spTree>
    <p:extLst>
      <p:ext uri="{BB962C8B-B14F-4D97-AF65-F5344CB8AC3E}">
        <p14:creationId xmlns:p14="http://schemas.microsoft.com/office/powerpoint/2010/main" val="2214422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8486"/>
            <a:ext cx="8077200" cy="1323439"/>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Example Analysis for U.S. Corn: </a:t>
            </a:r>
          </a:p>
          <a:p>
            <a:pPr algn="ctr"/>
            <a:r>
              <a:rPr lang="en-US" sz="2400" b="1" dirty="0">
                <a:latin typeface="Times New Roman" panose="02020603050405020304" pitchFamily="18" charset="0"/>
                <a:cs typeface="Times New Roman" panose="02020603050405020304" pitchFamily="18" charset="0"/>
              </a:rPr>
              <a:t>Forecasting/Estimating Elements of Corn Balance Sheet (Cont’d)</a:t>
            </a:r>
            <a:endParaRPr lang="en-US" dirty="0"/>
          </a:p>
        </p:txBody>
      </p:sp>
      <p:sp>
        <p:nvSpPr>
          <p:cNvPr id="3" name="TextBox 2"/>
          <p:cNvSpPr txBox="1"/>
          <p:nvPr/>
        </p:nvSpPr>
        <p:spPr>
          <a:xfrm>
            <a:off x="533400" y="1143000"/>
            <a:ext cx="8153400" cy="5078313"/>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Exports</a:t>
            </a:r>
          </a:p>
          <a:p>
            <a:pPr marL="742950" lvl="1" indent="-285750">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Function of both U.S. and foreign countries’ exportable surplus (production, use, tariffs). Foreign Agricultural Service’s </a:t>
            </a:r>
            <a:r>
              <a:rPr lang="en-US" b="1" i="1" dirty="0">
                <a:latin typeface="Times New Roman" panose="02020603050405020304" pitchFamily="18" charset="0"/>
                <a:cs typeface="Times New Roman" panose="02020603050405020304" pitchFamily="18" charset="0"/>
              </a:rPr>
              <a:t>World Production and Grain Situation</a:t>
            </a:r>
            <a:r>
              <a:rPr lang="en-US" b="1" dirty="0">
                <a:latin typeface="Times New Roman" panose="02020603050405020304" pitchFamily="18" charset="0"/>
                <a:cs typeface="Times New Roman" panose="02020603050405020304" pitchFamily="18" charset="0"/>
              </a:rPr>
              <a:t> provides published information.  Attaché reports are also very helpful.  Exchange rates and commodity prices provide help in deriving estimates. </a:t>
            </a:r>
          </a:p>
          <a:p>
            <a:pPr marL="742950" lvl="1" indent="-285750">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U.S. Census Bureau provides actual trade numbers. </a:t>
            </a:r>
          </a:p>
          <a:p>
            <a:pPr marL="742950" lvl="1" indent="-285750">
              <a:buFont typeface="Wingdings" panose="05000000000000000000" pitchFamily="2" charset="2"/>
              <a:buChar char="ü"/>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Ending stocks</a:t>
            </a:r>
          </a:p>
          <a:p>
            <a:pPr marL="742950" lvl="1" indent="-285750">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Supply less total use.  </a:t>
            </a:r>
          </a:p>
          <a:p>
            <a:pPr marL="742950" lvl="1" indent="-285750">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NASS </a:t>
            </a:r>
            <a:r>
              <a:rPr lang="en-US" b="1" i="1" dirty="0">
                <a:latin typeface="Times New Roman" panose="02020603050405020304" pitchFamily="18" charset="0"/>
                <a:cs typeface="Times New Roman" panose="02020603050405020304" pitchFamily="18" charset="0"/>
              </a:rPr>
              <a:t>Grain Stocks</a:t>
            </a:r>
            <a:r>
              <a:rPr lang="en-US" b="1" dirty="0">
                <a:latin typeface="Times New Roman" panose="02020603050405020304" pitchFamily="18" charset="0"/>
                <a:cs typeface="Times New Roman" panose="02020603050405020304" pitchFamily="18" charset="0"/>
              </a:rPr>
              <a:t> report provides historical data, helpful in adjusting supply or use data.   </a:t>
            </a:r>
          </a:p>
          <a:p>
            <a:endParaRPr lang="en-US" dirty="0"/>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Price (SAP)</a:t>
            </a:r>
          </a:p>
          <a:p>
            <a:pPr marL="742950" lvl="1" indent="-285750">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Price forecasts can be made with several different models: stocks-to-use or futures market model.</a:t>
            </a:r>
          </a:p>
          <a:p>
            <a:pPr marL="742950" lvl="1" indent="-285750">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NASS determines prices received by producers (SAP) by monthly surveys and these prices are published in </a:t>
            </a:r>
            <a:r>
              <a:rPr lang="en-US" b="1" i="1" dirty="0">
                <a:latin typeface="Times New Roman" panose="02020603050405020304" pitchFamily="18" charset="0"/>
                <a:cs typeface="Times New Roman" panose="02020603050405020304" pitchFamily="18" charset="0"/>
              </a:rPr>
              <a:t>Agricultural Prices</a:t>
            </a:r>
            <a:r>
              <a:rPr lang="en-US" b="1"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1403CFE9-3B4D-4CB2-AFDE-4D2C75F42849}"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1470666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403CFE9-3B4D-4CB2-AFDE-4D2C75F42849}" type="slidenum">
              <a:rPr lang="en-US" smtClean="0">
                <a:solidFill>
                  <a:prstClr val="black">
                    <a:tint val="75000"/>
                  </a:prstClr>
                </a:solidFill>
              </a:rPr>
              <a:pPr/>
              <a:t>19</a:t>
            </a:fld>
            <a:endParaRPr lang="en-US" dirty="0">
              <a:solidFill>
                <a:prstClr val="black">
                  <a:tint val="75000"/>
                </a:prstClr>
              </a:solidFill>
            </a:endParaRPr>
          </a:p>
        </p:txBody>
      </p:sp>
      <p:sp>
        <p:nvSpPr>
          <p:cNvPr id="3" name="Rectangle 2"/>
          <p:cNvSpPr/>
          <p:nvPr/>
        </p:nvSpPr>
        <p:spPr>
          <a:xfrm>
            <a:off x="5943600" y="2895600"/>
            <a:ext cx="4572000" cy="369332"/>
          </a:xfrm>
          <a:prstGeom prst="rect">
            <a:avLst/>
          </a:prstGeom>
        </p:spPr>
        <p:txBody>
          <a:bodyPr>
            <a:spAutoFit/>
          </a:bodyPr>
          <a:lstStyle/>
          <a:p>
            <a:r>
              <a:rPr lang="en-US" dirty="0">
                <a:solidFill>
                  <a:srgbClr val="000000"/>
                </a:solidFill>
                <a:latin typeface="Times New Roman" panose="02020603050405020304" pitchFamily="18" charset="0"/>
              </a:rPr>
              <a:t>  </a:t>
            </a:r>
          </a:p>
        </p:txBody>
      </p:sp>
      <p:sp>
        <p:nvSpPr>
          <p:cNvPr id="6" name="TextBox 5"/>
          <p:cNvSpPr txBox="1"/>
          <p:nvPr/>
        </p:nvSpPr>
        <p:spPr>
          <a:xfrm>
            <a:off x="1104900" y="14645"/>
            <a:ext cx="6858000" cy="861774"/>
          </a:xfrm>
          <a:prstGeom prst="rect">
            <a:avLst/>
          </a:prstGeom>
          <a:noFill/>
        </p:spPr>
        <p:txBody>
          <a:bodyPr wrap="square" rtlCol="0">
            <a:spAutoFit/>
          </a:bodyPr>
          <a:lstStyle/>
          <a:p>
            <a:r>
              <a:rPr lang="en-US" dirty="0"/>
              <a:t> </a:t>
            </a:r>
            <a:r>
              <a:rPr lang="en-US" sz="3200" b="1" dirty="0">
                <a:latin typeface="Times New Roman" panose="02020603050405020304" pitchFamily="18" charset="0"/>
                <a:cs typeface="Times New Roman" panose="02020603050405020304" pitchFamily="18" charset="0"/>
              </a:rPr>
              <a:t>Current U.S. Corn Supply and Use</a:t>
            </a:r>
            <a:endParaRPr lang="en-US" b="1" dirty="0"/>
          </a:p>
          <a:p>
            <a:pPr algn="ctr"/>
            <a:r>
              <a:rPr lang="en-US" b="1" dirty="0"/>
              <a:t>WASDE - 591 - 12   August 2019 </a:t>
            </a:r>
            <a:endParaRPr lang="en-US" dirty="0"/>
          </a:p>
        </p:txBody>
      </p:sp>
      <p:sp>
        <p:nvSpPr>
          <p:cNvPr id="7" name="TextBox 6"/>
          <p:cNvSpPr txBox="1"/>
          <p:nvPr/>
        </p:nvSpPr>
        <p:spPr>
          <a:xfrm>
            <a:off x="762000" y="1066800"/>
            <a:ext cx="6781800" cy="369332"/>
          </a:xfrm>
          <a:prstGeom prst="rect">
            <a:avLst/>
          </a:prstGeom>
          <a:noFill/>
        </p:spPr>
        <p:txBody>
          <a:bodyPr wrap="square" rtlCol="0">
            <a:spAutoFit/>
          </a:bodyPr>
          <a:lstStyle/>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687727626"/>
              </p:ext>
            </p:extLst>
          </p:nvPr>
        </p:nvGraphicFramePr>
        <p:xfrm>
          <a:off x="838200" y="876418"/>
          <a:ext cx="7696199" cy="723782"/>
        </p:xfrm>
        <a:graphic>
          <a:graphicData uri="http://schemas.openxmlformats.org/drawingml/2006/table">
            <a:tbl>
              <a:tblPr/>
              <a:tblGrid>
                <a:gridCol w="1358266">
                  <a:extLst>
                    <a:ext uri="{9D8B030D-6E8A-4147-A177-3AD203B41FA5}">
                      <a16:colId xmlns:a16="http://schemas.microsoft.com/office/drawing/2014/main" val="20000"/>
                    </a:ext>
                  </a:extLst>
                </a:gridCol>
                <a:gridCol w="1169401">
                  <a:extLst>
                    <a:ext uri="{9D8B030D-6E8A-4147-A177-3AD203B41FA5}">
                      <a16:colId xmlns:a16="http://schemas.microsoft.com/office/drawing/2014/main" val="20001"/>
                    </a:ext>
                  </a:extLst>
                </a:gridCol>
                <a:gridCol w="1632749">
                  <a:extLst>
                    <a:ext uri="{9D8B030D-6E8A-4147-A177-3AD203B41FA5}">
                      <a16:colId xmlns:a16="http://schemas.microsoft.com/office/drawing/2014/main" val="20002"/>
                    </a:ext>
                  </a:extLst>
                </a:gridCol>
                <a:gridCol w="1632749">
                  <a:extLst>
                    <a:ext uri="{9D8B030D-6E8A-4147-A177-3AD203B41FA5}">
                      <a16:colId xmlns:a16="http://schemas.microsoft.com/office/drawing/2014/main" val="20003"/>
                    </a:ext>
                  </a:extLst>
                </a:gridCol>
                <a:gridCol w="1903034">
                  <a:extLst>
                    <a:ext uri="{9D8B030D-6E8A-4147-A177-3AD203B41FA5}">
                      <a16:colId xmlns:a16="http://schemas.microsoft.com/office/drawing/2014/main" val="20004"/>
                    </a:ext>
                  </a:extLst>
                </a:gridCol>
              </a:tblGrid>
              <a:tr h="361891">
                <a:tc rowSpan="2">
                  <a:txBody>
                    <a:bodyPr/>
                    <a:lstStyle/>
                    <a:p>
                      <a:pPr algn="l" rtl="0" fontAlgn="ctr"/>
                      <a:r>
                        <a:rPr lang="en-US" sz="2000" b="1" i="0" u="none" strike="noStrike" dirty="0">
                          <a:solidFill>
                            <a:srgbClr val="000000"/>
                          </a:solidFill>
                          <a:effectLst/>
                          <a:latin typeface="Times New Roman" panose="02020603050405020304" pitchFamily="18" charset="0"/>
                        </a:rPr>
                        <a:t>Corn</a:t>
                      </a:r>
                      <a:r>
                        <a:rPr lang="en-US" sz="1000" b="1" i="0" u="none" strike="noStrike" baseline="0" dirty="0">
                          <a:solidFill>
                            <a:srgbClr val="000000"/>
                          </a:solidFill>
                          <a:effectLst/>
                          <a:latin typeface="Times New Roman" panose="02020603050405020304" pitchFamily="18" charset="0"/>
                        </a:rPr>
                        <a:t> </a:t>
                      </a:r>
                      <a:endParaRPr lang="en-US" sz="1000" b="1" i="0" u="none" strike="noStrike" dirty="0">
                        <a:solidFill>
                          <a:srgbClr val="000000"/>
                        </a:solidFill>
                        <a:effectLst/>
                        <a:latin typeface="Times New Roman" panose="02020603050405020304" pitchFamily="18" charset="0"/>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b"/>
                      <a:r>
                        <a:rPr lang="en-US" sz="2000" b="1" i="0" u="none" strike="noStrike" dirty="0">
                          <a:solidFill>
                            <a:srgbClr val="000000"/>
                          </a:solidFill>
                          <a:effectLst/>
                          <a:latin typeface="Times New Roman" panose="02020603050405020304" pitchFamily="18" charset="0"/>
                        </a:rPr>
                        <a:t>2017/18</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rtl="0" fontAlgn="b"/>
                      <a:r>
                        <a:rPr lang="en-US" sz="2000" b="1" i="0" u="none" strike="noStrike" dirty="0">
                          <a:solidFill>
                            <a:srgbClr val="000000"/>
                          </a:solidFill>
                          <a:effectLst/>
                          <a:latin typeface="Times New Roman" panose="02020603050405020304" pitchFamily="18" charset="0"/>
                        </a:rPr>
                        <a:t>2018/19 Est.</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rtl="0" fontAlgn="b"/>
                      <a:r>
                        <a:rPr lang="en-US" sz="2000" b="1" i="0" u="none" strike="noStrike" dirty="0">
                          <a:solidFill>
                            <a:srgbClr val="000000"/>
                          </a:solidFill>
                          <a:effectLst/>
                          <a:latin typeface="Times New Roman" panose="02020603050405020304" pitchFamily="18" charset="0"/>
                        </a:rPr>
                        <a:t>2019/20 Proj.</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rtl="0" fontAlgn="b"/>
                      <a:r>
                        <a:rPr lang="en-US" sz="2000" b="1" i="0" u="none" strike="noStrike" dirty="0">
                          <a:solidFill>
                            <a:srgbClr val="000000"/>
                          </a:solidFill>
                          <a:effectLst/>
                          <a:latin typeface="Times New Roman" panose="02020603050405020304" pitchFamily="18" charset="0"/>
                        </a:rPr>
                        <a:t>2019/20 Proj.</a:t>
                      </a: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361891">
                <a:tc vMerge="1">
                  <a:txBody>
                    <a:bodyPr/>
                    <a:lstStyle/>
                    <a:p>
                      <a:endParaRPr lang="en-US"/>
                    </a:p>
                  </a:txBody>
                  <a:tcPr/>
                </a:tc>
                <a:tc>
                  <a:txBody>
                    <a:bodyPr/>
                    <a:lstStyle/>
                    <a:p>
                      <a:pPr algn="r" rtl="0" fontAlgn="t"/>
                      <a:r>
                        <a:rPr lang="en-US" sz="2000" b="1" i="0" u="none" strike="noStrike" dirty="0">
                          <a:solidFill>
                            <a:srgbClr val="000000"/>
                          </a:solidFill>
                          <a:effectLst/>
                          <a:latin typeface="Times New Roman" panose="02020603050405020304" pitchFamily="18" charset="0"/>
                        </a:rPr>
                        <a:t> </a:t>
                      </a:r>
                    </a:p>
                  </a:txBody>
                  <a:tcPr marL="9525" marR="9525" marT="9525" marB="0">
                    <a:lnL>
                      <a:noFill/>
                    </a:lnL>
                    <a:lnR>
                      <a:noFill/>
                    </a:lnR>
                    <a:lnT>
                      <a:noFill/>
                    </a:lnT>
                    <a:lnB w="25400" cap="flat" cmpd="dbl" algn="ctr">
                      <a:solidFill>
                        <a:srgbClr val="000000"/>
                      </a:solidFill>
                      <a:prstDash val="solid"/>
                      <a:round/>
                      <a:headEnd type="none" w="med" len="med"/>
                      <a:tailEnd type="none" w="med" len="med"/>
                    </a:lnB>
                  </a:tcPr>
                </a:tc>
                <a:tc>
                  <a:txBody>
                    <a:bodyPr/>
                    <a:lstStyle/>
                    <a:p>
                      <a:pPr algn="r" rtl="0" fontAlgn="t"/>
                      <a:r>
                        <a:rPr lang="en-US" sz="2000" b="1" i="0" u="none" strike="noStrike" dirty="0">
                          <a:solidFill>
                            <a:srgbClr val="000000"/>
                          </a:solidFill>
                          <a:effectLst/>
                          <a:latin typeface="Times New Roman" panose="02020603050405020304" pitchFamily="18" charset="0"/>
                        </a:rPr>
                        <a:t> </a:t>
                      </a:r>
                    </a:p>
                  </a:txBody>
                  <a:tcPr marL="9525" marR="9525" marT="9525" marB="0">
                    <a:lnL>
                      <a:noFill/>
                    </a:lnL>
                    <a:lnR>
                      <a:noFill/>
                    </a:lnR>
                    <a:lnT>
                      <a:noFill/>
                    </a:lnT>
                    <a:lnB w="25400" cap="flat" cmpd="dbl" algn="ctr">
                      <a:solidFill>
                        <a:srgbClr val="000000"/>
                      </a:solidFill>
                      <a:prstDash val="solid"/>
                      <a:round/>
                      <a:headEnd type="none" w="med" len="med"/>
                      <a:tailEnd type="none" w="med" len="med"/>
                    </a:lnB>
                  </a:tcPr>
                </a:tc>
                <a:tc>
                  <a:txBody>
                    <a:bodyPr/>
                    <a:lstStyle/>
                    <a:p>
                      <a:pPr algn="r" rtl="0" fontAlgn="t"/>
                      <a:r>
                        <a:rPr lang="en-US" sz="2000" b="1" i="0" u="none" strike="noStrike" dirty="0">
                          <a:solidFill>
                            <a:srgbClr val="000000"/>
                          </a:solidFill>
                          <a:effectLst/>
                          <a:latin typeface="Times New Roman" panose="02020603050405020304" pitchFamily="18" charset="0"/>
                        </a:rPr>
                        <a:t>Jul</a:t>
                      </a:r>
                    </a:p>
                  </a:txBody>
                  <a:tcPr marL="9525" marR="9525" marT="9525" marB="0">
                    <a:lnL>
                      <a:noFill/>
                    </a:lnL>
                    <a:lnR>
                      <a:noFill/>
                    </a:lnR>
                    <a:lnT>
                      <a:noFill/>
                    </a:lnT>
                    <a:lnB w="25400" cap="flat" cmpd="dbl" algn="ctr">
                      <a:solidFill>
                        <a:srgbClr val="000000"/>
                      </a:solidFill>
                      <a:prstDash val="solid"/>
                      <a:round/>
                      <a:headEnd type="none" w="med" len="med"/>
                      <a:tailEnd type="none" w="med" len="med"/>
                    </a:lnB>
                  </a:tcPr>
                </a:tc>
                <a:tc>
                  <a:txBody>
                    <a:bodyPr/>
                    <a:lstStyle/>
                    <a:p>
                      <a:pPr algn="r" rtl="0" fontAlgn="t"/>
                      <a:r>
                        <a:rPr lang="en-US" sz="2000" b="1" i="0" u="none" strike="noStrike" dirty="0">
                          <a:solidFill>
                            <a:srgbClr val="000000"/>
                          </a:solidFill>
                          <a:effectLst/>
                          <a:latin typeface="Times New Roman" panose="02020603050405020304" pitchFamily="18" charset="0"/>
                        </a:rPr>
                        <a:t>Aug</a:t>
                      </a:r>
                    </a:p>
                  </a:txBody>
                  <a:tcPr marL="9525" marR="9525" marT="9525" marB="0">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400725385"/>
              </p:ext>
            </p:extLst>
          </p:nvPr>
        </p:nvGraphicFramePr>
        <p:xfrm>
          <a:off x="838200" y="1600200"/>
          <a:ext cx="7696199" cy="6289117"/>
        </p:xfrm>
        <a:graphic>
          <a:graphicData uri="http://schemas.openxmlformats.org/drawingml/2006/table">
            <a:tbl>
              <a:tblPr/>
              <a:tblGrid>
                <a:gridCol w="2452866">
                  <a:extLst>
                    <a:ext uri="{9D8B030D-6E8A-4147-A177-3AD203B41FA5}">
                      <a16:colId xmlns:a16="http://schemas.microsoft.com/office/drawing/2014/main" val="20000"/>
                    </a:ext>
                  </a:extLst>
                </a:gridCol>
                <a:gridCol w="743774">
                  <a:extLst>
                    <a:ext uri="{9D8B030D-6E8A-4147-A177-3AD203B41FA5}">
                      <a16:colId xmlns:a16="http://schemas.microsoft.com/office/drawing/2014/main" val="20001"/>
                    </a:ext>
                  </a:extLst>
                </a:gridCol>
                <a:gridCol w="1118296">
                  <a:extLst>
                    <a:ext uri="{9D8B030D-6E8A-4147-A177-3AD203B41FA5}">
                      <a16:colId xmlns:a16="http://schemas.microsoft.com/office/drawing/2014/main" val="20002"/>
                    </a:ext>
                  </a:extLst>
                </a:gridCol>
                <a:gridCol w="1561394">
                  <a:extLst>
                    <a:ext uri="{9D8B030D-6E8A-4147-A177-3AD203B41FA5}">
                      <a16:colId xmlns:a16="http://schemas.microsoft.com/office/drawing/2014/main" val="20003"/>
                    </a:ext>
                  </a:extLst>
                </a:gridCol>
                <a:gridCol w="1819869">
                  <a:extLst>
                    <a:ext uri="{9D8B030D-6E8A-4147-A177-3AD203B41FA5}">
                      <a16:colId xmlns:a16="http://schemas.microsoft.com/office/drawing/2014/main" val="20004"/>
                    </a:ext>
                  </a:extLst>
                </a:gridCol>
              </a:tblGrid>
              <a:tr h="152679">
                <a:tc>
                  <a:txBody>
                    <a:bodyPr/>
                    <a:lstStyle/>
                    <a:p>
                      <a:pPr algn="l" rtl="0" fontAlgn="t"/>
                      <a:r>
                        <a:rPr lang="en-US" sz="1600" b="0" i="0" u="none" strike="noStrike" dirty="0">
                          <a:solidFill>
                            <a:srgbClr val="000000"/>
                          </a:solidFill>
                          <a:effectLst/>
                          <a:latin typeface="Times New Roman" panose="02020603050405020304" pitchFamily="18" charset="0"/>
                        </a:rPr>
                        <a:t> </a:t>
                      </a:r>
                    </a:p>
                  </a:txBody>
                  <a:tcPr marL="8482" marR="8482" marT="8482" marB="0">
                    <a:lnL>
                      <a:noFill/>
                    </a:lnL>
                    <a:lnR w="25400" cap="flat" cmpd="dbl" algn="ctr">
                      <a:solidFill>
                        <a:srgbClr val="000000"/>
                      </a:solidFill>
                      <a:prstDash val="solid"/>
                      <a:round/>
                      <a:headEnd type="none" w="med" len="med"/>
                      <a:tailEnd type="none" w="med" len="med"/>
                    </a:lnR>
                    <a:lnT>
                      <a:noFill/>
                    </a:lnT>
                    <a:lnB>
                      <a:noFill/>
                    </a:lnB>
                  </a:tcPr>
                </a:tc>
                <a:tc>
                  <a:txBody>
                    <a:bodyPr/>
                    <a:lstStyle/>
                    <a:p>
                      <a:pPr algn="l" rtl="0" fontAlgn="b"/>
                      <a:endParaRPr lang="en-US" sz="900" b="0" i="1" u="none" strike="noStrike" dirty="0">
                        <a:solidFill>
                          <a:srgbClr val="000000"/>
                        </a:solidFill>
                        <a:effectLst/>
                        <a:latin typeface="Times New Roman" panose="02020603050405020304" pitchFamily="18" charset="0"/>
                      </a:endParaRPr>
                    </a:p>
                  </a:txBody>
                  <a:tcPr marL="8482" marR="8482" marT="8482"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rtl="0" fontAlgn="b"/>
                      <a:endParaRPr lang="en-US" sz="900" b="0" i="1" u="none" strike="noStrike" dirty="0">
                        <a:solidFill>
                          <a:srgbClr val="000000"/>
                        </a:solidFill>
                        <a:effectLst/>
                        <a:latin typeface="Times New Roman" panose="02020603050405020304" pitchFamily="18" charset="0"/>
                      </a:endParaRPr>
                    </a:p>
                  </a:txBody>
                  <a:tcPr marL="8482" marR="8482" marT="8482" marB="0" anchor="b">
                    <a:lnL>
                      <a:noFill/>
                    </a:lnL>
                    <a:lnR>
                      <a:noFill/>
                    </a:lnR>
                    <a:lnT>
                      <a:noFill/>
                    </a:lnT>
                    <a:lnB>
                      <a:noFill/>
                    </a:lnB>
                  </a:tcPr>
                </a:tc>
                <a:tc>
                  <a:txBody>
                    <a:bodyPr/>
                    <a:lstStyle/>
                    <a:p>
                      <a:pPr algn="l" rtl="0" fontAlgn="b"/>
                      <a:r>
                        <a:rPr lang="en-US" sz="1600" b="1" i="1" u="none" strike="noStrike" dirty="0">
                          <a:solidFill>
                            <a:srgbClr val="000000"/>
                          </a:solidFill>
                          <a:effectLst/>
                          <a:latin typeface="Times New Roman" panose="02020603050405020304" pitchFamily="18" charset="0"/>
                        </a:rPr>
                        <a:t>Million Acres</a:t>
                      </a:r>
                    </a:p>
                  </a:txBody>
                  <a:tcPr marL="8482" marR="8482" marT="8482" marB="0" anchor="b">
                    <a:lnL>
                      <a:noFill/>
                    </a:lnL>
                    <a:lnR>
                      <a:noFill/>
                    </a:lnR>
                    <a:lnT>
                      <a:noFill/>
                    </a:lnT>
                    <a:lnB>
                      <a:noFill/>
                    </a:lnB>
                  </a:tcPr>
                </a:tc>
                <a:tc>
                  <a:txBody>
                    <a:bodyPr/>
                    <a:lstStyle/>
                    <a:p>
                      <a:pPr algn="l" rtl="0" fontAlgn="b"/>
                      <a:r>
                        <a:rPr lang="en-US" sz="900" b="0" i="1" u="none" strike="noStrike" dirty="0">
                          <a:solidFill>
                            <a:srgbClr val="000000"/>
                          </a:solidFill>
                          <a:effectLst/>
                          <a:latin typeface="Times New Roman" panose="02020603050405020304" pitchFamily="18" charset="0"/>
                        </a:rPr>
                        <a:t> </a:t>
                      </a:r>
                    </a:p>
                  </a:txBody>
                  <a:tcPr marL="8482" marR="8482" marT="8482"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44196">
                <a:tc>
                  <a:txBody>
                    <a:bodyPr/>
                    <a:lstStyle/>
                    <a:p>
                      <a:pPr algn="l" rtl="0" fontAlgn="t"/>
                      <a:r>
                        <a:rPr lang="en-US" sz="1600" b="1" i="0" u="none" strike="noStrike" dirty="0">
                          <a:solidFill>
                            <a:srgbClr val="000000"/>
                          </a:solidFill>
                          <a:effectLst/>
                          <a:latin typeface="Times New Roman" panose="02020603050405020304" pitchFamily="18" charset="0"/>
                        </a:rPr>
                        <a:t>Area Planted</a:t>
                      </a:r>
                    </a:p>
                  </a:txBody>
                  <a:tcPr marL="8482" marR="8482" marT="8482" marB="0">
                    <a:lnL>
                      <a:noFill/>
                    </a:lnL>
                    <a:lnR w="25400" cap="flat" cmpd="dbl" algn="ctr">
                      <a:solidFill>
                        <a:srgbClr val="000000"/>
                      </a:solidFill>
                      <a:prstDash val="solid"/>
                      <a:round/>
                      <a:headEnd type="none" w="med" len="med"/>
                      <a:tailEnd type="none" w="med" len="med"/>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90.2</a:t>
                      </a:r>
                    </a:p>
                  </a:txBody>
                  <a:tcPr marL="8482" marR="8482" marT="8482"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89.1</a:t>
                      </a:r>
                    </a:p>
                  </a:txBody>
                  <a:tcPr marL="8482" marR="8482" marT="8482" marB="0" anchor="b">
                    <a:lnL>
                      <a:noFill/>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91.7 *</a:t>
                      </a:r>
                    </a:p>
                  </a:txBody>
                  <a:tcPr marL="8482" marR="8482" marT="8482" marB="0" anchor="b">
                    <a:lnL>
                      <a:noFill/>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90</a:t>
                      </a:r>
                    </a:p>
                  </a:txBody>
                  <a:tcPr marL="8482" marR="8482" marT="8482" marB="0" anchor="b">
                    <a:lnL>
                      <a:noFill/>
                    </a:lnL>
                    <a:lnR>
                      <a:noFill/>
                    </a:lnR>
                    <a:lnT>
                      <a:noFill/>
                    </a:lnT>
                    <a:lnB>
                      <a:noFill/>
                    </a:lnB>
                  </a:tcPr>
                </a:tc>
                <a:extLst>
                  <a:ext uri="{0D108BD9-81ED-4DB2-BD59-A6C34878D82A}">
                    <a16:rowId xmlns:a16="http://schemas.microsoft.com/office/drawing/2014/main" val="10001"/>
                  </a:ext>
                </a:extLst>
              </a:tr>
              <a:tr h="144196">
                <a:tc>
                  <a:txBody>
                    <a:bodyPr/>
                    <a:lstStyle/>
                    <a:p>
                      <a:pPr algn="l" rtl="0" fontAlgn="t"/>
                      <a:r>
                        <a:rPr lang="en-US" sz="1600" b="1" i="0" u="none" strike="noStrike" dirty="0">
                          <a:solidFill>
                            <a:srgbClr val="000000"/>
                          </a:solidFill>
                          <a:effectLst/>
                          <a:latin typeface="Times New Roman" panose="02020603050405020304" pitchFamily="18" charset="0"/>
                        </a:rPr>
                        <a:t>Area Harvested</a:t>
                      </a:r>
                    </a:p>
                  </a:txBody>
                  <a:tcPr marL="8482" marR="8482" marT="8482" marB="0">
                    <a:lnL>
                      <a:noFill/>
                    </a:lnL>
                    <a:lnR w="25400" cap="flat" cmpd="dbl" algn="ctr">
                      <a:solidFill>
                        <a:srgbClr val="000000"/>
                      </a:solidFill>
                      <a:prstDash val="solid"/>
                      <a:round/>
                      <a:headEnd type="none" w="med" len="med"/>
                      <a:tailEnd type="none" w="med" len="med"/>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82.7</a:t>
                      </a:r>
                    </a:p>
                  </a:txBody>
                  <a:tcPr marL="8482" marR="8482" marT="8482"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81.7</a:t>
                      </a:r>
                    </a:p>
                  </a:txBody>
                  <a:tcPr marL="8482" marR="8482" marT="8482" marB="0" anchor="b">
                    <a:lnL>
                      <a:noFill/>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83.6 * </a:t>
                      </a:r>
                    </a:p>
                  </a:txBody>
                  <a:tcPr marL="8482" marR="8482" marT="8482" marB="0" anchor="b">
                    <a:lnL>
                      <a:noFill/>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82</a:t>
                      </a:r>
                    </a:p>
                  </a:txBody>
                  <a:tcPr marL="8482" marR="8482" marT="8482" marB="0" anchor="b">
                    <a:lnL>
                      <a:noFill/>
                    </a:lnL>
                    <a:lnR>
                      <a:noFill/>
                    </a:lnR>
                    <a:lnT>
                      <a:noFill/>
                    </a:lnT>
                    <a:lnB>
                      <a:noFill/>
                    </a:lnB>
                  </a:tcPr>
                </a:tc>
                <a:extLst>
                  <a:ext uri="{0D108BD9-81ED-4DB2-BD59-A6C34878D82A}">
                    <a16:rowId xmlns:a16="http://schemas.microsoft.com/office/drawing/2014/main" val="10002"/>
                  </a:ext>
                </a:extLst>
              </a:tr>
              <a:tr h="144196">
                <a:tc>
                  <a:txBody>
                    <a:bodyPr/>
                    <a:lstStyle/>
                    <a:p>
                      <a:pPr algn="l" rtl="0" fontAlgn="t"/>
                      <a:r>
                        <a:rPr lang="en-US" sz="1600" b="1" i="0" u="none" strike="noStrike" dirty="0">
                          <a:solidFill>
                            <a:srgbClr val="000000"/>
                          </a:solidFill>
                          <a:effectLst/>
                          <a:latin typeface="Times New Roman" panose="02020603050405020304" pitchFamily="18" charset="0"/>
                        </a:rPr>
                        <a:t> </a:t>
                      </a:r>
                    </a:p>
                  </a:txBody>
                  <a:tcPr marL="8482" marR="8482" marT="8482" marB="0">
                    <a:lnL>
                      <a:noFill/>
                    </a:lnL>
                    <a:lnR w="25400" cap="flat" cmpd="dbl" algn="ctr">
                      <a:solidFill>
                        <a:srgbClr val="000000"/>
                      </a:solidFill>
                      <a:prstDash val="solid"/>
                      <a:round/>
                      <a:headEnd type="none" w="med" len="med"/>
                      <a:tailEnd type="none" w="med" len="med"/>
                    </a:lnR>
                    <a:lnT>
                      <a:noFill/>
                    </a:lnT>
                    <a:lnB>
                      <a:noFill/>
                    </a:lnB>
                  </a:tcPr>
                </a:tc>
                <a:tc>
                  <a:txBody>
                    <a:bodyPr/>
                    <a:lstStyle/>
                    <a:p>
                      <a:pPr algn="l" rtl="0" fontAlgn="b"/>
                      <a:endParaRPr lang="en-US" sz="1600" b="1" i="1" u="none" strike="noStrike" dirty="0">
                        <a:solidFill>
                          <a:srgbClr val="000000"/>
                        </a:solidFill>
                        <a:effectLst/>
                        <a:latin typeface="Times New Roman" panose="02020603050405020304" pitchFamily="18" charset="0"/>
                      </a:endParaRPr>
                    </a:p>
                  </a:txBody>
                  <a:tcPr marL="8482" marR="8482" marT="8482"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rtl="0" fontAlgn="b"/>
                      <a:endParaRPr lang="en-US" sz="1600" b="1" i="1" u="none" strike="noStrike" dirty="0">
                        <a:solidFill>
                          <a:srgbClr val="000000"/>
                        </a:solidFill>
                        <a:effectLst/>
                        <a:latin typeface="Times New Roman" panose="02020603050405020304" pitchFamily="18" charset="0"/>
                      </a:endParaRPr>
                    </a:p>
                  </a:txBody>
                  <a:tcPr marL="8482" marR="8482" marT="8482" marB="0" anchor="b">
                    <a:lnL>
                      <a:noFill/>
                    </a:lnL>
                    <a:lnR>
                      <a:noFill/>
                    </a:lnR>
                    <a:lnT>
                      <a:noFill/>
                    </a:lnT>
                    <a:lnB>
                      <a:noFill/>
                    </a:lnB>
                  </a:tcPr>
                </a:tc>
                <a:tc>
                  <a:txBody>
                    <a:bodyPr/>
                    <a:lstStyle/>
                    <a:p>
                      <a:pPr algn="l" rtl="0" fontAlgn="b"/>
                      <a:r>
                        <a:rPr lang="en-US" sz="1600" b="1" i="1" u="none" strike="noStrike" dirty="0">
                          <a:solidFill>
                            <a:srgbClr val="000000"/>
                          </a:solidFill>
                          <a:effectLst/>
                          <a:latin typeface="Times New Roman" panose="02020603050405020304" pitchFamily="18" charset="0"/>
                        </a:rPr>
                        <a:t>Bushels</a:t>
                      </a:r>
                    </a:p>
                  </a:txBody>
                  <a:tcPr marL="8482" marR="8482" marT="8482" marB="0" anchor="b">
                    <a:lnL>
                      <a:noFill/>
                    </a:lnL>
                    <a:lnR>
                      <a:noFill/>
                    </a:lnR>
                    <a:lnT>
                      <a:noFill/>
                    </a:lnT>
                    <a:lnB>
                      <a:noFill/>
                    </a:lnB>
                  </a:tcPr>
                </a:tc>
                <a:tc>
                  <a:txBody>
                    <a:bodyPr/>
                    <a:lstStyle/>
                    <a:p>
                      <a:pPr algn="l" rtl="0" fontAlgn="b"/>
                      <a:endParaRPr lang="en-US" sz="1600" b="1" i="1" u="none" strike="noStrike" dirty="0">
                        <a:solidFill>
                          <a:srgbClr val="000000"/>
                        </a:solidFill>
                        <a:effectLst/>
                        <a:latin typeface="Times New Roman" panose="02020603050405020304" pitchFamily="18" charset="0"/>
                      </a:endParaRPr>
                    </a:p>
                  </a:txBody>
                  <a:tcPr marL="8482" marR="8482" marT="8482" marB="0" anchor="b">
                    <a:lnL>
                      <a:noFill/>
                    </a:lnL>
                    <a:lnR>
                      <a:noFill/>
                    </a:lnR>
                    <a:lnT>
                      <a:noFill/>
                    </a:lnT>
                    <a:lnB>
                      <a:noFill/>
                    </a:lnB>
                  </a:tcPr>
                </a:tc>
                <a:extLst>
                  <a:ext uri="{0D108BD9-81ED-4DB2-BD59-A6C34878D82A}">
                    <a16:rowId xmlns:a16="http://schemas.microsoft.com/office/drawing/2014/main" val="10003"/>
                  </a:ext>
                </a:extLst>
              </a:tr>
              <a:tr h="144196">
                <a:tc>
                  <a:txBody>
                    <a:bodyPr/>
                    <a:lstStyle/>
                    <a:p>
                      <a:pPr algn="l" rtl="0" fontAlgn="t"/>
                      <a:r>
                        <a:rPr lang="en-US" sz="1600" b="1" i="0" u="none" strike="noStrike" dirty="0">
                          <a:solidFill>
                            <a:srgbClr val="000000"/>
                          </a:solidFill>
                          <a:effectLst/>
                          <a:latin typeface="Times New Roman" panose="02020603050405020304" pitchFamily="18" charset="0"/>
                        </a:rPr>
                        <a:t>Yield per Harvested Acre</a:t>
                      </a:r>
                    </a:p>
                  </a:txBody>
                  <a:tcPr marL="8482" marR="8482" marT="8482" marB="0">
                    <a:lnL>
                      <a:noFill/>
                    </a:lnL>
                    <a:lnR w="25400" cap="flat" cmpd="dbl" algn="ctr">
                      <a:solidFill>
                        <a:srgbClr val="000000"/>
                      </a:solidFill>
                      <a:prstDash val="solid"/>
                      <a:round/>
                      <a:headEnd type="none" w="med" len="med"/>
                      <a:tailEnd type="none" w="med" len="med"/>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176.6</a:t>
                      </a:r>
                    </a:p>
                  </a:txBody>
                  <a:tcPr marL="8482" marR="8482" marT="8482"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176.4</a:t>
                      </a:r>
                    </a:p>
                  </a:txBody>
                  <a:tcPr marL="8482" marR="8482" marT="8482" marB="0" anchor="b">
                    <a:lnL>
                      <a:noFill/>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166.0 * </a:t>
                      </a:r>
                    </a:p>
                  </a:txBody>
                  <a:tcPr marL="8482" marR="8482" marT="8482" marB="0" anchor="b">
                    <a:lnL>
                      <a:noFill/>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169.5</a:t>
                      </a:r>
                    </a:p>
                  </a:txBody>
                  <a:tcPr marL="8482" marR="8482" marT="8482" marB="0" anchor="b">
                    <a:lnL>
                      <a:noFill/>
                    </a:lnL>
                    <a:lnR>
                      <a:noFill/>
                    </a:lnR>
                    <a:lnT>
                      <a:noFill/>
                    </a:lnT>
                    <a:lnB>
                      <a:noFill/>
                    </a:lnB>
                  </a:tcPr>
                </a:tc>
                <a:extLst>
                  <a:ext uri="{0D108BD9-81ED-4DB2-BD59-A6C34878D82A}">
                    <a16:rowId xmlns:a16="http://schemas.microsoft.com/office/drawing/2014/main" val="10004"/>
                  </a:ext>
                </a:extLst>
              </a:tr>
              <a:tr h="144196">
                <a:tc>
                  <a:txBody>
                    <a:bodyPr/>
                    <a:lstStyle/>
                    <a:p>
                      <a:pPr algn="l" rtl="0" fontAlgn="t"/>
                      <a:r>
                        <a:rPr lang="en-US" sz="1600" b="1" i="0" u="none" strike="noStrike" dirty="0">
                          <a:solidFill>
                            <a:srgbClr val="000000"/>
                          </a:solidFill>
                          <a:effectLst/>
                          <a:latin typeface="Times New Roman" panose="02020603050405020304" pitchFamily="18" charset="0"/>
                        </a:rPr>
                        <a:t> </a:t>
                      </a:r>
                    </a:p>
                  </a:txBody>
                  <a:tcPr marL="8482" marR="8482" marT="8482" marB="0">
                    <a:lnL>
                      <a:noFill/>
                    </a:lnL>
                    <a:lnR w="25400" cap="flat" cmpd="dbl" algn="ctr">
                      <a:solidFill>
                        <a:srgbClr val="000000"/>
                      </a:solidFill>
                      <a:prstDash val="solid"/>
                      <a:round/>
                      <a:headEnd type="none" w="med" len="med"/>
                      <a:tailEnd type="none" w="med" len="med"/>
                    </a:lnR>
                    <a:lnT>
                      <a:noFill/>
                    </a:lnT>
                    <a:lnB>
                      <a:noFill/>
                    </a:lnB>
                  </a:tcPr>
                </a:tc>
                <a:tc>
                  <a:txBody>
                    <a:bodyPr/>
                    <a:lstStyle/>
                    <a:p>
                      <a:pPr algn="l" rtl="0" fontAlgn="b"/>
                      <a:endParaRPr lang="en-US" sz="1600" b="1" i="1" u="none" strike="noStrike" dirty="0">
                        <a:solidFill>
                          <a:srgbClr val="000000"/>
                        </a:solidFill>
                        <a:effectLst/>
                        <a:latin typeface="Times New Roman" panose="02020603050405020304" pitchFamily="18" charset="0"/>
                      </a:endParaRPr>
                    </a:p>
                  </a:txBody>
                  <a:tcPr marL="8482" marR="8482" marT="8482"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rtl="0" fontAlgn="b"/>
                      <a:endParaRPr lang="en-US" sz="1600" b="1" i="1" u="none" strike="noStrike" dirty="0">
                        <a:solidFill>
                          <a:srgbClr val="000000"/>
                        </a:solidFill>
                        <a:effectLst/>
                        <a:latin typeface="Times New Roman" panose="02020603050405020304" pitchFamily="18" charset="0"/>
                      </a:endParaRPr>
                    </a:p>
                  </a:txBody>
                  <a:tcPr marL="8482" marR="8482" marT="8482" marB="0" anchor="b">
                    <a:lnL>
                      <a:noFill/>
                    </a:lnL>
                    <a:lnR>
                      <a:noFill/>
                    </a:lnR>
                    <a:lnT>
                      <a:noFill/>
                    </a:lnT>
                    <a:lnB>
                      <a:noFill/>
                    </a:lnB>
                  </a:tcPr>
                </a:tc>
                <a:tc>
                  <a:txBody>
                    <a:bodyPr/>
                    <a:lstStyle/>
                    <a:p>
                      <a:pPr algn="l" rtl="0" fontAlgn="b"/>
                      <a:r>
                        <a:rPr lang="en-US" sz="1600" b="1" i="1" u="none" strike="noStrike" dirty="0">
                          <a:solidFill>
                            <a:srgbClr val="000000"/>
                          </a:solidFill>
                          <a:effectLst/>
                          <a:latin typeface="Times New Roman" panose="02020603050405020304" pitchFamily="18" charset="0"/>
                        </a:rPr>
                        <a:t>Million Bushels</a:t>
                      </a:r>
                    </a:p>
                  </a:txBody>
                  <a:tcPr marL="8482" marR="8482" marT="8482" marB="0" anchor="b">
                    <a:lnL>
                      <a:noFill/>
                    </a:lnL>
                    <a:lnR>
                      <a:noFill/>
                    </a:lnR>
                    <a:lnT>
                      <a:noFill/>
                    </a:lnT>
                    <a:lnB>
                      <a:noFill/>
                    </a:lnB>
                  </a:tcPr>
                </a:tc>
                <a:tc>
                  <a:txBody>
                    <a:bodyPr/>
                    <a:lstStyle/>
                    <a:p>
                      <a:pPr algn="l" rtl="0" fontAlgn="b"/>
                      <a:endParaRPr lang="en-US" sz="1600" b="1" i="1" u="none" strike="noStrike" dirty="0">
                        <a:solidFill>
                          <a:srgbClr val="000000"/>
                        </a:solidFill>
                        <a:effectLst/>
                        <a:latin typeface="Times New Roman" panose="02020603050405020304" pitchFamily="18" charset="0"/>
                      </a:endParaRPr>
                    </a:p>
                  </a:txBody>
                  <a:tcPr marL="8482" marR="8482" marT="8482" marB="0" anchor="b">
                    <a:lnL>
                      <a:noFill/>
                    </a:lnL>
                    <a:lnR>
                      <a:noFill/>
                    </a:lnR>
                    <a:lnT>
                      <a:noFill/>
                    </a:lnT>
                    <a:lnB>
                      <a:noFill/>
                    </a:lnB>
                  </a:tcPr>
                </a:tc>
                <a:extLst>
                  <a:ext uri="{0D108BD9-81ED-4DB2-BD59-A6C34878D82A}">
                    <a16:rowId xmlns:a16="http://schemas.microsoft.com/office/drawing/2014/main" val="10005"/>
                  </a:ext>
                </a:extLst>
              </a:tr>
              <a:tr h="144196">
                <a:tc>
                  <a:txBody>
                    <a:bodyPr/>
                    <a:lstStyle/>
                    <a:p>
                      <a:pPr algn="l" rtl="0" fontAlgn="t"/>
                      <a:r>
                        <a:rPr lang="en-US" sz="1600" b="1" i="0" u="none" strike="noStrike" dirty="0">
                          <a:solidFill>
                            <a:srgbClr val="000000"/>
                          </a:solidFill>
                          <a:effectLst/>
                          <a:latin typeface="Times New Roman" panose="02020603050405020304" pitchFamily="18" charset="0"/>
                        </a:rPr>
                        <a:t>Beginning Stocks</a:t>
                      </a:r>
                    </a:p>
                  </a:txBody>
                  <a:tcPr marL="8482" marR="8482" marT="8482" marB="0">
                    <a:lnL>
                      <a:noFill/>
                    </a:lnL>
                    <a:lnR w="25400" cap="flat" cmpd="dbl" algn="ctr">
                      <a:solidFill>
                        <a:srgbClr val="000000"/>
                      </a:solidFill>
                      <a:prstDash val="solid"/>
                      <a:round/>
                      <a:headEnd type="none" w="med" len="med"/>
                      <a:tailEnd type="none" w="med" len="med"/>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2,293</a:t>
                      </a:r>
                    </a:p>
                  </a:txBody>
                  <a:tcPr marL="8482" marR="8482" marT="8482"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2,140</a:t>
                      </a:r>
                    </a:p>
                  </a:txBody>
                  <a:tcPr marL="8482" marR="8482" marT="8482" marB="0" anchor="b">
                    <a:lnL>
                      <a:noFill/>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2,340</a:t>
                      </a:r>
                    </a:p>
                  </a:txBody>
                  <a:tcPr marL="8482" marR="8482" marT="8482" marB="0" anchor="b">
                    <a:lnL>
                      <a:noFill/>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2,360</a:t>
                      </a:r>
                    </a:p>
                  </a:txBody>
                  <a:tcPr marL="8482" marR="8482" marT="8482" marB="0" anchor="b">
                    <a:lnL>
                      <a:noFill/>
                    </a:lnL>
                    <a:lnR>
                      <a:noFill/>
                    </a:lnR>
                    <a:lnT>
                      <a:noFill/>
                    </a:lnT>
                    <a:lnB>
                      <a:noFill/>
                    </a:lnB>
                  </a:tcPr>
                </a:tc>
                <a:extLst>
                  <a:ext uri="{0D108BD9-81ED-4DB2-BD59-A6C34878D82A}">
                    <a16:rowId xmlns:a16="http://schemas.microsoft.com/office/drawing/2014/main" val="10006"/>
                  </a:ext>
                </a:extLst>
              </a:tr>
              <a:tr h="144196">
                <a:tc>
                  <a:txBody>
                    <a:bodyPr/>
                    <a:lstStyle/>
                    <a:p>
                      <a:pPr algn="l" rtl="0" fontAlgn="t"/>
                      <a:r>
                        <a:rPr lang="en-US" sz="1600" b="1" i="0" u="none" strike="noStrike" dirty="0">
                          <a:solidFill>
                            <a:srgbClr val="000000"/>
                          </a:solidFill>
                          <a:effectLst/>
                          <a:latin typeface="Times New Roman" panose="02020603050405020304" pitchFamily="18" charset="0"/>
                        </a:rPr>
                        <a:t>Production</a:t>
                      </a:r>
                    </a:p>
                  </a:txBody>
                  <a:tcPr marL="8482" marR="8482" marT="8482" marB="0">
                    <a:lnL>
                      <a:noFill/>
                    </a:lnL>
                    <a:lnR w="25400" cap="flat" cmpd="dbl" algn="ctr">
                      <a:solidFill>
                        <a:srgbClr val="000000"/>
                      </a:solidFill>
                      <a:prstDash val="solid"/>
                      <a:round/>
                      <a:headEnd type="none" w="med" len="med"/>
                      <a:tailEnd type="none" w="med" len="med"/>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14,609</a:t>
                      </a:r>
                    </a:p>
                  </a:txBody>
                  <a:tcPr marL="8482" marR="8482" marT="8482"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14,420</a:t>
                      </a:r>
                    </a:p>
                  </a:txBody>
                  <a:tcPr marL="8482" marR="8482" marT="8482" marB="0" anchor="b">
                    <a:lnL>
                      <a:noFill/>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13,875</a:t>
                      </a:r>
                    </a:p>
                  </a:txBody>
                  <a:tcPr marL="8482" marR="8482" marT="8482" marB="0" anchor="b">
                    <a:lnL>
                      <a:noFill/>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13,901</a:t>
                      </a:r>
                    </a:p>
                  </a:txBody>
                  <a:tcPr marL="8482" marR="8482" marT="8482" marB="0" anchor="b">
                    <a:lnL>
                      <a:noFill/>
                    </a:lnL>
                    <a:lnR>
                      <a:noFill/>
                    </a:lnR>
                    <a:lnT>
                      <a:noFill/>
                    </a:lnT>
                    <a:lnB>
                      <a:noFill/>
                    </a:lnB>
                  </a:tcPr>
                </a:tc>
                <a:extLst>
                  <a:ext uri="{0D108BD9-81ED-4DB2-BD59-A6C34878D82A}">
                    <a16:rowId xmlns:a16="http://schemas.microsoft.com/office/drawing/2014/main" val="10007"/>
                  </a:ext>
                </a:extLst>
              </a:tr>
              <a:tr h="144196">
                <a:tc>
                  <a:txBody>
                    <a:bodyPr/>
                    <a:lstStyle/>
                    <a:p>
                      <a:pPr algn="l" rtl="0" fontAlgn="t"/>
                      <a:r>
                        <a:rPr lang="en-US" sz="1600" b="1" i="0" u="none" strike="noStrike" dirty="0">
                          <a:solidFill>
                            <a:srgbClr val="000000"/>
                          </a:solidFill>
                          <a:effectLst/>
                          <a:latin typeface="Times New Roman" panose="02020603050405020304" pitchFamily="18" charset="0"/>
                        </a:rPr>
                        <a:t>Imports</a:t>
                      </a:r>
                    </a:p>
                  </a:txBody>
                  <a:tcPr marL="8482" marR="8482" marT="8482" marB="0">
                    <a:lnL>
                      <a:noFill/>
                    </a:lnL>
                    <a:lnR w="25400" cap="flat" cmpd="dbl" algn="ctr">
                      <a:solidFill>
                        <a:srgbClr val="000000"/>
                      </a:solidFill>
                      <a:prstDash val="solid"/>
                      <a:round/>
                      <a:headEnd type="none" w="med" len="med"/>
                      <a:tailEnd type="none" w="med" len="med"/>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36</a:t>
                      </a:r>
                    </a:p>
                  </a:txBody>
                  <a:tcPr marL="8482" marR="8482" marT="8482"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30</a:t>
                      </a:r>
                    </a:p>
                  </a:txBody>
                  <a:tcPr marL="8482" marR="8482" marT="8482" marB="0" anchor="b">
                    <a:lnL>
                      <a:noFill/>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50</a:t>
                      </a:r>
                    </a:p>
                  </a:txBody>
                  <a:tcPr marL="8482" marR="8482" marT="8482" marB="0" anchor="b">
                    <a:lnL>
                      <a:noFill/>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50</a:t>
                      </a:r>
                    </a:p>
                  </a:txBody>
                  <a:tcPr marL="8482" marR="8482" marT="8482" marB="0" anchor="b">
                    <a:lnL>
                      <a:noFill/>
                    </a:lnL>
                    <a:lnR>
                      <a:noFill/>
                    </a:lnR>
                    <a:lnT>
                      <a:noFill/>
                    </a:lnT>
                    <a:lnB>
                      <a:noFill/>
                    </a:lnB>
                  </a:tcPr>
                </a:tc>
                <a:extLst>
                  <a:ext uri="{0D108BD9-81ED-4DB2-BD59-A6C34878D82A}">
                    <a16:rowId xmlns:a16="http://schemas.microsoft.com/office/drawing/2014/main" val="10008"/>
                  </a:ext>
                </a:extLst>
              </a:tr>
              <a:tr h="144196">
                <a:tc>
                  <a:txBody>
                    <a:bodyPr/>
                    <a:lstStyle/>
                    <a:p>
                      <a:pPr algn="l" rtl="0" fontAlgn="t"/>
                      <a:r>
                        <a:rPr lang="en-US" sz="1600" b="1" i="0" u="none" strike="noStrike" dirty="0">
                          <a:solidFill>
                            <a:srgbClr val="000000"/>
                          </a:solidFill>
                          <a:effectLst/>
                          <a:latin typeface="Times New Roman" panose="02020603050405020304" pitchFamily="18" charset="0"/>
                        </a:rPr>
                        <a:t>    Supply, Total</a:t>
                      </a:r>
                    </a:p>
                  </a:txBody>
                  <a:tcPr marL="8482" marR="8482" marT="8482" marB="0">
                    <a:lnL>
                      <a:noFill/>
                    </a:lnL>
                    <a:lnR w="25400" cap="flat" cmpd="dbl" algn="ctr">
                      <a:solidFill>
                        <a:srgbClr val="000000"/>
                      </a:solidFill>
                      <a:prstDash val="solid"/>
                      <a:round/>
                      <a:headEnd type="none" w="med" len="med"/>
                      <a:tailEnd type="none" w="med" len="med"/>
                    </a:lnR>
                    <a:lnT>
                      <a:noFill/>
                    </a:lnT>
                    <a:lnB>
                      <a:noFill/>
                    </a:lnB>
                  </a:tcPr>
                </a:tc>
                <a:tc>
                  <a:txBody>
                    <a:bodyPr/>
                    <a:lstStyle/>
                    <a:p>
                      <a:pPr algn="r" rtl="0" fontAlgn="b"/>
                      <a:r>
                        <a:rPr lang="en-US" sz="1600" b="1" i="0" u="sng" strike="noStrike" dirty="0">
                          <a:solidFill>
                            <a:srgbClr val="000000"/>
                          </a:solidFill>
                          <a:effectLst/>
                          <a:latin typeface="Times New Roman" panose="02020603050405020304" pitchFamily="18" charset="0"/>
                        </a:rPr>
                        <a:t>16,939</a:t>
                      </a:r>
                    </a:p>
                  </a:txBody>
                  <a:tcPr marL="8482" marR="8482" marT="8482"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rtl="0" fontAlgn="b"/>
                      <a:r>
                        <a:rPr lang="en-US" sz="1600" b="1" i="0" u="sng" strike="noStrike" dirty="0">
                          <a:solidFill>
                            <a:srgbClr val="000000"/>
                          </a:solidFill>
                          <a:effectLst/>
                          <a:latin typeface="Times New Roman" panose="02020603050405020304" pitchFamily="18" charset="0"/>
                        </a:rPr>
                        <a:t>16,590</a:t>
                      </a:r>
                    </a:p>
                  </a:txBody>
                  <a:tcPr marL="8482" marR="8482" marT="8482" marB="0" anchor="b">
                    <a:lnL>
                      <a:noFill/>
                    </a:lnL>
                    <a:lnR>
                      <a:noFill/>
                    </a:lnR>
                    <a:lnT>
                      <a:noFill/>
                    </a:lnT>
                    <a:lnB>
                      <a:noFill/>
                    </a:lnB>
                  </a:tcPr>
                </a:tc>
                <a:tc>
                  <a:txBody>
                    <a:bodyPr/>
                    <a:lstStyle/>
                    <a:p>
                      <a:pPr algn="r" rtl="0" fontAlgn="b"/>
                      <a:r>
                        <a:rPr lang="en-US" sz="1600" b="1" i="0" u="sng" strike="noStrike" dirty="0">
                          <a:solidFill>
                            <a:srgbClr val="000000"/>
                          </a:solidFill>
                          <a:effectLst/>
                          <a:latin typeface="Times New Roman" panose="02020603050405020304" pitchFamily="18" charset="0"/>
                        </a:rPr>
                        <a:t>16,265</a:t>
                      </a:r>
                    </a:p>
                  </a:txBody>
                  <a:tcPr marL="8482" marR="8482" marT="8482" marB="0" anchor="b">
                    <a:lnL>
                      <a:noFill/>
                    </a:lnL>
                    <a:lnR>
                      <a:noFill/>
                    </a:lnR>
                    <a:lnT>
                      <a:noFill/>
                    </a:lnT>
                    <a:lnB>
                      <a:noFill/>
                    </a:lnB>
                  </a:tcPr>
                </a:tc>
                <a:tc>
                  <a:txBody>
                    <a:bodyPr/>
                    <a:lstStyle/>
                    <a:p>
                      <a:pPr algn="r" rtl="0" fontAlgn="b"/>
                      <a:r>
                        <a:rPr lang="en-US" sz="1600" b="1" i="0" u="sng" strike="noStrike" dirty="0">
                          <a:solidFill>
                            <a:srgbClr val="000000"/>
                          </a:solidFill>
                          <a:effectLst/>
                          <a:latin typeface="Times New Roman" panose="02020603050405020304" pitchFamily="18" charset="0"/>
                        </a:rPr>
                        <a:t>16,311</a:t>
                      </a:r>
                    </a:p>
                  </a:txBody>
                  <a:tcPr marL="8482" marR="8482" marT="8482" marB="0" anchor="b">
                    <a:lnL>
                      <a:noFill/>
                    </a:lnL>
                    <a:lnR>
                      <a:noFill/>
                    </a:lnR>
                    <a:lnT>
                      <a:noFill/>
                    </a:lnT>
                    <a:lnB>
                      <a:noFill/>
                    </a:lnB>
                  </a:tcPr>
                </a:tc>
                <a:extLst>
                  <a:ext uri="{0D108BD9-81ED-4DB2-BD59-A6C34878D82A}">
                    <a16:rowId xmlns:a16="http://schemas.microsoft.com/office/drawing/2014/main" val="10009"/>
                  </a:ext>
                </a:extLst>
              </a:tr>
              <a:tr h="144196">
                <a:tc>
                  <a:txBody>
                    <a:bodyPr/>
                    <a:lstStyle/>
                    <a:p>
                      <a:pPr algn="l" rtl="0" fontAlgn="t"/>
                      <a:r>
                        <a:rPr lang="en-US" sz="1600" b="1" i="0" u="none" strike="noStrike" dirty="0">
                          <a:solidFill>
                            <a:srgbClr val="000000"/>
                          </a:solidFill>
                          <a:effectLst/>
                          <a:latin typeface="Times New Roman" panose="02020603050405020304" pitchFamily="18" charset="0"/>
                        </a:rPr>
                        <a:t>Feed and Residual</a:t>
                      </a:r>
                    </a:p>
                  </a:txBody>
                  <a:tcPr marL="8482" marR="8482" marT="8482" marB="0">
                    <a:lnL>
                      <a:noFill/>
                    </a:lnL>
                    <a:lnR w="25400" cap="flat" cmpd="dbl" algn="ctr">
                      <a:solidFill>
                        <a:srgbClr val="000000"/>
                      </a:solidFill>
                      <a:prstDash val="solid"/>
                      <a:round/>
                      <a:headEnd type="none" w="med" len="med"/>
                      <a:tailEnd type="none" w="med" len="med"/>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5,304</a:t>
                      </a:r>
                    </a:p>
                  </a:txBody>
                  <a:tcPr marL="8482" marR="8482" marT="8482"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5,275</a:t>
                      </a:r>
                    </a:p>
                  </a:txBody>
                  <a:tcPr marL="8482" marR="8482" marT="8482" marB="0" anchor="b">
                    <a:lnL>
                      <a:noFill/>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5,175</a:t>
                      </a:r>
                    </a:p>
                  </a:txBody>
                  <a:tcPr marL="8482" marR="8482" marT="8482" marB="0" anchor="b">
                    <a:lnL>
                      <a:noFill/>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5,175</a:t>
                      </a:r>
                    </a:p>
                  </a:txBody>
                  <a:tcPr marL="8482" marR="8482" marT="8482" marB="0" anchor="b">
                    <a:lnL>
                      <a:noFill/>
                    </a:lnL>
                    <a:lnR>
                      <a:noFill/>
                    </a:lnR>
                    <a:lnT>
                      <a:noFill/>
                    </a:lnT>
                    <a:lnB>
                      <a:noFill/>
                    </a:lnB>
                  </a:tcPr>
                </a:tc>
                <a:extLst>
                  <a:ext uri="{0D108BD9-81ED-4DB2-BD59-A6C34878D82A}">
                    <a16:rowId xmlns:a16="http://schemas.microsoft.com/office/drawing/2014/main" val="10010"/>
                  </a:ext>
                </a:extLst>
              </a:tr>
              <a:tr h="144196">
                <a:tc>
                  <a:txBody>
                    <a:bodyPr/>
                    <a:lstStyle/>
                    <a:p>
                      <a:pPr algn="l" rtl="0" fontAlgn="t"/>
                      <a:r>
                        <a:rPr lang="en-US" sz="1600" b="1" i="0" u="none" strike="noStrike" dirty="0">
                          <a:solidFill>
                            <a:srgbClr val="000000"/>
                          </a:solidFill>
                          <a:effectLst/>
                          <a:latin typeface="Times New Roman" panose="02020603050405020304" pitchFamily="18" charset="0"/>
                        </a:rPr>
                        <a:t>Food, Seed &amp; Industrial</a:t>
                      </a:r>
                    </a:p>
                  </a:txBody>
                  <a:tcPr marL="8482" marR="8482" marT="8482" marB="0">
                    <a:lnL>
                      <a:noFill/>
                    </a:lnL>
                    <a:lnR w="25400" cap="flat" cmpd="dbl" algn="ctr">
                      <a:solidFill>
                        <a:srgbClr val="000000"/>
                      </a:solidFill>
                      <a:prstDash val="solid"/>
                      <a:round/>
                      <a:headEnd type="none" w="med" len="med"/>
                      <a:tailEnd type="none" w="med" len="med"/>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7,057</a:t>
                      </a:r>
                    </a:p>
                  </a:txBody>
                  <a:tcPr marL="8482" marR="8482" marT="8482"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6,855</a:t>
                      </a:r>
                    </a:p>
                  </a:txBody>
                  <a:tcPr marL="8482" marR="8482" marT="8482" marB="0" anchor="b">
                    <a:lnL>
                      <a:noFill/>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6,930</a:t>
                      </a:r>
                    </a:p>
                  </a:txBody>
                  <a:tcPr marL="8482" marR="8482" marT="8482" marB="0" anchor="b">
                    <a:lnL>
                      <a:noFill/>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6,905</a:t>
                      </a:r>
                    </a:p>
                  </a:txBody>
                  <a:tcPr marL="8482" marR="8482" marT="8482" marB="0" anchor="b">
                    <a:lnL>
                      <a:noFill/>
                    </a:lnL>
                    <a:lnR>
                      <a:noFill/>
                    </a:lnR>
                    <a:lnT>
                      <a:noFill/>
                    </a:lnT>
                    <a:lnB>
                      <a:noFill/>
                    </a:lnB>
                  </a:tcPr>
                </a:tc>
                <a:extLst>
                  <a:ext uri="{0D108BD9-81ED-4DB2-BD59-A6C34878D82A}">
                    <a16:rowId xmlns:a16="http://schemas.microsoft.com/office/drawing/2014/main" val="10011"/>
                  </a:ext>
                </a:extLst>
              </a:tr>
              <a:tr h="144196">
                <a:tc>
                  <a:txBody>
                    <a:bodyPr/>
                    <a:lstStyle/>
                    <a:p>
                      <a:pPr algn="l" rtl="0" fontAlgn="t"/>
                      <a:r>
                        <a:rPr lang="en-US" sz="1600" b="1" i="0" u="none" strike="noStrike" dirty="0">
                          <a:solidFill>
                            <a:srgbClr val="000000"/>
                          </a:solidFill>
                          <a:effectLst/>
                          <a:latin typeface="Times New Roman" panose="02020603050405020304" pitchFamily="18" charset="0"/>
                        </a:rPr>
                        <a:t>   Ethanol &amp; by-products </a:t>
                      </a:r>
                    </a:p>
                  </a:txBody>
                  <a:tcPr marL="8482" marR="8482" marT="8482" marB="0">
                    <a:lnL>
                      <a:noFill/>
                    </a:lnL>
                    <a:lnR w="25400" cap="flat" cmpd="dbl" algn="ctr">
                      <a:solidFill>
                        <a:srgbClr val="000000"/>
                      </a:solidFill>
                      <a:prstDash val="solid"/>
                      <a:round/>
                      <a:headEnd type="none" w="med" len="med"/>
                      <a:tailEnd type="none" w="med" len="med"/>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5,605</a:t>
                      </a:r>
                    </a:p>
                  </a:txBody>
                  <a:tcPr marL="8482" marR="8482" marT="8482"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5,425</a:t>
                      </a:r>
                    </a:p>
                  </a:txBody>
                  <a:tcPr marL="8482" marR="8482" marT="8482" marB="0" anchor="b">
                    <a:lnL>
                      <a:noFill/>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5,500</a:t>
                      </a:r>
                    </a:p>
                  </a:txBody>
                  <a:tcPr marL="8482" marR="8482" marT="8482" marB="0" anchor="b">
                    <a:lnL>
                      <a:noFill/>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5,475</a:t>
                      </a:r>
                    </a:p>
                  </a:txBody>
                  <a:tcPr marL="8482" marR="8482" marT="8482" marB="0" anchor="b">
                    <a:lnL>
                      <a:noFill/>
                    </a:lnL>
                    <a:lnR>
                      <a:noFill/>
                    </a:lnR>
                    <a:lnT>
                      <a:noFill/>
                    </a:lnT>
                    <a:lnB>
                      <a:noFill/>
                    </a:lnB>
                  </a:tcPr>
                </a:tc>
                <a:extLst>
                  <a:ext uri="{0D108BD9-81ED-4DB2-BD59-A6C34878D82A}">
                    <a16:rowId xmlns:a16="http://schemas.microsoft.com/office/drawing/2014/main" val="10012"/>
                  </a:ext>
                </a:extLst>
              </a:tr>
              <a:tr h="144196">
                <a:tc>
                  <a:txBody>
                    <a:bodyPr/>
                    <a:lstStyle/>
                    <a:p>
                      <a:pPr algn="l" rtl="0" fontAlgn="t"/>
                      <a:r>
                        <a:rPr lang="en-US" sz="1600" b="1" i="0" u="none" strike="noStrike" dirty="0">
                          <a:solidFill>
                            <a:srgbClr val="000000"/>
                          </a:solidFill>
                          <a:effectLst/>
                          <a:latin typeface="Times New Roman" panose="02020603050405020304" pitchFamily="18" charset="0"/>
                        </a:rPr>
                        <a:t>    Domestic, Total</a:t>
                      </a:r>
                    </a:p>
                  </a:txBody>
                  <a:tcPr marL="8482" marR="8482" marT="8482" marB="0">
                    <a:lnL>
                      <a:noFill/>
                    </a:lnL>
                    <a:lnR w="25400" cap="flat" cmpd="dbl" algn="ctr">
                      <a:solidFill>
                        <a:srgbClr val="000000"/>
                      </a:solidFill>
                      <a:prstDash val="solid"/>
                      <a:round/>
                      <a:headEnd type="none" w="med" len="med"/>
                      <a:tailEnd type="none" w="med" len="med"/>
                    </a:lnR>
                    <a:lnT>
                      <a:noFill/>
                    </a:lnT>
                    <a:lnB>
                      <a:noFill/>
                    </a:lnB>
                  </a:tcPr>
                </a:tc>
                <a:tc>
                  <a:txBody>
                    <a:bodyPr/>
                    <a:lstStyle/>
                    <a:p>
                      <a:pPr algn="r" rtl="0" fontAlgn="b"/>
                      <a:r>
                        <a:rPr lang="en-US" sz="1600" b="1" i="0" u="sng" strike="noStrike" dirty="0">
                          <a:solidFill>
                            <a:srgbClr val="000000"/>
                          </a:solidFill>
                          <a:effectLst/>
                          <a:latin typeface="Times New Roman" panose="02020603050405020304" pitchFamily="18" charset="0"/>
                        </a:rPr>
                        <a:t>12,361</a:t>
                      </a:r>
                    </a:p>
                  </a:txBody>
                  <a:tcPr marL="8482" marR="8482" marT="8482"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rtl="0" fontAlgn="b"/>
                      <a:r>
                        <a:rPr lang="en-US" sz="1600" b="1" i="0" u="sng" strike="noStrike" dirty="0">
                          <a:solidFill>
                            <a:srgbClr val="000000"/>
                          </a:solidFill>
                          <a:effectLst/>
                          <a:latin typeface="Times New Roman" panose="02020603050405020304" pitchFamily="18" charset="0"/>
                        </a:rPr>
                        <a:t>12,130</a:t>
                      </a:r>
                    </a:p>
                  </a:txBody>
                  <a:tcPr marL="8482" marR="8482" marT="8482" marB="0" anchor="b">
                    <a:lnL>
                      <a:noFill/>
                    </a:lnL>
                    <a:lnR>
                      <a:noFill/>
                    </a:lnR>
                    <a:lnT>
                      <a:noFill/>
                    </a:lnT>
                    <a:lnB>
                      <a:noFill/>
                    </a:lnB>
                  </a:tcPr>
                </a:tc>
                <a:tc>
                  <a:txBody>
                    <a:bodyPr/>
                    <a:lstStyle/>
                    <a:p>
                      <a:pPr algn="r" rtl="0" fontAlgn="b"/>
                      <a:r>
                        <a:rPr lang="en-US" sz="1600" b="1" i="0" u="sng" strike="noStrike" dirty="0">
                          <a:solidFill>
                            <a:srgbClr val="000000"/>
                          </a:solidFill>
                          <a:effectLst/>
                          <a:latin typeface="Times New Roman" panose="02020603050405020304" pitchFamily="18" charset="0"/>
                        </a:rPr>
                        <a:t>12,105</a:t>
                      </a:r>
                    </a:p>
                  </a:txBody>
                  <a:tcPr marL="8482" marR="8482" marT="8482" marB="0" anchor="b">
                    <a:lnL>
                      <a:noFill/>
                    </a:lnL>
                    <a:lnR>
                      <a:noFill/>
                    </a:lnR>
                    <a:lnT>
                      <a:noFill/>
                    </a:lnT>
                    <a:lnB>
                      <a:noFill/>
                    </a:lnB>
                  </a:tcPr>
                </a:tc>
                <a:tc>
                  <a:txBody>
                    <a:bodyPr/>
                    <a:lstStyle/>
                    <a:p>
                      <a:pPr algn="r" rtl="0" fontAlgn="b"/>
                      <a:r>
                        <a:rPr lang="en-US" sz="1600" b="1" i="0" u="sng" strike="noStrike" dirty="0">
                          <a:solidFill>
                            <a:srgbClr val="000000"/>
                          </a:solidFill>
                          <a:effectLst/>
                          <a:latin typeface="Times New Roman" panose="02020603050405020304" pitchFamily="18" charset="0"/>
                        </a:rPr>
                        <a:t>12,080</a:t>
                      </a:r>
                    </a:p>
                  </a:txBody>
                  <a:tcPr marL="8482" marR="8482" marT="8482" marB="0" anchor="b">
                    <a:lnL>
                      <a:noFill/>
                    </a:lnL>
                    <a:lnR>
                      <a:noFill/>
                    </a:lnR>
                    <a:lnT>
                      <a:noFill/>
                    </a:lnT>
                    <a:lnB>
                      <a:noFill/>
                    </a:lnB>
                  </a:tcPr>
                </a:tc>
                <a:extLst>
                  <a:ext uri="{0D108BD9-81ED-4DB2-BD59-A6C34878D82A}">
                    <a16:rowId xmlns:a16="http://schemas.microsoft.com/office/drawing/2014/main" val="10013"/>
                  </a:ext>
                </a:extLst>
              </a:tr>
              <a:tr h="144196">
                <a:tc>
                  <a:txBody>
                    <a:bodyPr/>
                    <a:lstStyle/>
                    <a:p>
                      <a:pPr algn="l" rtl="0" fontAlgn="t"/>
                      <a:r>
                        <a:rPr lang="en-US" sz="1600" b="1" i="0" u="none" strike="noStrike" dirty="0">
                          <a:solidFill>
                            <a:srgbClr val="000000"/>
                          </a:solidFill>
                          <a:effectLst/>
                          <a:latin typeface="Times New Roman" panose="02020603050405020304" pitchFamily="18" charset="0"/>
                        </a:rPr>
                        <a:t>Exports</a:t>
                      </a:r>
                    </a:p>
                  </a:txBody>
                  <a:tcPr marL="8482" marR="8482" marT="8482" marB="0">
                    <a:lnL>
                      <a:noFill/>
                    </a:lnL>
                    <a:lnR w="25400" cap="flat" cmpd="dbl" algn="ctr">
                      <a:solidFill>
                        <a:srgbClr val="000000"/>
                      </a:solidFill>
                      <a:prstDash val="solid"/>
                      <a:round/>
                      <a:headEnd type="none" w="med" len="med"/>
                      <a:tailEnd type="none" w="med" len="med"/>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2,438</a:t>
                      </a:r>
                    </a:p>
                  </a:txBody>
                  <a:tcPr marL="8482" marR="8482" marT="8482"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2,100</a:t>
                      </a:r>
                    </a:p>
                  </a:txBody>
                  <a:tcPr marL="8482" marR="8482" marT="8482" marB="0" anchor="b">
                    <a:lnL>
                      <a:noFill/>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2,150</a:t>
                      </a:r>
                    </a:p>
                  </a:txBody>
                  <a:tcPr marL="8482" marR="8482" marT="8482" marB="0" anchor="b">
                    <a:lnL>
                      <a:noFill/>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2,050</a:t>
                      </a:r>
                    </a:p>
                  </a:txBody>
                  <a:tcPr marL="8482" marR="8482" marT="8482" marB="0" anchor="b">
                    <a:lnL>
                      <a:noFill/>
                    </a:lnL>
                    <a:lnR>
                      <a:noFill/>
                    </a:lnR>
                    <a:lnT>
                      <a:noFill/>
                    </a:lnT>
                    <a:lnB>
                      <a:noFill/>
                    </a:lnB>
                  </a:tcPr>
                </a:tc>
                <a:extLst>
                  <a:ext uri="{0D108BD9-81ED-4DB2-BD59-A6C34878D82A}">
                    <a16:rowId xmlns:a16="http://schemas.microsoft.com/office/drawing/2014/main" val="10014"/>
                  </a:ext>
                </a:extLst>
              </a:tr>
              <a:tr h="144196">
                <a:tc>
                  <a:txBody>
                    <a:bodyPr/>
                    <a:lstStyle/>
                    <a:p>
                      <a:pPr algn="l" rtl="0" fontAlgn="t"/>
                      <a:r>
                        <a:rPr lang="en-US" sz="1600" b="1" i="0" u="none" strike="noStrike" dirty="0">
                          <a:solidFill>
                            <a:srgbClr val="000000"/>
                          </a:solidFill>
                          <a:effectLst/>
                          <a:latin typeface="Times New Roman" panose="02020603050405020304" pitchFamily="18" charset="0"/>
                        </a:rPr>
                        <a:t>    Use, Total</a:t>
                      </a:r>
                    </a:p>
                  </a:txBody>
                  <a:tcPr marL="8482" marR="8482" marT="8482" marB="0">
                    <a:lnL>
                      <a:noFill/>
                    </a:lnL>
                    <a:lnR w="25400" cap="flat" cmpd="dbl" algn="ctr">
                      <a:solidFill>
                        <a:srgbClr val="000000"/>
                      </a:solidFill>
                      <a:prstDash val="solid"/>
                      <a:round/>
                      <a:headEnd type="none" w="med" len="med"/>
                      <a:tailEnd type="none" w="med" len="med"/>
                    </a:lnR>
                    <a:lnT>
                      <a:noFill/>
                    </a:lnT>
                    <a:lnB>
                      <a:noFill/>
                    </a:lnB>
                  </a:tcPr>
                </a:tc>
                <a:tc>
                  <a:txBody>
                    <a:bodyPr/>
                    <a:lstStyle/>
                    <a:p>
                      <a:pPr algn="r" rtl="0" fontAlgn="b"/>
                      <a:r>
                        <a:rPr lang="en-US" sz="1600" b="1" i="0" u="sng" strike="noStrike" dirty="0">
                          <a:solidFill>
                            <a:srgbClr val="000000"/>
                          </a:solidFill>
                          <a:effectLst/>
                          <a:latin typeface="Times New Roman" panose="02020603050405020304" pitchFamily="18" charset="0"/>
                        </a:rPr>
                        <a:t>14,798</a:t>
                      </a:r>
                    </a:p>
                  </a:txBody>
                  <a:tcPr marL="8482" marR="8482" marT="8482"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rtl="0" fontAlgn="b"/>
                      <a:r>
                        <a:rPr lang="en-US" sz="1600" b="1" i="0" u="sng" strike="noStrike" dirty="0">
                          <a:solidFill>
                            <a:srgbClr val="000000"/>
                          </a:solidFill>
                          <a:effectLst/>
                          <a:latin typeface="Times New Roman" panose="02020603050405020304" pitchFamily="18" charset="0"/>
                        </a:rPr>
                        <a:t>14,230</a:t>
                      </a:r>
                    </a:p>
                  </a:txBody>
                  <a:tcPr marL="8482" marR="8482" marT="8482" marB="0" anchor="b">
                    <a:lnL>
                      <a:noFill/>
                    </a:lnL>
                    <a:lnR>
                      <a:noFill/>
                    </a:lnR>
                    <a:lnT>
                      <a:noFill/>
                    </a:lnT>
                    <a:lnB>
                      <a:noFill/>
                    </a:lnB>
                  </a:tcPr>
                </a:tc>
                <a:tc>
                  <a:txBody>
                    <a:bodyPr/>
                    <a:lstStyle/>
                    <a:p>
                      <a:pPr algn="r" rtl="0" fontAlgn="b"/>
                      <a:r>
                        <a:rPr lang="en-US" sz="1600" b="1" i="0" u="sng" strike="noStrike" dirty="0">
                          <a:solidFill>
                            <a:srgbClr val="000000"/>
                          </a:solidFill>
                          <a:effectLst/>
                          <a:latin typeface="Times New Roman" panose="02020603050405020304" pitchFamily="18" charset="0"/>
                        </a:rPr>
                        <a:t>14,255</a:t>
                      </a:r>
                    </a:p>
                  </a:txBody>
                  <a:tcPr marL="8482" marR="8482" marT="8482" marB="0" anchor="b">
                    <a:lnL>
                      <a:noFill/>
                    </a:lnL>
                    <a:lnR>
                      <a:noFill/>
                    </a:lnR>
                    <a:lnT>
                      <a:noFill/>
                    </a:lnT>
                    <a:lnB>
                      <a:noFill/>
                    </a:lnB>
                  </a:tcPr>
                </a:tc>
                <a:tc>
                  <a:txBody>
                    <a:bodyPr/>
                    <a:lstStyle/>
                    <a:p>
                      <a:pPr algn="r" rtl="0" fontAlgn="b"/>
                      <a:r>
                        <a:rPr lang="en-US" sz="1600" b="1" i="0" u="sng" strike="noStrike" dirty="0">
                          <a:solidFill>
                            <a:srgbClr val="000000"/>
                          </a:solidFill>
                          <a:effectLst/>
                          <a:latin typeface="Times New Roman" panose="02020603050405020304" pitchFamily="18" charset="0"/>
                        </a:rPr>
                        <a:t>14,130</a:t>
                      </a:r>
                    </a:p>
                  </a:txBody>
                  <a:tcPr marL="8482" marR="8482" marT="8482" marB="0" anchor="b">
                    <a:lnL>
                      <a:noFill/>
                    </a:lnL>
                    <a:lnR>
                      <a:noFill/>
                    </a:lnR>
                    <a:lnT>
                      <a:noFill/>
                    </a:lnT>
                    <a:lnB>
                      <a:noFill/>
                    </a:lnB>
                  </a:tcPr>
                </a:tc>
                <a:extLst>
                  <a:ext uri="{0D108BD9-81ED-4DB2-BD59-A6C34878D82A}">
                    <a16:rowId xmlns:a16="http://schemas.microsoft.com/office/drawing/2014/main" val="10015"/>
                  </a:ext>
                </a:extLst>
              </a:tr>
              <a:tr h="144196">
                <a:tc>
                  <a:txBody>
                    <a:bodyPr/>
                    <a:lstStyle/>
                    <a:p>
                      <a:pPr algn="l" rtl="0" fontAlgn="t"/>
                      <a:r>
                        <a:rPr lang="en-US" sz="1600" b="1" i="0" u="none" strike="noStrike" dirty="0">
                          <a:solidFill>
                            <a:srgbClr val="000000"/>
                          </a:solidFill>
                          <a:effectLst/>
                          <a:latin typeface="Times New Roman" panose="02020603050405020304" pitchFamily="18" charset="0"/>
                        </a:rPr>
                        <a:t>Ending Stocks</a:t>
                      </a:r>
                    </a:p>
                  </a:txBody>
                  <a:tcPr marL="8482" marR="8482" marT="8482" marB="0">
                    <a:lnL>
                      <a:noFill/>
                    </a:lnL>
                    <a:lnR w="25400" cap="flat" cmpd="dbl" algn="ctr">
                      <a:solidFill>
                        <a:srgbClr val="000000"/>
                      </a:solidFill>
                      <a:prstDash val="solid"/>
                      <a:round/>
                      <a:headEnd type="none" w="med" len="med"/>
                      <a:tailEnd type="none" w="med" len="med"/>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2,140</a:t>
                      </a:r>
                    </a:p>
                  </a:txBody>
                  <a:tcPr marL="8482" marR="8482" marT="8482"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2,360</a:t>
                      </a:r>
                    </a:p>
                  </a:txBody>
                  <a:tcPr marL="8482" marR="8482" marT="8482" marB="0" anchor="b">
                    <a:lnL>
                      <a:noFill/>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2,010</a:t>
                      </a:r>
                    </a:p>
                  </a:txBody>
                  <a:tcPr marL="8482" marR="8482" marT="8482" marB="0" anchor="b">
                    <a:lnL>
                      <a:noFill/>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2,181</a:t>
                      </a:r>
                    </a:p>
                  </a:txBody>
                  <a:tcPr marL="8482" marR="8482" marT="8482" marB="0" anchor="b">
                    <a:lnL>
                      <a:noFill/>
                    </a:lnL>
                    <a:lnR>
                      <a:noFill/>
                    </a:lnR>
                    <a:lnT>
                      <a:noFill/>
                    </a:lnT>
                    <a:lnB>
                      <a:noFill/>
                    </a:lnB>
                  </a:tcPr>
                </a:tc>
                <a:extLst>
                  <a:ext uri="{0D108BD9-81ED-4DB2-BD59-A6C34878D82A}">
                    <a16:rowId xmlns:a16="http://schemas.microsoft.com/office/drawing/2014/main" val="10016"/>
                  </a:ext>
                </a:extLst>
              </a:tr>
              <a:tr h="144196">
                <a:tc>
                  <a:txBody>
                    <a:bodyPr/>
                    <a:lstStyle/>
                    <a:p>
                      <a:pPr algn="l" rtl="0" fontAlgn="t"/>
                      <a:r>
                        <a:rPr lang="en-US" sz="1600" b="1" i="0" u="none" strike="noStrike" dirty="0">
                          <a:solidFill>
                            <a:srgbClr val="000000"/>
                          </a:solidFill>
                          <a:effectLst/>
                          <a:latin typeface="Times New Roman" panose="02020603050405020304" pitchFamily="18" charset="0"/>
                        </a:rPr>
                        <a:t>Avg. Farm Price ($/bu)  </a:t>
                      </a:r>
                    </a:p>
                  </a:txBody>
                  <a:tcPr marL="8482" marR="8482" marT="8482" marB="0">
                    <a:lnL>
                      <a:noFill/>
                    </a:lnL>
                    <a:lnR w="25400" cap="flat" cmpd="dbl" algn="ctr">
                      <a:solidFill>
                        <a:srgbClr val="000000"/>
                      </a:solidFill>
                      <a:prstDash val="solid"/>
                      <a:round/>
                      <a:headEnd type="none" w="med" len="med"/>
                      <a:tailEnd type="none" w="med" len="med"/>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3.36</a:t>
                      </a:r>
                    </a:p>
                  </a:txBody>
                  <a:tcPr marL="8482" marR="8482" marT="8482"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3.6</a:t>
                      </a:r>
                    </a:p>
                  </a:txBody>
                  <a:tcPr marL="8482" marR="8482" marT="8482" marB="0" anchor="b">
                    <a:lnL>
                      <a:noFill/>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3.7</a:t>
                      </a:r>
                    </a:p>
                  </a:txBody>
                  <a:tcPr marL="8482" marR="8482" marT="8482" marB="0" anchor="b">
                    <a:lnL>
                      <a:noFill/>
                    </a:lnL>
                    <a:lnR>
                      <a:noFill/>
                    </a:lnR>
                    <a:lnT>
                      <a:noFill/>
                    </a:lnT>
                    <a:lnB>
                      <a:noFill/>
                    </a:lnB>
                  </a:tcPr>
                </a:tc>
                <a:tc>
                  <a:txBody>
                    <a:bodyPr/>
                    <a:lstStyle/>
                    <a:p>
                      <a:pPr algn="r" rtl="0" fontAlgn="b"/>
                      <a:r>
                        <a:rPr lang="en-US" sz="1600" b="1" i="0" u="none" strike="noStrike" dirty="0">
                          <a:solidFill>
                            <a:srgbClr val="000000"/>
                          </a:solidFill>
                          <a:effectLst/>
                          <a:latin typeface="Times New Roman" panose="02020603050405020304" pitchFamily="18" charset="0"/>
                        </a:rPr>
                        <a:t>3.6</a:t>
                      </a:r>
                    </a:p>
                  </a:txBody>
                  <a:tcPr marL="8482" marR="8482" marT="8482" marB="0" anchor="b">
                    <a:lnL>
                      <a:noFill/>
                    </a:lnL>
                    <a:lnR>
                      <a:noFill/>
                    </a:lnR>
                    <a:lnT>
                      <a:noFill/>
                    </a:lnT>
                    <a:lnB>
                      <a:noFill/>
                    </a:lnB>
                  </a:tcPr>
                </a:tc>
                <a:extLst>
                  <a:ext uri="{0D108BD9-81ED-4DB2-BD59-A6C34878D82A}">
                    <a16:rowId xmlns:a16="http://schemas.microsoft.com/office/drawing/2014/main" val="10017"/>
                  </a:ext>
                </a:extLst>
              </a:tr>
              <a:tr h="152679">
                <a:tc>
                  <a:txBody>
                    <a:bodyPr/>
                    <a:lstStyle/>
                    <a:p>
                      <a:pPr algn="l" rtl="0" fontAlgn="t"/>
                      <a:r>
                        <a:rPr lang="en-US" sz="900" b="0" i="0" u="none" strike="noStrike" dirty="0">
                          <a:solidFill>
                            <a:srgbClr val="000000"/>
                          </a:solidFill>
                          <a:effectLst/>
                          <a:latin typeface="Times New Roman" panose="02020603050405020304" pitchFamily="18" charset="0"/>
                        </a:rPr>
                        <a:t> </a:t>
                      </a:r>
                    </a:p>
                  </a:txBody>
                  <a:tcPr marL="8482" marR="8482" marT="8482" marB="0">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rtl="0" fontAlgn="b"/>
                      <a:r>
                        <a:rPr lang="en-US" sz="900" b="0" i="0" u="none" strike="noStrike" dirty="0">
                          <a:solidFill>
                            <a:srgbClr val="000000"/>
                          </a:solidFill>
                          <a:effectLst/>
                          <a:latin typeface="Times New Roman" panose="02020603050405020304" pitchFamily="18" charset="0"/>
                        </a:rPr>
                        <a:t> </a:t>
                      </a:r>
                    </a:p>
                  </a:txBody>
                  <a:tcPr marL="8482" marR="8482" marT="8482" marB="0" anchor="b">
                    <a:lnL w="25400" cap="flat" cmpd="dbl"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r" rtl="0" fontAlgn="b"/>
                      <a:r>
                        <a:rPr lang="en-US" sz="900" b="0" i="0" u="none" strike="noStrike" dirty="0">
                          <a:solidFill>
                            <a:srgbClr val="000000"/>
                          </a:solidFill>
                          <a:effectLst/>
                          <a:latin typeface="Times New Roman" panose="02020603050405020304" pitchFamily="18" charset="0"/>
                        </a:rPr>
                        <a:t> </a:t>
                      </a:r>
                    </a:p>
                  </a:txBody>
                  <a:tcPr marL="8482" marR="8482" marT="8482"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rtl="0" fontAlgn="b"/>
                      <a:r>
                        <a:rPr lang="en-US" sz="900" b="0" i="0" u="none" strike="noStrike" dirty="0">
                          <a:solidFill>
                            <a:srgbClr val="000000"/>
                          </a:solidFill>
                          <a:effectLst/>
                          <a:latin typeface="Times New Roman" panose="02020603050405020304" pitchFamily="18" charset="0"/>
                        </a:rPr>
                        <a:t> </a:t>
                      </a:r>
                    </a:p>
                  </a:txBody>
                  <a:tcPr marL="8482" marR="8482" marT="8482"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rtl="0" fontAlgn="b"/>
                      <a:r>
                        <a:rPr lang="en-US" sz="900" b="0" i="0" u="none" strike="noStrike" dirty="0">
                          <a:solidFill>
                            <a:srgbClr val="000000"/>
                          </a:solidFill>
                          <a:effectLst/>
                          <a:latin typeface="Times New Roman" panose="02020603050405020304" pitchFamily="18" charset="0"/>
                        </a:rPr>
                        <a:t> </a:t>
                      </a:r>
                    </a:p>
                  </a:txBody>
                  <a:tcPr marL="8482" marR="8482" marT="8482"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594642">
                <a:tc gridSpan="5">
                  <a:txBody>
                    <a:bodyPr/>
                    <a:lstStyle/>
                    <a:p>
                      <a:pPr algn="l" rtl="0" fontAlgn="t"/>
                      <a:endParaRPr lang="en-US" sz="900" b="0" i="0" u="none" strike="noStrike" dirty="0">
                        <a:solidFill>
                          <a:srgbClr val="000000"/>
                        </a:solidFill>
                        <a:effectLst/>
                        <a:latin typeface="Times New Roman" panose="02020603050405020304" pitchFamily="18" charset="0"/>
                      </a:endParaRPr>
                    </a:p>
                  </a:txBody>
                  <a:tcPr marL="8482" marR="8482" marT="8482" marB="0">
                    <a:lnL>
                      <a:noFill/>
                    </a:lnL>
                    <a:lnR>
                      <a:noFill/>
                    </a:lnR>
                    <a:lnT w="25400" cap="flat" cmpd="dbl"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4190711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361" y="152400"/>
            <a:ext cx="8229600" cy="792162"/>
          </a:xfrm>
        </p:spPr>
        <p:txBody>
          <a:bodyPr/>
          <a:lstStyle/>
          <a:p>
            <a:r>
              <a:rPr lang="en-US" sz="3200" b="1" dirty="0">
                <a:latin typeface="Times New Roman" panose="02020603050405020304" pitchFamily="18" charset="0"/>
                <a:cs typeface="Times New Roman" panose="02020603050405020304" pitchFamily="18" charset="0"/>
              </a:rPr>
              <a:t>Presentation Outline</a:t>
            </a:r>
          </a:p>
        </p:txBody>
      </p:sp>
      <p:sp>
        <p:nvSpPr>
          <p:cNvPr id="3" name="Text Placeholder 2"/>
          <p:cNvSpPr>
            <a:spLocks noGrp="1"/>
          </p:cNvSpPr>
          <p:nvPr>
            <p:ph type="body" sz="quarter" idx="11"/>
          </p:nvPr>
        </p:nvSpPr>
        <p:spPr>
          <a:xfrm>
            <a:off x="557561" y="914400"/>
            <a:ext cx="8153400" cy="4800600"/>
          </a:xfrm>
        </p:spPr>
        <p:txBody>
          <a:bodyPr/>
          <a:lstStyle/>
          <a:p>
            <a:pPr lvl="0">
              <a:spcAft>
                <a:spcPts val="600"/>
              </a:spcAft>
            </a:pPr>
            <a:r>
              <a:rPr lang="en-US" sz="2000" b="1" dirty="0">
                <a:latin typeface="Times New Roman" panose="02020603050405020304" pitchFamily="18" charset="0"/>
                <a:cs typeface="Times New Roman" panose="02020603050405020304" pitchFamily="18" charset="0"/>
              </a:rPr>
              <a:t>Why market outlook analysis is conducted</a:t>
            </a:r>
            <a:r>
              <a:rPr lang="en-US" sz="2000" b="1" dirty="0"/>
              <a:t> </a:t>
            </a:r>
            <a:endParaRPr lang="en-US" sz="2000" dirty="0"/>
          </a:p>
          <a:p>
            <a:pPr lvl="0">
              <a:spcAft>
                <a:spcPts val="600"/>
              </a:spcAft>
            </a:pPr>
            <a:r>
              <a:rPr lang="en-US" sz="2000" b="1" dirty="0"/>
              <a:t>Organization of USDA Commodity Outlook Program</a:t>
            </a:r>
          </a:p>
          <a:p>
            <a:pPr lvl="0">
              <a:spcAft>
                <a:spcPts val="600"/>
              </a:spcAft>
            </a:pPr>
            <a:r>
              <a:rPr lang="en-US" sz="2000" b="1" dirty="0"/>
              <a:t>WAOB Coordinates Department’s Outlook Activities </a:t>
            </a:r>
          </a:p>
          <a:p>
            <a:pPr lvl="0">
              <a:spcAft>
                <a:spcPts val="600"/>
              </a:spcAft>
            </a:pPr>
            <a:r>
              <a:rPr lang="en-US" sz="2000" b="1" dirty="0"/>
              <a:t>Role of Participating USDA Agencies </a:t>
            </a:r>
            <a:r>
              <a:rPr lang="en-US" sz="1600" b="1" dirty="0"/>
              <a:t>  </a:t>
            </a:r>
            <a:endParaRPr lang="en-US" sz="1600" dirty="0"/>
          </a:p>
          <a:p>
            <a:pPr lvl="0">
              <a:spcAft>
                <a:spcPts val="600"/>
              </a:spcAft>
            </a:pPr>
            <a:r>
              <a:rPr lang="en-US" sz="2000" b="1" dirty="0"/>
              <a:t>Market Outlook Analysis</a:t>
            </a:r>
          </a:p>
          <a:p>
            <a:pPr lvl="1">
              <a:spcAft>
                <a:spcPts val="600"/>
              </a:spcAft>
              <a:buFont typeface="Wingdings" panose="05000000000000000000" pitchFamily="2" charset="2"/>
              <a:buChar char="ü"/>
            </a:pPr>
            <a:r>
              <a:rPr lang="en-US" sz="1600" b="1" dirty="0"/>
              <a:t>Commodities Covered</a:t>
            </a:r>
          </a:p>
          <a:p>
            <a:pPr lvl="1">
              <a:spcAft>
                <a:spcPts val="600"/>
              </a:spcAft>
              <a:buFont typeface="Wingdings" panose="05000000000000000000" pitchFamily="2" charset="2"/>
              <a:buChar char="ü"/>
            </a:pPr>
            <a:r>
              <a:rPr lang="en-US" sz="1600" b="1" dirty="0"/>
              <a:t>Market Outlook Reports </a:t>
            </a:r>
          </a:p>
          <a:p>
            <a:pPr lvl="1">
              <a:spcAft>
                <a:spcPts val="600"/>
              </a:spcAft>
              <a:buFont typeface="Wingdings" panose="05000000000000000000" pitchFamily="2" charset="2"/>
              <a:buChar char="ü"/>
            </a:pPr>
            <a:r>
              <a:rPr lang="en-US" sz="1600" b="1" dirty="0"/>
              <a:t>Users of Market Analysis</a:t>
            </a:r>
          </a:p>
          <a:p>
            <a:pPr>
              <a:spcAft>
                <a:spcPts val="600"/>
              </a:spcAft>
            </a:pPr>
            <a:r>
              <a:rPr lang="en-US" sz="2000" b="1" dirty="0"/>
              <a:t>Example Analysis of Corn: Supply, Use, &amp; Price </a:t>
            </a:r>
            <a:endParaRPr lang="en-US" sz="2000" dirty="0"/>
          </a:p>
          <a:p>
            <a:pPr lvl="0">
              <a:spcAft>
                <a:spcPts val="600"/>
              </a:spcAft>
            </a:pPr>
            <a:r>
              <a:rPr lang="en-US" sz="2000" b="1" dirty="0"/>
              <a:t>Value of Commodity Outlook Reports  </a:t>
            </a:r>
            <a:endParaRPr lang="en-US" sz="2000" dirty="0"/>
          </a:p>
          <a:p>
            <a:pPr>
              <a:spcAft>
                <a:spcPts val="600"/>
              </a:spcAft>
            </a:pPr>
            <a:r>
              <a:rPr lang="en-US" sz="2000" b="1" dirty="0"/>
              <a:t>Concluding Comments  </a:t>
            </a:r>
            <a:endParaRPr lang="en-US" sz="2000" dirty="0"/>
          </a:p>
          <a:p>
            <a:pPr>
              <a:spcAft>
                <a:spcPts val="600"/>
              </a:spcAft>
            </a:pPr>
            <a:endParaRPr lang="en-US" sz="2000" b="1" dirty="0">
              <a:latin typeface="Times New Roman" panose="02020603050405020304" pitchFamily="18" charset="0"/>
              <a:cs typeface="Times New Roman" panose="02020603050405020304" pitchFamily="18" charset="0"/>
            </a:endParaRPr>
          </a:p>
          <a:p>
            <a:pPr>
              <a:spcAft>
                <a:spcPts val="600"/>
              </a:spcAft>
            </a:pPr>
            <a:endParaRPr lang="en-US" sz="2000" dirty="0">
              <a:latin typeface="Times New Roman" panose="02020603050405020304" pitchFamily="18" charset="0"/>
              <a:cs typeface="Times New Roman" panose="02020603050405020304" pitchFamily="18" charset="0"/>
            </a:endParaRPr>
          </a:p>
          <a:p>
            <a:pPr>
              <a:spcAft>
                <a:spcPts val="600"/>
              </a:spcAft>
            </a:pPr>
            <a:endParaRPr lang="en-US" sz="2000" dirty="0">
              <a:latin typeface="Times New Roman" panose="02020603050405020304" pitchFamily="18" charset="0"/>
              <a:cs typeface="Times New Roman" panose="02020603050405020304" pitchFamily="18" charset="0"/>
            </a:endParaRPr>
          </a:p>
          <a:p>
            <a:pPr>
              <a:spcAft>
                <a:spcPts val="600"/>
              </a:spcAft>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403CFE9-3B4D-4CB2-AFDE-4D2C75F42849}"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1664056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81000"/>
            <a:ext cx="754380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Value of Commodity Outlook Reports</a:t>
            </a:r>
          </a:p>
        </p:txBody>
      </p:sp>
      <p:sp>
        <p:nvSpPr>
          <p:cNvPr id="3" name="TextBox 2"/>
          <p:cNvSpPr txBox="1"/>
          <p:nvPr/>
        </p:nvSpPr>
        <p:spPr>
          <a:xfrm>
            <a:off x="609600" y="1371600"/>
            <a:ext cx="8001000" cy="3785652"/>
          </a:xfrm>
          <a:prstGeom prst="rect">
            <a:avLst/>
          </a:prstGeom>
          <a:noFill/>
        </p:spPr>
        <p:txBody>
          <a:bodyPr wrap="square" rtlCol="0">
            <a:spAutoFit/>
          </a:bodyPr>
          <a:lstStyle/>
          <a:p>
            <a:pPr marL="342900" lvl="1"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USDA commodity analyses provide market information, a critical component to farmers’ success.</a:t>
            </a:r>
          </a:p>
          <a:p>
            <a:pPr marL="0" lvl="1"/>
            <a:endParaRPr lang="en-US" sz="2000" b="1" dirty="0">
              <a:latin typeface="Times New Roman" panose="02020603050405020304" pitchFamily="18" charset="0"/>
              <a:cs typeface="Times New Roman" panose="02020603050405020304" pitchFamily="18" charset="0"/>
            </a:endParaRPr>
          </a:p>
          <a:p>
            <a:pPr marL="342900" lvl="1"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Commodity price projections aid planting decisions and capital expenditures</a:t>
            </a:r>
          </a:p>
          <a:p>
            <a:pPr marL="342900" lvl="1" indent="-34290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342900" lvl="1"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Specific domestic and foreign country analyses/data provide information on market access and export potential </a:t>
            </a:r>
          </a:p>
          <a:p>
            <a:pPr marL="342900" lvl="1" indent="-34290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342900" lvl="1"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Major news outlets report on USDA’s commodity analyses, data, &amp; projections; for example, Bloomberg, Financial Times, Reuters, Wall Street Journal, farm journals, newsletters across the country. </a:t>
            </a:r>
          </a:p>
        </p:txBody>
      </p:sp>
      <p:sp>
        <p:nvSpPr>
          <p:cNvPr id="4" name="Slide Number Placeholder 3"/>
          <p:cNvSpPr>
            <a:spLocks noGrp="1"/>
          </p:cNvSpPr>
          <p:nvPr>
            <p:ph type="sldNum" sz="quarter" idx="10"/>
          </p:nvPr>
        </p:nvSpPr>
        <p:spPr/>
        <p:txBody>
          <a:bodyPr/>
          <a:lstStyle/>
          <a:p>
            <a:fld id="{1403CFE9-3B4D-4CB2-AFDE-4D2C75F42849}"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2936095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200" b="1" dirty="0">
                <a:latin typeface="Times New Roman" panose="02020603050405020304" pitchFamily="18" charset="0"/>
                <a:cs typeface="Times New Roman" panose="02020603050405020304" pitchFamily="18" charset="0"/>
              </a:rPr>
              <a:t>Concluding  Comments </a:t>
            </a:r>
          </a:p>
        </p:txBody>
      </p:sp>
      <p:sp>
        <p:nvSpPr>
          <p:cNvPr id="4" name="Content Placeholder 2"/>
          <p:cNvSpPr>
            <a:spLocks noGrp="1"/>
          </p:cNvSpPr>
          <p:nvPr>
            <p:ph idx="1"/>
          </p:nvPr>
        </p:nvSpPr>
        <p:spPr>
          <a:xfrm>
            <a:off x="457200" y="1295400"/>
            <a:ext cx="8229600" cy="4525963"/>
          </a:xfrm>
        </p:spPr>
        <p:txBody>
          <a:bodyPr>
            <a:normAutofit/>
          </a:bodyPr>
          <a:lstStyle/>
          <a:p>
            <a:pPr>
              <a:buSzPct val="100000"/>
            </a:pPr>
            <a:r>
              <a:rPr lang="en-US" sz="2000" b="1" dirty="0">
                <a:latin typeface="Times New Roman" panose="02020603050405020304" pitchFamily="18" charset="0"/>
                <a:cs typeface="Times New Roman" panose="02020603050405020304" pitchFamily="18" charset="0"/>
              </a:rPr>
              <a:t>USDA’s market outlook information system creates value for a diversified set of users</a:t>
            </a:r>
          </a:p>
          <a:p>
            <a:pPr>
              <a:buSzPct val="100000"/>
            </a:pPr>
            <a:endParaRPr lang="en-US" sz="2000" b="1" dirty="0">
              <a:latin typeface="Times New Roman" panose="02020603050405020304" pitchFamily="18" charset="0"/>
              <a:cs typeface="Times New Roman" panose="02020603050405020304" pitchFamily="18" charset="0"/>
            </a:endParaRPr>
          </a:p>
          <a:p>
            <a:pPr>
              <a:buSzPct val="100000"/>
            </a:pPr>
            <a:r>
              <a:rPr lang="en-US" sz="2000" b="1" dirty="0">
                <a:latin typeface="Times New Roman" panose="02020603050405020304" pitchFamily="18" charset="0"/>
                <a:cs typeface="Times New Roman" panose="02020603050405020304" pitchFamily="18" charset="0"/>
              </a:rPr>
              <a:t>Competitive, efficient &amp; fair markets require timely &amp; reliable public information</a:t>
            </a:r>
          </a:p>
          <a:p>
            <a:pPr>
              <a:buSzPct val="100000"/>
            </a:pPr>
            <a:endParaRPr lang="en-US" sz="2000" b="1" dirty="0">
              <a:latin typeface="Times New Roman" panose="02020603050405020304" pitchFamily="18" charset="0"/>
              <a:cs typeface="Times New Roman" panose="02020603050405020304" pitchFamily="18" charset="0"/>
            </a:endParaRPr>
          </a:p>
          <a:p>
            <a:pPr>
              <a:buSzPct val="100000"/>
            </a:pPr>
            <a:r>
              <a:rPr lang="en-US" sz="2000" b="1" dirty="0">
                <a:latin typeface="Times New Roman" panose="02020603050405020304" pitchFamily="18" charset="0"/>
                <a:cs typeface="Times New Roman" panose="02020603050405020304" pitchFamily="18" charset="0"/>
              </a:rPr>
              <a:t>Three keys to credibility of USDA outlook analysis:</a:t>
            </a:r>
          </a:p>
          <a:p>
            <a:pPr lvl="1">
              <a:buSzPct val="100000"/>
              <a:buFont typeface="Wingdings" panose="05000000000000000000" pitchFamily="2" charset="2"/>
              <a:buChar char="ü"/>
            </a:pPr>
            <a:r>
              <a:rPr lang="en-US" sz="2000" b="1" dirty="0">
                <a:latin typeface="Times New Roman" panose="02020603050405020304" pitchFamily="18" charset="0"/>
                <a:cs typeface="Times New Roman" panose="02020603050405020304" pitchFamily="18" charset="0"/>
              </a:rPr>
              <a:t>Interagency cooperation ensures the best data &amp; expertise</a:t>
            </a:r>
          </a:p>
          <a:p>
            <a:pPr lvl="1">
              <a:buSzPct val="100000"/>
              <a:buFont typeface="Wingdings" panose="05000000000000000000" pitchFamily="2" charset="2"/>
              <a:buChar char="ü"/>
            </a:pPr>
            <a:r>
              <a:rPr lang="en-US" sz="2000" b="1" dirty="0">
                <a:latin typeface="Times New Roman" panose="02020603050405020304" pitchFamily="18" charset="0"/>
                <a:cs typeface="Times New Roman" panose="02020603050405020304" pitchFamily="18" charset="0"/>
              </a:rPr>
              <a:t>Timely, rigorous &amp; unbiased process</a:t>
            </a:r>
          </a:p>
          <a:p>
            <a:pPr lvl="1">
              <a:buSzPct val="100000"/>
              <a:buFont typeface="Wingdings" panose="05000000000000000000" pitchFamily="2" charset="2"/>
              <a:buChar char="ü"/>
            </a:pPr>
            <a:r>
              <a:rPr lang="en-US" sz="2000" b="1" dirty="0">
                <a:latin typeface="Times New Roman" panose="02020603050405020304" pitchFamily="18" charset="0"/>
                <a:cs typeface="Times New Roman" panose="02020603050405020304" pitchFamily="18" charset="0"/>
              </a:rPr>
              <a:t>Skilled &amp; experienced commodity analysts</a:t>
            </a:r>
          </a:p>
          <a:p>
            <a:pPr marL="0" indent="0">
              <a:buNone/>
            </a:pPr>
            <a:endParaRPr lang="en-US" sz="2000" dirty="0">
              <a:latin typeface="Times New Roman" panose="02020603050405020304" pitchFamily="18" charset="0"/>
              <a:cs typeface="Times New Roman" panose="02020603050405020304" pitchFamily="18" charset="0"/>
            </a:endParaRPr>
          </a:p>
          <a:p>
            <a:pPr marL="0" indent="0">
              <a:buClr>
                <a:srgbClr val="C00000"/>
              </a:buClr>
              <a:buNone/>
            </a:pPr>
            <a:endParaRPr lang="en-US" dirty="0"/>
          </a:p>
        </p:txBody>
      </p:sp>
    </p:spTree>
    <p:extLst>
      <p:ext uri="{BB962C8B-B14F-4D97-AF65-F5344CB8AC3E}">
        <p14:creationId xmlns:p14="http://schemas.microsoft.com/office/powerpoint/2010/main" val="1191473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4038600" cy="5973762"/>
          </a:xfrm>
        </p:spPr>
        <p:txBody>
          <a:bodyPr/>
          <a:lstStyle/>
          <a:p>
            <a:pPr>
              <a:spcAft>
                <a:spcPts val="1200"/>
              </a:spcAft>
            </a:pPr>
            <a:r>
              <a:rPr lang="en-US" sz="3600" b="1" i="1" dirty="0">
                <a:solidFill>
                  <a:schemeClr val="tx2">
                    <a:lumMod val="75000"/>
                  </a:schemeClr>
                </a:solidFill>
              </a:rPr>
              <a:t>ERS website provides research, outlook, and data … and social media expands our reach</a:t>
            </a:r>
            <a:br>
              <a:rPr lang="en-US" sz="3600" b="1" i="1" dirty="0">
                <a:solidFill>
                  <a:schemeClr val="tx2">
                    <a:lumMod val="75000"/>
                  </a:schemeClr>
                </a:solidFill>
              </a:rPr>
            </a:br>
            <a:br>
              <a:rPr lang="en-US" sz="4000" b="1" dirty="0">
                <a:solidFill>
                  <a:schemeClr val="tx2">
                    <a:lumMod val="75000"/>
                  </a:schemeClr>
                </a:solidFill>
              </a:rPr>
            </a:br>
            <a:r>
              <a:rPr lang="en-US" sz="3600" b="1" dirty="0"/>
              <a:t>Twitter</a:t>
            </a:r>
            <a:r>
              <a:rPr lang="en-US" sz="3600" dirty="0"/>
              <a:t>: https://twitter.com/USDA_ERS</a:t>
            </a:r>
            <a:br>
              <a:rPr lang="en-US" sz="3600" dirty="0"/>
            </a:br>
            <a:endParaRPr lang="en-US" sz="3600" b="1" dirty="0">
              <a:solidFill>
                <a:schemeClr val="tx2">
                  <a:lumMod val="75000"/>
                </a:schemeClr>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066800"/>
            <a:ext cx="319468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0" y="4572000"/>
            <a:ext cx="4114800" cy="707886"/>
          </a:xfrm>
          <a:prstGeom prst="rect">
            <a:avLst/>
          </a:prstGeom>
          <a:noFill/>
        </p:spPr>
        <p:txBody>
          <a:bodyPr wrap="square" rtlCol="0">
            <a:spAutoFit/>
          </a:bodyPr>
          <a:lstStyle/>
          <a:p>
            <a:r>
              <a:rPr lang="en-US" sz="4000" b="1" dirty="0">
                <a:solidFill>
                  <a:schemeClr val="tx2">
                    <a:lumMod val="75000"/>
                  </a:schemeClr>
                </a:solidFill>
              </a:rPr>
              <a:t>www.ers.usda.gov</a:t>
            </a:r>
          </a:p>
        </p:txBody>
      </p:sp>
      <p:sp>
        <p:nvSpPr>
          <p:cNvPr id="3" name="Slide Number Placeholder 2"/>
          <p:cNvSpPr>
            <a:spLocks noGrp="1"/>
          </p:cNvSpPr>
          <p:nvPr>
            <p:ph type="sldNum" sz="quarter" idx="10"/>
          </p:nvPr>
        </p:nvSpPr>
        <p:spPr/>
        <p:txBody>
          <a:bodyPr/>
          <a:lstStyle/>
          <a:p>
            <a:fld id="{1403CFE9-3B4D-4CB2-AFDE-4D2C75F42849}"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4042168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b="1" dirty="0">
                <a:latin typeface="Times New Roman" panose="02020603050405020304" pitchFamily="18" charset="0"/>
                <a:cs typeface="Times New Roman" panose="02020603050405020304" pitchFamily="18" charset="0"/>
              </a:rPr>
              <a:t>Why does USDA/ERS  do commodity market outlook analysis?</a:t>
            </a:r>
          </a:p>
        </p:txBody>
      </p:sp>
      <p:sp>
        <p:nvSpPr>
          <p:cNvPr id="3" name="Content Placeholder 2"/>
          <p:cNvSpPr>
            <a:spLocks noGrp="1"/>
          </p:cNvSpPr>
          <p:nvPr>
            <p:ph idx="1"/>
          </p:nvPr>
        </p:nvSpPr>
        <p:spPr>
          <a:xfrm>
            <a:off x="533400" y="1676400"/>
            <a:ext cx="8229600" cy="4267200"/>
          </a:xfrm>
        </p:spPr>
        <p:txBody>
          <a:bodyPr/>
          <a:lstStyle/>
          <a:p>
            <a:pPr>
              <a:buSzPct val="100000"/>
            </a:pPr>
            <a:r>
              <a:rPr lang="en-US" sz="2000" b="1" dirty="0">
                <a:latin typeface="Times New Roman" panose="02020603050405020304" pitchFamily="18" charset="0"/>
                <a:cs typeface="Times New Roman" panose="02020603050405020304" pitchFamily="18" charset="0"/>
              </a:rPr>
              <a:t>A public investment to improve the efficiency of markets – market information is a “public good”</a:t>
            </a:r>
          </a:p>
          <a:p>
            <a:pPr marL="0" indent="0">
              <a:buSzPct val="100000"/>
              <a:buNone/>
            </a:pPr>
            <a:endParaRPr lang="en-US" sz="2000" b="1" dirty="0">
              <a:latin typeface="Times New Roman" panose="02020603050405020304" pitchFamily="18" charset="0"/>
              <a:cs typeface="Times New Roman" panose="02020603050405020304" pitchFamily="18" charset="0"/>
            </a:endParaRPr>
          </a:p>
          <a:p>
            <a:pPr>
              <a:buSzPct val="100000"/>
            </a:pPr>
            <a:r>
              <a:rPr lang="en-US" sz="2000" b="1" dirty="0">
                <a:latin typeface="Times New Roman" panose="02020603050405020304" pitchFamily="18" charset="0"/>
                <a:cs typeface="Times New Roman" panose="02020603050405020304" pitchFamily="18" charset="0"/>
              </a:rPr>
              <a:t>To anticipate future market developments</a:t>
            </a:r>
          </a:p>
          <a:p>
            <a:pPr>
              <a:buClr>
                <a:srgbClr val="C00000"/>
              </a:buClr>
              <a:buSzPct val="100000"/>
            </a:pPr>
            <a:endParaRPr lang="en-US" sz="2000" b="1" dirty="0">
              <a:latin typeface="Times New Roman" panose="02020603050405020304" pitchFamily="18" charset="0"/>
              <a:cs typeface="Times New Roman" panose="02020603050405020304" pitchFamily="18" charset="0"/>
            </a:endParaRPr>
          </a:p>
          <a:p>
            <a:pPr>
              <a:buSzPct val="100000"/>
            </a:pPr>
            <a:r>
              <a:rPr lang="en-US" sz="2000" b="1" dirty="0">
                <a:latin typeface="Times New Roman" panose="02020603050405020304" pitchFamily="18" charset="0"/>
                <a:cs typeface="Times New Roman" panose="02020603050405020304" pitchFamily="18" charset="0"/>
              </a:rPr>
              <a:t>To ensure equal access to information so that no one has an unfair market advantage</a:t>
            </a:r>
          </a:p>
          <a:p>
            <a:pPr>
              <a:buSzPct val="100000"/>
            </a:pPr>
            <a:endParaRPr lang="en-US" sz="2000" b="1" dirty="0">
              <a:latin typeface="Times New Roman" panose="02020603050405020304" pitchFamily="18" charset="0"/>
              <a:cs typeface="Times New Roman" panose="02020603050405020304" pitchFamily="18" charset="0"/>
            </a:endParaRPr>
          </a:p>
          <a:p>
            <a:pPr>
              <a:buSzPct val="100000"/>
            </a:pPr>
            <a:r>
              <a:rPr lang="en-US" sz="2000" b="1" dirty="0">
                <a:latin typeface="Times New Roman" panose="02020603050405020304" pitchFamily="18" charset="0"/>
                <a:cs typeface="Times New Roman" panose="02020603050405020304" pitchFamily="18" charset="0"/>
              </a:rPr>
              <a:t>To meet information needs not served by the private sector</a:t>
            </a:r>
          </a:p>
          <a:p>
            <a:pPr marL="0" indent="0">
              <a:buNone/>
            </a:pPr>
            <a:endParaRPr lang="en-US" dirty="0"/>
          </a:p>
        </p:txBody>
      </p:sp>
    </p:spTree>
    <p:extLst>
      <p:ext uri="{BB962C8B-B14F-4D97-AF65-F5344CB8AC3E}">
        <p14:creationId xmlns:p14="http://schemas.microsoft.com/office/powerpoint/2010/main" val="1183177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 Key Feature of USDA Outlook Program</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SzPct val="100000"/>
            </a:pPr>
            <a:r>
              <a:rPr lang="en-US" sz="2400" b="1" dirty="0">
                <a:latin typeface="Times New Roman" panose="02020603050405020304" pitchFamily="18" charset="0"/>
                <a:cs typeface="Times New Roman" panose="02020603050405020304" pitchFamily="18" charset="0"/>
              </a:rPr>
              <a:t>Requires coordinated monthly activity by multiple USDA agencies:</a:t>
            </a:r>
          </a:p>
          <a:p>
            <a:pPr>
              <a:buClr>
                <a:srgbClr val="FF0000"/>
              </a:buClr>
              <a:buNone/>
            </a:pPr>
            <a:endParaRPr lang="en-US" sz="1000" dirty="0"/>
          </a:p>
          <a:p>
            <a:pPr lvl="1">
              <a:buFont typeface="Wingdings" panose="05000000000000000000" pitchFamily="2" charset="2"/>
              <a:buChar char="ü"/>
            </a:pPr>
            <a:r>
              <a:rPr lang="en-US" sz="2000" b="1" dirty="0">
                <a:latin typeface="Times New Roman" panose="02020603050405020304" pitchFamily="18" charset="0"/>
                <a:cs typeface="Times New Roman" panose="02020603050405020304" pitchFamily="18" charset="0"/>
              </a:rPr>
              <a:t>To ensure use of the best available data &amp; information</a:t>
            </a:r>
          </a:p>
          <a:p>
            <a:pPr lvl="1">
              <a:buFont typeface="Wingdings" panose="05000000000000000000" pitchFamily="2" charset="2"/>
              <a:buChar char="ü"/>
            </a:pPr>
            <a:endParaRPr lang="en-US" sz="2000" b="1"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sz="2000" b="1" dirty="0">
                <a:latin typeface="Times New Roman" panose="02020603050405020304" pitchFamily="18" charset="0"/>
                <a:cs typeface="Times New Roman" panose="02020603050405020304" pitchFamily="18" charset="0"/>
              </a:rPr>
              <a:t>To establish department-wide consensus</a:t>
            </a:r>
          </a:p>
          <a:p>
            <a:pPr lvl="1">
              <a:buFont typeface="Wingdings" panose="05000000000000000000" pitchFamily="2" charset="2"/>
              <a:buChar char="ü"/>
            </a:pPr>
            <a:endParaRPr lang="en-US" sz="2000" b="1"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sz="2000" b="1" dirty="0">
                <a:latin typeface="Times New Roman" panose="02020603050405020304" pitchFamily="18" charset="0"/>
                <a:cs typeface="Times New Roman" panose="02020603050405020304" pitchFamily="18" charset="0"/>
              </a:rPr>
              <a:t>To increase market confidence in the outlook</a:t>
            </a:r>
          </a:p>
          <a:p>
            <a:pPr marL="0" indent="0">
              <a:buNone/>
            </a:pPr>
            <a:endParaRPr lang="en-US" sz="2000" b="1" dirty="0"/>
          </a:p>
        </p:txBody>
      </p:sp>
    </p:spTree>
    <p:extLst>
      <p:ext uri="{BB962C8B-B14F-4D97-AF65-F5344CB8AC3E}">
        <p14:creationId xmlns:p14="http://schemas.microsoft.com/office/powerpoint/2010/main" val="2598738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8894"/>
            <a:ext cx="8839200" cy="798089"/>
          </a:xfrm>
        </p:spPr>
        <p:txBody>
          <a:bodyPr/>
          <a:lstStyle/>
          <a:p>
            <a:r>
              <a:rPr lang="en-US" sz="3200" b="1" dirty="0">
                <a:latin typeface="Times New Roman" panose="02020603050405020304" pitchFamily="18" charset="0"/>
                <a:cs typeface="Times New Roman" panose="02020603050405020304" pitchFamily="18" charset="0"/>
              </a:rPr>
              <a:t>USDA Organization with Outlook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Program Linkage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828" y="1244356"/>
            <a:ext cx="7704171" cy="4671418"/>
          </a:xfrm>
          <a:prstGeom prst="rect">
            <a:avLst/>
          </a:prstGeom>
        </p:spPr>
      </p:pic>
    </p:spTree>
    <p:extLst>
      <p:ext uri="{BB962C8B-B14F-4D97-AF65-F5344CB8AC3E}">
        <p14:creationId xmlns:p14="http://schemas.microsoft.com/office/powerpoint/2010/main" val="523270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r>
              <a:rPr lang="en-US" sz="3200" b="1" dirty="0">
                <a:latin typeface="Times New Roman" panose="02020603050405020304" pitchFamily="18" charset="0"/>
                <a:cs typeface="Times New Roman" panose="02020603050405020304" pitchFamily="18" charset="0"/>
              </a:rPr>
              <a:t>WAOB Coordinates Department’s Outlook Activities  </a:t>
            </a:r>
          </a:p>
        </p:txBody>
      </p:sp>
      <p:sp>
        <p:nvSpPr>
          <p:cNvPr id="3" name="Text Placeholder 2"/>
          <p:cNvSpPr>
            <a:spLocks noGrp="1"/>
          </p:cNvSpPr>
          <p:nvPr>
            <p:ph type="body" sz="quarter" idx="11"/>
          </p:nvPr>
        </p:nvSpPr>
        <p:spPr>
          <a:xfrm>
            <a:off x="533400" y="1447800"/>
            <a:ext cx="8153400" cy="4419600"/>
          </a:xfrm>
        </p:spPr>
        <p:txBody>
          <a:bodyPr/>
          <a:lstStyle/>
          <a:p>
            <a:r>
              <a:rPr lang="en-US" sz="2000" b="1" dirty="0">
                <a:latin typeface="Times New Roman" panose="02020603050405020304" pitchFamily="18" charset="0"/>
                <a:cs typeface="Times New Roman" panose="02020603050405020304" pitchFamily="18" charset="0"/>
              </a:rPr>
              <a:t>World Agricultural Outlook Board (WAOB) established June 3, 1977—Chief Economist has authority for its operation</a:t>
            </a:r>
          </a:p>
          <a:p>
            <a:pPr marL="0" indent="0">
              <a:buNone/>
            </a:pPr>
            <a:r>
              <a:rPr lang="en-US" sz="2000" b="1" dirty="0">
                <a:latin typeface="Times New Roman" panose="02020603050405020304" pitchFamily="18" charset="0"/>
                <a:cs typeface="Times New Roman" panose="02020603050405020304" pitchFamily="18" charset="0"/>
              </a:rPr>
              <a:t> </a:t>
            </a:r>
          </a:p>
          <a:p>
            <a:r>
              <a:rPr lang="en-US" sz="2000" b="1" dirty="0">
                <a:latin typeface="Times New Roman" panose="02020603050405020304" pitchFamily="18" charset="0"/>
                <a:cs typeface="Times New Roman" panose="02020603050405020304" pitchFamily="18" charset="0"/>
              </a:rPr>
              <a:t>The ICEC committees are responsible for conducting the analysis that produces the monthly World Agricultural Supply and Demand Estimates (WASDE) report</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Authority for operating the ICEC/WASDE process has been delegated to the Chairman of the WAOB  </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Producing the WASDE forecast is based on a comprehensive, interagency review and consensus building procedure embodied in Interagency Commodity Estimates Committees (ICECs)</a:t>
            </a:r>
          </a:p>
          <a:p>
            <a:endParaRPr lang="en-US" dirty="0"/>
          </a:p>
          <a:p>
            <a:endParaRPr lang="en-US" dirty="0"/>
          </a:p>
        </p:txBody>
      </p:sp>
      <p:sp>
        <p:nvSpPr>
          <p:cNvPr id="4" name="Slide Number Placeholder 3"/>
          <p:cNvSpPr>
            <a:spLocks noGrp="1"/>
          </p:cNvSpPr>
          <p:nvPr>
            <p:ph type="sldNum" sz="quarter" idx="10"/>
          </p:nvPr>
        </p:nvSpPr>
        <p:spPr/>
        <p:txBody>
          <a:bodyPr/>
          <a:lstStyle/>
          <a:p>
            <a:fld id="{1403CFE9-3B4D-4CB2-AFDE-4D2C75F42849}"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4280041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WAOB Coordinates Department’s Outlook Activities (continued)</a:t>
            </a:r>
            <a:endParaRPr lang="en-US" dirty="0"/>
          </a:p>
        </p:txBody>
      </p:sp>
      <p:sp>
        <p:nvSpPr>
          <p:cNvPr id="3" name="Text Placeholder 2"/>
          <p:cNvSpPr>
            <a:spLocks noGrp="1"/>
          </p:cNvSpPr>
          <p:nvPr>
            <p:ph type="body" sz="quarter" idx="11"/>
          </p:nvPr>
        </p:nvSpPr>
        <p:spPr>
          <a:xfrm>
            <a:off x="685800" y="1417638"/>
            <a:ext cx="8153400" cy="4373562"/>
          </a:xfrm>
        </p:spPr>
        <p:txBody>
          <a:bodyPr/>
          <a:lstStyle/>
          <a:p>
            <a:r>
              <a:rPr lang="en-US" sz="2000" b="1" dirty="0">
                <a:latin typeface="Times New Roman" panose="02020603050405020304" pitchFamily="18" charset="0"/>
                <a:cs typeface="Times New Roman" panose="02020603050405020304" pitchFamily="18" charset="0"/>
              </a:rPr>
              <a:t>The ICECs, chaired and managed by WAOB analysts, depend on direct staff support from the Foreign Agricultural Service (FAS), Economic Research Service (ERS), the Farm Service Agency (FSA) and data from National Agricultural Statistics Service (NASS), and Agricultural Marketing Service (AMS)  </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The </a:t>
            </a:r>
            <a:r>
              <a:rPr lang="en-US" sz="2000" b="1" u="sng" dirty="0">
                <a:latin typeface="Times New Roman" panose="02020603050405020304" pitchFamily="18" charset="0"/>
                <a:cs typeface="Times New Roman" panose="02020603050405020304" pitchFamily="18" charset="0"/>
              </a:rPr>
              <a:t>ICECs provide assurance</a:t>
            </a:r>
            <a:r>
              <a:rPr lang="en-US" sz="2000" b="1" dirty="0">
                <a:latin typeface="Times New Roman" panose="02020603050405020304" pitchFamily="18" charset="0"/>
                <a:cs typeface="Times New Roman" panose="02020603050405020304" pitchFamily="18" charset="0"/>
              </a:rPr>
              <a:t> that the </a:t>
            </a:r>
            <a:r>
              <a:rPr lang="en-US" sz="2000" b="1" u="sng" dirty="0">
                <a:latin typeface="Times New Roman" panose="02020603050405020304" pitchFamily="18" charset="0"/>
                <a:cs typeface="Times New Roman" panose="02020603050405020304" pitchFamily="18" charset="0"/>
              </a:rPr>
              <a:t>Department speaks with one voice</a:t>
            </a:r>
            <a:r>
              <a:rPr lang="en-US" sz="2000" b="1" dirty="0">
                <a:latin typeface="Times New Roman" panose="02020603050405020304" pitchFamily="18" charset="0"/>
                <a:cs typeface="Times New Roman" panose="02020603050405020304" pitchFamily="18" charset="0"/>
              </a:rPr>
              <a:t>, that the </a:t>
            </a:r>
            <a:r>
              <a:rPr lang="en-US" sz="2000" b="1" u="sng" dirty="0">
                <a:latin typeface="Times New Roman" panose="02020603050405020304" pitchFamily="18" charset="0"/>
                <a:cs typeface="Times New Roman" panose="02020603050405020304" pitchFamily="18" charset="0"/>
              </a:rPr>
              <a:t>best information is used </a:t>
            </a:r>
            <a:r>
              <a:rPr lang="en-US" sz="2000" b="1" dirty="0">
                <a:latin typeface="Times New Roman" panose="02020603050405020304" pitchFamily="18" charset="0"/>
                <a:cs typeface="Times New Roman" panose="02020603050405020304" pitchFamily="18" charset="0"/>
              </a:rPr>
              <a:t>in developing commodity market appraisals and forecasts, and that </a:t>
            </a:r>
            <a:r>
              <a:rPr lang="en-US" sz="2000" b="1" u="sng" dirty="0">
                <a:latin typeface="Times New Roman" panose="02020603050405020304" pitchFamily="18" charset="0"/>
                <a:cs typeface="Times New Roman" panose="02020603050405020304" pitchFamily="18" charset="0"/>
              </a:rPr>
              <a:t>objectivity and credibility are maintained</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WASDE estimates are prepared in a secure environment and released at noon time between the 9</a:t>
            </a:r>
            <a:r>
              <a:rPr lang="en-US" sz="2000" b="1" baseline="30000" dirty="0">
                <a:latin typeface="Times New Roman" panose="02020603050405020304" pitchFamily="18" charset="0"/>
                <a:cs typeface="Times New Roman" panose="02020603050405020304" pitchFamily="18" charset="0"/>
              </a:rPr>
              <a:t>th</a:t>
            </a:r>
            <a:r>
              <a:rPr lang="en-US" sz="2000" b="1" dirty="0">
                <a:latin typeface="Times New Roman" panose="02020603050405020304" pitchFamily="18" charset="0"/>
                <a:cs typeface="Times New Roman" panose="02020603050405020304" pitchFamily="18" charset="0"/>
              </a:rPr>
              <a:t> and 12</a:t>
            </a:r>
            <a:r>
              <a:rPr lang="en-US" sz="2000" b="1" baseline="30000" dirty="0">
                <a:latin typeface="Times New Roman" panose="02020603050405020304" pitchFamily="18" charset="0"/>
                <a:cs typeface="Times New Roman" panose="02020603050405020304" pitchFamily="18" charset="0"/>
              </a:rPr>
              <a:t>th</a:t>
            </a:r>
            <a:r>
              <a:rPr lang="en-US" sz="2000" b="1" dirty="0">
                <a:latin typeface="Times New Roman" panose="02020603050405020304" pitchFamily="18" charset="0"/>
                <a:cs typeface="Times New Roman" panose="02020603050405020304" pitchFamily="18" charset="0"/>
              </a:rPr>
              <a:t> day of the month  </a:t>
            </a:r>
          </a:p>
          <a:p>
            <a:pPr marL="0" indent="0">
              <a:buNone/>
            </a:pPr>
            <a:endParaRPr lang="en-US" dirty="0"/>
          </a:p>
        </p:txBody>
      </p:sp>
      <p:sp>
        <p:nvSpPr>
          <p:cNvPr id="4" name="Slide Number Placeholder 3"/>
          <p:cNvSpPr>
            <a:spLocks noGrp="1"/>
          </p:cNvSpPr>
          <p:nvPr>
            <p:ph type="sldNum" sz="quarter" idx="10"/>
          </p:nvPr>
        </p:nvSpPr>
        <p:spPr/>
        <p:txBody>
          <a:bodyPr/>
          <a:lstStyle/>
          <a:p>
            <a:fld id="{1403CFE9-3B4D-4CB2-AFDE-4D2C75F42849}"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1976711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Role of USDA Agencies</a:t>
            </a:r>
          </a:p>
        </p:txBody>
      </p:sp>
      <p:sp>
        <p:nvSpPr>
          <p:cNvPr id="3" name="Content Placeholder 2"/>
          <p:cNvSpPr>
            <a:spLocks noGrp="1"/>
          </p:cNvSpPr>
          <p:nvPr>
            <p:ph idx="1"/>
          </p:nvPr>
        </p:nvSpPr>
        <p:spPr>
          <a:xfrm>
            <a:off x="457200" y="1295400"/>
            <a:ext cx="8229600" cy="5029200"/>
          </a:xfrm>
        </p:spPr>
        <p:txBody>
          <a:bodyPr/>
          <a:lstStyle/>
          <a:p>
            <a:pPr>
              <a:spcAft>
                <a:spcPts val="600"/>
              </a:spcAft>
              <a:buSzPct val="100000"/>
            </a:pPr>
            <a:r>
              <a:rPr lang="en-US" sz="2000" b="1" dirty="0">
                <a:latin typeface="Times New Roman" panose="02020603050405020304" pitchFamily="18" charset="0"/>
                <a:cs typeface="Times New Roman" panose="02020603050405020304" pitchFamily="18" charset="0"/>
              </a:rPr>
              <a:t>Agricultural Marketing Service (AMS)</a:t>
            </a:r>
          </a:p>
          <a:p>
            <a:pPr lvl="1">
              <a:spcAft>
                <a:spcPts val="600"/>
              </a:spcAft>
              <a:buFont typeface="Wingdings" panose="05000000000000000000" pitchFamily="2" charset="2"/>
              <a:buChar char="ü"/>
            </a:pPr>
            <a:r>
              <a:rPr lang="en-US" sz="2000" b="1" dirty="0"/>
              <a:t>Current U.S. market &amp; price information</a:t>
            </a:r>
          </a:p>
          <a:p>
            <a:pPr>
              <a:spcAft>
                <a:spcPts val="600"/>
              </a:spcAft>
            </a:pPr>
            <a:r>
              <a:rPr lang="en-US" sz="2000" b="1" dirty="0">
                <a:latin typeface="Times New Roman" panose="02020603050405020304" pitchFamily="18" charset="0"/>
                <a:cs typeface="Times New Roman" panose="02020603050405020304" pitchFamily="18" charset="0"/>
              </a:rPr>
              <a:t>Farm Service Agency (FSA) </a:t>
            </a:r>
          </a:p>
          <a:p>
            <a:pPr lvl="1">
              <a:spcAft>
                <a:spcPts val="600"/>
              </a:spcAft>
              <a:buFont typeface="Wingdings" panose="05000000000000000000" pitchFamily="2" charset="2"/>
              <a:buChar char="ü"/>
            </a:pPr>
            <a:r>
              <a:rPr lang="en-US" sz="2000" b="1" dirty="0"/>
              <a:t>Current information on domestic support programs with implications for marketing patterns and average farm prices </a:t>
            </a:r>
          </a:p>
          <a:p>
            <a:pPr>
              <a:spcAft>
                <a:spcPts val="600"/>
              </a:spcAft>
              <a:buSzPct val="100000"/>
            </a:pPr>
            <a:r>
              <a:rPr lang="en-US" sz="2000" b="1" dirty="0">
                <a:latin typeface="Times New Roman" panose="02020603050405020304" pitchFamily="18" charset="0"/>
                <a:cs typeface="Times New Roman" panose="02020603050405020304" pitchFamily="18" charset="0"/>
              </a:rPr>
              <a:t>Foreign Agricultural Service (FAS) </a:t>
            </a:r>
          </a:p>
          <a:p>
            <a:pPr lvl="1">
              <a:spcAft>
                <a:spcPts val="600"/>
              </a:spcAft>
              <a:buFont typeface="Wingdings" panose="05000000000000000000" pitchFamily="2" charset="2"/>
              <a:buChar char="ü"/>
            </a:pPr>
            <a:r>
              <a:rPr lang="en-US" sz="2000" b="1" dirty="0"/>
              <a:t>Current market information for foreign countries</a:t>
            </a:r>
          </a:p>
          <a:p>
            <a:pPr>
              <a:spcAft>
                <a:spcPts val="600"/>
              </a:spcAft>
            </a:pPr>
            <a:r>
              <a:rPr lang="en-US" sz="2000" b="1" dirty="0">
                <a:latin typeface="Times New Roman" panose="02020603050405020304" pitchFamily="18" charset="0"/>
                <a:cs typeface="Times New Roman" panose="02020603050405020304" pitchFamily="18" charset="0"/>
              </a:rPr>
              <a:t>Economic Research Service (ERS) </a:t>
            </a:r>
          </a:p>
          <a:p>
            <a:pPr lvl="1">
              <a:spcAft>
                <a:spcPts val="600"/>
              </a:spcAft>
              <a:buFont typeface="Wingdings" panose="05000000000000000000" pitchFamily="2" charset="2"/>
              <a:buChar char="ü"/>
            </a:pPr>
            <a:r>
              <a:rPr lang="en-US" sz="2000" b="1" dirty="0">
                <a:latin typeface="Times New Roman" panose="02020603050405020304" pitchFamily="18" charset="0"/>
                <a:cs typeface="Times New Roman" panose="02020603050405020304" pitchFamily="18" charset="0"/>
              </a:rPr>
              <a:t>Current economic analysis of U.S. &amp; global markets</a:t>
            </a:r>
          </a:p>
          <a:p>
            <a:pPr>
              <a:spcAft>
                <a:spcPts val="600"/>
              </a:spcAft>
              <a:buSzPct val="100000"/>
            </a:pPr>
            <a:r>
              <a:rPr lang="en-US" sz="2000" b="1" dirty="0">
                <a:latin typeface="Times New Roman" panose="02020603050405020304" pitchFamily="18" charset="0"/>
                <a:cs typeface="Times New Roman" panose="02020603050405020304" pitchFamily="18" charset="0"/>
              </a:rPr>
              <a:t>National Agricultural Statistics Service (NASS) </a:t>
            </a:r>
          </a:p>
          <a:p>
            <a:pPr lvl="1">
              <a:spcAft>
                <a:spcPts val="600"/>
              </a:spcAft>
              <a:buFont typeface="Wingdings" panose="05000000000000000000" pitchFamily="2" charset="2"/>
              <a:buChar char="ü"/>
            </a:pPr>
            <a:r>
              <a:rPr lang="en-US" sz="2000" b="1" dirty="0"/>
              <a:t>Current U.S. survey data</a:t>
            </a:r>
          </a:p>
          <a:p>
            <a:pPr marL="0" lvl="1" indent="0">
              <a:spcBef>
                <a:spcPts val="0"/>
              </a:spcBef>
              <a:buNone/>
            </a:pP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4002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r>
              <a:rPr lang="en-US" sz="3200" b="1" dirty="0">
                <a:latin typeface="Times New Roman" panose="02020603050405020304" pitchFamily="18" charset="0"/>
                <a:cs typeface="Times New Roman" panose="02020603050405020304" pitchFamily="18" charset="0"/>
              </a:rPr>
              <a:t>ERS OUTLOOK PROGRAM: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Objectives and Scope</a:t>
            </a:r>
          </a:p>
        </p:txBody>
      </p:sp>
      <p:sp>
        <p:nvSpPr>
          <p:cNvPr id="3" name="Text Placeholder 2"/>
          <p:cNvSpPr>
            <a:spLocks noGrp="1"/>
          </p:cNvSpPr>
          <p:nvPr>
            <p:ph type="body" sz="quarter" idx="11"/>
          </p:nvPr>
        </p:nvSpPr>
        <p:spPr>
          <a:xfrm>
            <a:off x="549729" y="1613806"/>
            <a:ext cx="8153400" cy="4329794"/>
          </a:xfrm>
        </p:spPr>
        <p:txBody>
          <a:bodyPr/>
          <a:lstStyle/>
          <a:p>
            <a:r>
              <a:rPr lang="en-US" sz="2000" b="1" dirty="0">
                <a:latin typeface="Times New Roman" panose="02020603050405020304" pitchFamily="18" charset="0"/>
                <a:cs typeface="Times New Roman" panose="02020603050405020304" pitchFamily="18" charset="0"/>
              </a:rPr>
              <a:t>ERS is a major contributor to the USDA outlook program </a:t>
            </a:r>
          </a:p>
          <a:p>
            <a:pPr marL="0" indent="0">
              <a:buNone/>
            </a:pPr>
            <a:r>
              <a:rPr lang="en-US" sz="2000" b="1" u="sng" dirty="0">
                <a:latin typeface="Times New Roman" panose="02020603050405020304" pitchFamily="18" charset="0"/>
                <a:cs typeface="Times New Roman" panose="02020603050405020304" pitchFamily="18" charset="0"/>
              </a:rPr>
              <a:t>Objective</a:t>
            </a:r>
            <a:r>
              <a:rPr lang="en-US" sz="2000" b="1" dirty="0">
                <a:latin typeface="Times New Roman" panose="02020603050405020304" pitchFamily="18" charset="0"/>
                <a:cs typeface="Times New Roman" panose="02020603050405020304" pitchFamily="18" charset="0"/>
              </a:rPr>
              <a:t> </a:t>
            </a:r>
          </a:p>
          <a:p>
            <a:r>
              <a:rPr lang="en-US" sz="2000" b="1" dirty="0">
                <a:latin typeface="Times New Roman" panose="02020603050405020304" pitchFamily="18" charset="0"/>
                <a:cs typeface="Times New Roman" panose="02020603050405020304" pitchFamily="18" charset="0"/>
              </a:rPr>
              <a:t>Evaluate and report on the major factors driving supply, use, and price for agricultural commodity markets</a:t>
            </a:r>
          </a:p>
          <a:p>
            <a:pPr marL="0" indent="0">
              <a:buNone/>
            </a:pPr>
            <a:r>
              <a:rPr lang="en-US" sz="2000" b="1" u="sng" dirty="0">
                <a:latin typeface="Times New Roman" panose="02020603050405020304" pitchFamily="18" charset="0"/>
                <a:cs typeface="Times New Roman" panose="02020603050405020304" pitchFamily="18" charset="0"/>
              </a:rPr>
              <a:t>Scope</a:t>
            </a:r>
          </a:p>
          <a:p>
            <a:r>
              <a:rPr lang="en-US" sz="2000" b="1" dirty="0">
                <a:latin typeface="Times New Roman" panose="02020603050405020304" pitchFamily="18" charset="0"/>
                <a:cs typeface="Times New Roman" panose="02020603050405020304" pitchFamily="18" charset="0"/>
              </a:rPr>
              <a:t>Market Outlook reports, Long Term Projections, and Cost of Production Estimates</a:t>
            </a:r>
          </a:p>
          <a:p>
            <a:r>
              <a:rPr lang="en-US" sz="2000" b="1" dirty="0">
                <a:latin typeface="Times New Roman" panose="02020603050405020304" pitchFamily="18" charset="0"/>
                <a:cs typeface="Times New Roman" panose="02020603050405020304" pitchFamily="18" charset="0"/>
              </a:rPr>
              <a:t>Data Consolidation and Review</a:t>
            </a:r>
          </a:p>
          <a:p>
            <a:r>
              <a:rPr lang="en-US" sz="2000" b="1" dirty="0">
                <a:latin typeface="Times New Roman" panose="02020603050405020304" pitchFamily="18" charset="0"/>
                <a:cs typeface="Times New Roman" panose="02020603050405020304" pitchFamily="18" charset="0"/>
              </a:rPr>
              <a:t>Research to Support Outlook</a:t>
            </a:r>
          </a:p>
          <a:p>
            <a:endParaRPr lang="en-US" sz="2000" b="1"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403CFE9-3B4D-4CB2-AFDE-4D2C75F42849}"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990560553"/>
      </p:ext>
    </p:extLst>
  </p:cSld>
  <p:clrMapOvr>
    <a:masterClrMapping/>
  </p:clrMapOvr>
</p:sld>
</file>

<file path=ppt/theme/theme1.xml><?xml version="1.0" encoding="utf-8"?>
<a:theme xmlns:a="http://schemas.openxmlformats.org/drawingml/2006/main" name="ERS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RS Interior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47957</TotalTime>
  <Words>3465</Words>
  <Application>Microsoft Macintosh PowerPoint</Application>
  <PresentationFormat>On-screen Show (4:3)</PresentationFormat>
  <Paragraphs>501</Paragraphs>
  <Slides>22</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Courier New</vt:lpstr>
      <vt:lpstr>Times New Roman</vt:lpstr>
      <vt:lpstr>Wingdings</vt:lpstr>
      <vt:lpstr>ERS Title Page</vt:lpstr>
      <vt:lpstr>ERS Interior Slides</vt:lpstr>
      <vt:lpstr>Overview of USDA/ERS Commodity Outlook Program</vt:lpstr>
      <vt:lpstr>Presentation Outline</vt:lpstr>
      <vt:lpstr>Why does USDA/ERS  do commodity market outlook analysis?</vt:lpstr>
      <vt:lpstr> Key Feature of USDA Outlook Program</vt:lpstr>
      <vt:lpstr>USDA Organization with Outlook  Program Linkage</vt:lpstr>
      <vt:lpstr>WAOB Coordinates Department’s Outlook Activities  </vt:lpstr>
      <vt:lpstr>WAOB Coordinates Department’s Outlook Activities (continued)</vt:lpstr>
      <vt:lpstr>Role of USDA Agencies</vt:lpstr>
      <vt:lpstr>ERS OUTLOOK PROGRAM:  Objectives and Scope</vt:lpstr>
      <vt:lpstr>ROLE of ERS in ICEC/WASDE</vt:lpstr>
      <vt:lpstr>ROLE of ERS in ICEC/WASDE (CONTINUED)</vt:lpstr>
      <vt:lpstr>Market Outlook Analysis: Commodity Coverage</vt:lpstr>
      <vt:lpstr>Market Outlook Analysis: Reports</vt:lpstr>
      <vt:lpstr>Market Outlook Analysis: Users</vt:lpstr>
      <vt:lpstr>PowerPoint Presentation</vt:lpstr>
      <vt:lpstr>PowerPoint Presentation</vt:lpstr>
      <vt:lpstr>PowerPoint Presentation</vt:lpstr>
      <vt:lpstr>PowerPoint Presentation</vt:lpstr>
      <vt:lpstr>PowerPoint Presentation</vt:lpstr>
      <vt:lpstr>PowerPoint Presentation</vt:lpstr>
      <vt:lpstr>Concluding  Comments </vt:lpstr>
      <vt:lpstr>ERS website provides research, outlook, and data … and social media expands our reach  Twitter: https://twitter.com/USDA_ERS </vt:lpstr>
    </vt:vector>
  </TitlesOfParts>
  <Manager/>
  <Company>ERS\USDA</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Nancy McNiff</dc:creator>
  <cp:keywords/>
  <dc:description/>
  <cp:lastModifiedBy>Michael McGrath</cp:lastModifiedBy>
  <cp:revision>489</cp:revision>
  <cp:lastPrinted>2019-09-03T15:02:55Z</cp:lastPrinted>
  <dcterms:created xsi:type="dcterms:W3CDTF">2014-05-13T15:01:25Z</dcterms:created>
  <dcterms:modified xsi:type="dcterms:W3CDTF">2019-09-04T22:43:01Z</dcterms:modified>
  <cp:category/>
</cp:coreProperties>
</file>