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75" r:id="rId7"/>
    <p:sldId id="276" r:id="rId8"/>
    <p:sldId id="263" r:id="rId9"/>
    <p:sldId id="261" r:id="rId10"/>
    <p:sldId id="262" r:id="rId11"/>
    <p:sldId id="277" r:id="rId12"/>
    <p:sldId id="265" r:id="rId13"/>
    <p:sldId id="278" r:id="rId14"/>
    <p:sldId id="266" r:id="rId15"/>
    <p:sldId id="267" r:id="rId16"/>
    <p:sldId id="268" r:id="rId17"/>
    <p:sldId id="264" r:id="rId18"/>
    <p:sldId id="269" r:id="rId19"/>
    <p:sldId id="271" r:id="rId20"/>
    <p:sldId id="270" r:id="rId21"/>
    <p:sldId id="272" r:id="rId22"/>
    <p:sldId id="279" r:id="rId23"/>
    <p:sldId id="274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1889-A847-4E12-996A-BE65C5767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CE2CE-D190-448D-94D2-2E76B0AE6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9F8E4-9164-47FF-9376-0A215E2C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823D-36E5-45C6-B2E6-6B162DCB9BE7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5374B-DD1F-45A6-911B-4CFFF4DC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BFF4D-79A8-41D6-B08D-C524BA31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DD91-AF9D-4C19-83D7-DA9EB8034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32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F6E5-E10A-4F36-8359-0804964C9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013B13-AB4D-43A0-A44B-69C8A823A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7159A-702C-41AC-ADCC-26A50338A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823D-36E5-45C6-B2E6-6B162DCB9BE7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A20F9-5A00-478B-BC8D-3BA872E7F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EA1C8-DC50-4CE5-9365-EEEEC2A0B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DD91-AF9D-4C19-83D7-DA9EB8034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30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CA631F-D3F3-42B5-8DC3-6F72547344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E5DB2-B925-4EFD-82C1-7F2DACC70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2D46B-EA1C-4EF7-B8EA-977832729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823D-36E5-45C6-B2E6-6B162DCB9BE7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3C9C1-2903-4375-9328-D7A96AD30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2391A-084C-46C6-A0FC-B42595B41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DD91-AF9D-4C19-83D7-DA9EB8034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47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E420E-B318-4518-827F-1C2407BBA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EA065-4D5A-4071-9DF2-21F03984C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58B0B-02E0-498D-A1BE-9EE83C43D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823D-36E5-45C6-B2E6-6B162DCB9BE7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1DD7-5A75-492A-A2BD-265B70C4A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8F4D1-00EB-4AF7-A31B-8A114334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DD91-AF9D-4C19-83D7-DA9EB8034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89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7A9A3-C0C0-4CBC-A445-99272ECEF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71672-3D3F-4610-ADC3-70E041070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7ADD0-24C0-43DD-AC7D-2092BA40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823D-36E5-45C6-B2E6-6B162DCB9BE7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68B54-960C-4FDC-A152-7485DC98C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343A8-3715-413D-B26F-21F9BAD05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DD91-AF9D-4C19-83D7-DA9EB8034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08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12CC9-30A8-438A-8D8B-22ED67DD4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E0EF9-FE3E-49D9-9610-E528B4055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109A2-BD6C-4274-AE86-CD8513C51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B1422-E499-43FD-B556-B165F80B3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823D-36E5-45C6-B2E6-6B162DCB9BE7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8ADF3-7E16-4280-9E86-B07AB1DB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A8FCC-BA65-4B98-B387-39A25593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DD91-AF9D-4C19-83D7-DA9EB8034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82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25C65-E92A-4B3B-8592-946A598CE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03E7E-57A2-478D-970C-7CF0F20ED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65AF8-B7DE-4D37-863B-3CE79F313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312F13-4E46-4770-A9DB-6C15FE048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9D8BC1-38CC-4D63-B1CF-D2905E230B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3CA0DD-D797-4C56-B4D1-666F039B8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823D-36E5-45C6-B2E6-6B162DCB9BE7}" type="datetimeFigureOut">
              <a:rPr lang="en-US" smtClean="0"/>
              <a:t>2/5/20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A9CFA6-E4EB-43ED-8760-8EBE20A3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F0D525-1E0F-4229-A9EE-B178DBC7E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DD91-AF9D-4C19-83D7-DA9EB8034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53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8470D-29D2-4B2D-874F-5264EEC5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7B7506-35AB-432D-9EBD-AD60A6024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823D-36E5-45C6-B2E6-6B162DCB9BE7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48212-88CA-4BA1-A283-B20AAF078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9CEB7-837C-4B8D-839D-E00ED404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DD91-AF9D-4C19-83D7-DA9EB8034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6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A44DB0-9151-4B51-9965-4FA775C1A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823D-36E5-45C6-B2E6-6B162DCB9BE7}" type="datetimeFigureOut">
              <a:rPr lang="en-US" smtClean="0"/>
              <a:t>2/5/20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02FA62-1A44-4840-84CE-31E66079A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88E16-580A-4878-9EE3-0FDDCC1A8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DD91-AF9D-4C19-83D7-DA9EB8034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39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5E59E-5C35-4C97-A021-8D8A94268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FA930-4E05-4F16-ACB0-2540D7126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50B5D-B02A-4F2F-85E5-2CAF0D4C8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F409-8ED9-44E6-9AA8-79279A681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823D-36E5-45C6-B2E6-6B162DCB9BE7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4345B-79E4-4B70-96A0-B381E292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2F9A6-6E35-442C-87EC-C23CE8A9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DD91-AF9D-4C19-83D7-DA9EB8034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36511-A0D2-464E-895F-6E6716020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EC6958-B2AE-40E0-A1F8-C1251D8046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1F97F9-2965-4F77-B10A-37FE4197B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DB962-D83A-44D4-A1F5-BAA9E861B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823D-36E5-45C6-B2E6-6B162DCB9BE7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53CB3-EB39-47E2-AB3C-5A496AE60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FD0A1-4200-43EF-9E12-EA409C7DB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DD91-AF9D-4C19-83D7-DA9EB8034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11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20FB12-EC31-4EC3-B8ED-F503C79A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D473A-8331-479E-A941-E901EE8E3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D7782-04EC-4268-9127-277970104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9823D-36E5-45C6-B2E6-6B162DCB9BE7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62B91-054D-4300-B158-10EA0B9D6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3F399-5301-44DA-A82D-071DE95FD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CDD91-AF9D-4C19-83D7-DA9EB8034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3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DFA71-F541-41A7-AF0F-1FBA40D16D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Agriculture and Community Banking: Lending to Farms and Agribusiness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1F6C3A-A6DB-4116-9F73-0363A502D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1480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February 6, 2020</a:t>
            </a:r>
          </a:p>
        </p:txBody>
      </p:sp>
    </p:spTree>
    <p:extLst>
      <p:ext uri="{BB962C8B-B14F-4D97-AF65-F5344CB8AC3E}">
        <p14:creationId xmlns:p14="http://schemas.microsoft.com/office/powerpoint/2010/main" val="467594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/>
          <a:lstStyle/>
          <a:p>
            <a:r>
              <a:rPr lang="en-US" dirty="0"/>
              <a:t>Difference Between 1980’s and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32D-CCF0-4993-ABE4-1C73444E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745"/>
            <a:ext cx="10515600" cy="4819218"/>
          </a:xfrm>
        </p:spPr>
        <p:txBody>
          <a:bodyPr/>
          <a:lstStyle/>
          <a:p>
            <a:r>
              <a:rPr lang="en-US" dirty="0"/>
              <a:t>Current inflation is low and stable</a:t>
            </a:r>
          </a:p>
          <a:p>
            <a:r>
              <a:rPr lang="en-US" dirty="0"/>
              <a:t>Lower interest rates then in the 1980’s, 4.75% prime rate</a:t>
            </a:r>
          </a:p>
          <a:p>
            <a:r>
              <a:rPr lang="en-US" dirty="0"/>
              <a:t>Farm land values have declined modestly in recent years</a:t>
            </a:r>
          </a:p>
          <a:p>
            <a:r>
              <a:rPr lang="en-US" dirty="0"/>
              <a:t>Low interest rates and modest debt levels has resulted in more manageable debt service requirements for agriculture borrowers.</a:t>
            </a:r>
          </a:p>
          <a:p>
            <a:r>
              <a:rPr lang="en-US" dirty="0"/>
              <a:t>Banks are cash flow lenders not equity lenders.  </a:t>
            </a:r>
          </a:p>
        </p:txBody>
      </p:sp>
    </p:spTree>
    <p:extLst>
      <p:ext uri="{BB962C8B-B14F-4D97-AF65-F5344CB8AC3E}">
        <p14:creationId xmlns:p14="http://schemas.microsoft.com/office/powerpoint/2010/main" val="3844011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/>
          <a:lstStyle/>
          <a:p>
            <a:r>
              <a:rPr lang="en-US" b="1" dirty="0"/>
              <a:t>The Plateaus of U.S. Agriculture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2ABA33-28A1-4646-8C08-63371ECD90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52" t="32131" r="27819" b="26470"/>
          <a:stretch/>
        </p:blipFill>
        <p:spPr>
          <a:xfrm>
            <a:off x="543338" y="1205346"/>
            <a:ext cx="11121699" cy="51026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E45B67-FC34-4A0B-87AC-8DC9D2813EA0}"/>
              </a:ext>
            </a:extLst>
          </p:cNvPr>
          <p:cNvSpPr txBox="1"/>
          <p:nvPr/>
        </p:nvSpPr>
        <p:spPr>
          <a:xfrm>
            <a:off x="6626087" y="6308208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Economic Research Service, U.S. Dept. of Ag</a:t>
            </a:r>
          </a:p>
        </p:txBody>
      </p:sp>
    </p:spTree>
    <p:extLst>
      <p:ext uri="{BB962C8B-B14F-4D97-AF65-F5344CB8AC3E}">
        <p14:creationId xmlns:p14="http://schemas.microsoft.com/office/powerpoint/2010/main" val="2263275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854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Current Factors Affecting Commodity Prices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32D-CCF0-4993-ABE4-1C73444E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3670"/>
            <a:ext cx="10515600" cy="56189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International trade- Global market- Brazil</a:t>
            </a:r>
          </a:p>
          <a:p>
            <a:r>
              <a:rPr lang="en-US" dirty="0"/>
              <a:t>USMCA agreement- Canada #1 trade partner, Mexico #2 trade partner</a:t>
            </a:r>
          </a:p>
          <a:p>
            <a:r>
              <a:rPr lang="en-US" dirty="0"/>
              <a:t>China agreement: One trade agreement- In 2017 China had been #2 Agriculture trade partner behind Canada then dropped to #5</a:t>
            </a:r>
          </a:p>
          <a:p>
            <a:pPr lvl="1"/>
            <a:r>
              <a:rPr lang="en-US" dirty="0"/>
              <a:t>19.6 billion in exports</a:t>
            </a:r>
          </a:p>
          <a:p>
            <a:pPr lvl="1"/>
            <a:r>
              <a:rPr lang="en-US" dirty="0"/>
              <a:t>Soybeans 12 billion, 62% of all soybean exports</a:t>
            </a:r>
          </a:p>
          <a:p>
            <a:pPr lvl="1"/>
            <a:r>
              <a:rPr lang="en-US" dirty="0"/>
              <a:t>Corn 971 million</a:t>
            </a:r>
          </a:p>
          <a:p>
            <a:pPr lvl="1"/>
            <a:r>
              <a:rPr lang="en-US" dirty="0"/>
              <a:t>Dairy products 579 million</a:t>
            </a:r>
          </a:p>
          <a:p>
            <a:pPr lvl="1"/>
            <a:r>
              <a:rPr lang="en-US" dirty="0"/>
              <a:t>Red meat 361  million</a:t>
            </a:r>
          </a:p>
          <a:p>
            <a:pPr lvl="1"/>
            <a:r>
              <a:rPr lang="en-US" dirty="0"/>
              <a:t>Wheat 378 million </a:t>
            </a:r>
          </a:p>
          <a:p>
            <a:r>
              <a:rPr lang="en-US" dirty="0"/>
              <a:t>China slowest growth rate in 28 years</a:t>
            </a:r>
          </a:p>
          <a:p>
            <a:r>
              <a:rPr lang="en-US" dirty="0"/>
              <a:t>Japan- negative growth rate</a:t>
            </a:r>
          </a:p>
          <a:p>
            <a:r>
              <a:rPr lang="en-US" dirty="0"/>
              <a:t>Germany- negative growth rate</a:t>
            </a:r>
          </a:p>
        </p:txBody>
      </p:sp>
    </p:spTree>
    <p:extLst>
      <p:ext uri="{BB962C8B-B14F-4D97-AF65-F5344CB8AC3E}">
        <p14:creationId xmlns:p14="http://schemas.microsoft.com/office/powerpoint/2010/main" val="3979318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226" y="-138458"/>
            <a:ext cx="10515600" cy="138416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Perceived Trade Unfairness &amp; Potential Strong U.S. Bargaining Position has Fueled Trade Tensions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9B9B49-2BE1-4351-BA30-03F4B343C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3" t="22346" r="48261" b="21341"/>
          <a:stretch/>
        </p:blipFill>
        <p:spPr>
          <a:xfrm>
            <a:off x="997226" y="1076061"/>
            <a:ext cx="4953000" cy="54706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C82A05-2607-4362-A1B4-CA8A4FD778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57" t="22346" r="19457" b="20168"/>
          <a:stretch/>
        </p:blipFill>
        <p:spPr>
          <a:xfrm>
            <a:off x="6347790" y="1076061"/>
            <a:ext cx="4846983" cy="54232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1EF35E-E4A4-428D-8BDC-129DE35AA2EE}"/>
              </a:ext>
            </a:extLst>
          </p:cNvPr>
          <p:cNvSpPr txBox="1"/>
          <p:nvPr/>
        </p:nvSpPr>
        <p:spPr>
          <a:xfrm>
            <a:off x="7553739" y="6546735"/>
            <a:ext cx="3101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JP Morgan</a:t>
            </a:r>
          </a:p>
        </p:txBody>
      </p:sp>
    </p:spTree>
    <p:extLst>
      <p:ext uri="{BB962C8B-B14F-4D97-AF65-F5344CB8AC3E}">
        <p14:creationId xmlns:p14="http://schemas.microsoft.com/office/powerpoint/2010/main" val="3820492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/>
          <a:lstStyle/>
          <a:p>
            <a:r>
              <a:rPr lang="en-US" dirty="0"/>
              <a:t>Political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32D-CCF0-4993-ABE4-1C73444E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1809"/>
            <a:ext cx="10515600" cy="4295154"/>
          </a:xfrm>
        </p:spPr>
        <p:txBody>
          <a:bodyPr/>
          <a:lstStyle/>
          <a:p>
            <a:r>
              <a:rPr lang="en-US" dirty="0"/>
              <a:t>Brazil</a:t>
            </a:r>
          </a:p>
          <a:p>
            <a:r>
              <a:rPr lang="en-US" dirty="0"/>
              <a:t>Venezuela</a:t>
            </a:r>
          </a:p>
          <a:p>
            <a:r>
              <a:rPr lang="en-US" dirty="0"/>
              <a:t>Mexico</a:t>
            </a:r>
          </a:p>
          <a:p>
            <a:r>
              <a:rPr lang="en-US" dirty="0"/>
              <a:t>Argentina</a:t>
            </a:r>
          </a:p>
          <a:p>
            <a:r>
              <a:rPr lang="en-US" dirty="0"/>
              <a:t>Germany, Britain and Europe sector</a:t>
            </a:r>
          </a:p>
          <a:p>
            <a:r>
              <a:rPr lang="en-US" dirty="0"/>
              <a:t>United States</a:t>
            </a:r>
          </a:p>
          <a:p>
            <a:r>
              <a:rPr lang="en-US" dirty="0"/>
              <a:t>47% of Mexico’s population is under 25 years of age</a:t>
            </a:r>
          </a:p>
          <a:p>
            <a:r>
              <a:rPr lang="en-US" dirty="0"/>
              <a:t>3 out of 7 people in the world that have money live in Asia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7C7AD-DA79-46BC-8034-661B2B695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39" t="19783" r="10435" b="47052"/>
          <a:stretch/>
        </p:blipFill>
        <p:spPr>
          <a:xfrm>
            <a:off x="6590542" y="1789044"/>
            <a:ext cx="4763258" cy="292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43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>
            <a:normAutofit/>
          </a:bodyPr>
          <a:lstStyle/>
          <a:p>
            <a:r>
              <a:rPr lang="en-US" b="1" dirty="0"/>
              <a:t>Farm Real Estate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32D-CCF0-4993-ABE4-1C73444E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745"/>
            <a:ext cx="10515600" cy="4819218"/>
          </a:xfrm>
        </p:spPr>
        <p:txBody>
          <a:bodyPr/>
          <a:lstStyle/>
          <a:p>
            <a:r>
              <a:rPr lang="en-US" dirty="0"/>
              <a:t>83% of US farm balance sheet assets</a:t>
            </a:r>
          </a:p>
          <a:p>
            <a:r>
              <a:rPr lang="en-US" dirty="0"/>
              <a:t>1910 to WWII Farm Real Estate appreciated</a:t>
            </a:r>
          </a:p>
          <a:p>
            <a:r>
              <a:rPr lang="en-US" dirty="0"/>
              <a:t>WWII till present- Farm real estate appreciated or stayed level</a:t>
            </a:r>
          </a:p>
          <a:p>
            <a:r>
              <a:rPr lang="en-US" dirty="0"/>
              <a:t>Farm real estate declined for four years in the 1980’s</a:t>
            </a:r>
          </a:p>
          <a:p>
            <a:r>
              <a:rPr lang="en-US" dirty="0"/>
              <a:t>Large impact of balance sheet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25516-8D31-4A2C-A7DD-5EDC16513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38" t="22789" r="4022" b="43377"/>
          <a:stretch/>
        </p:blipFill>
        <p:spPr>
          <a:xfrm>
            <a:off x="3600309" y="4010232"/>
            <a:ext cx="4991381" cy="231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4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>
            <a:normAutofit/>
          </a:bodyPr>
          <a:lstStyle/>
          <a:p>
            <a:r>
              <a:rPr lang="en-US" b="1" dirty="0"/>
              <a:t>What is Driving Change in Farmland Value?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32D-CCF0-4993-ABE4-1C73444E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678" y="1802294"/>
            <a:ext cx="6275260" cy="4321659"/>
          </a:xfrm>
        </p:spPr>
        <p:txBody>
          <a:bodyPr/>
          <a:lstStyle/>
          <a:p>
            <a:r>
              <a:rPr lang="en-US" dirty="0"/>
              <a:t>Investors</a:t>
            </a:r>
          </a:p>
          <a:p>
            <a:pPr lvl="1"/>
            <a:r>
              <a:rPr lang="en-US" dirty="0"/>
              <a:t>Down investment market, land is a safe investment</a:t>
            </a:r>
          </a:p>
          <a:p>
            <a:r>
              <a:rPr lang="en-US" dirty="0"/>
              <a:t>Refinancing cycle </a:t>
            </a:r>
          </a:p>
          <a:p>
            <a:r>
              <a:rPr lang="en-US" dirty="0"/>
              <a:t>Baby boomer farmer</a:t>
            </a:r>
          </a:p>
          <a:p>
            <a:r>
              <a:rPr lang="en-US" dirty="0"/>
              <a:t>Relatives who inherit land- popular topic in nursing homes</a:t>
            </a:r>
          </a:p>
          <a:p>
            <a:r>
              <a:rPr lang="en-US" dirty="0"/>
              <a:t>Commodity prices- crisis in heartland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603F6-50F4-4A6B-8309-CD4FEBB4D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55" t="19738" r="7717" b="40234"/>
          <a:stretch/>
        </p:blipFill>
        <p:spPr>
          <a:xfrm>
            <a:off x="6980938" y="2305879"/>
            <a:ext cx="4728480" cy="286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/>
          <a:lstStyle/>
          <a:p>
            <a:r>
              <a:rPr lang="en-US" dirty="0"/>
              <a:t>Current Banking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32D-CCF0-4993-ABE4-1C73444E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745"/>
            <a:ext cx="10515600" cy="4819218"/>
          </a:xfrm>
        </p:spPr>
        <p:txBody>
          <a:bodyPr/>
          <a:lstStyle/>
          <a:p>
            <a:r>
              <a:rPr lang="en-US" dirty="0"/>
              <a:t>Increase in refinancing, accounts payable decline in working capital</a:t>
            </a:r>
          </a:p>
          <a:p>
            <a:r>
              <a:rPr lang="en-US" dirty="0"/>
              <a:t>Consolidation of farms: 10 to 12% of farms have 2/3 of all farm debt</a:t>
            </a:r>
          </a:p>
          <a:p>
            <a:r>
              <a:rPr lang="en-US" dirty="0"/>
              <a:t>Appraisals are challenged. Farms that were appraised 5 years earlier that are reappraised coming in at a lower appraisal value</a:t>
            </a:r>
          </a:p>
          <a:p>
            <a:r>
              <a:rPr lang="en-US" dirty="0"/>
              <a:t>Less equity challenge to refinance</a:t>
            </a:r>
          </a:p>
          <a:p>
            <a:r>
              <a:rPr lang="en-US" dirty="0"/>
              <a:t>Average age of farmer, 57 years of age</a:t>
            </a:r>
          </a:p>
          <a:p>
            <a:r>
              <a:rPr lang="en-US" dirty="0"/>
              <a:t>Banking regulations</a:t>
            </a:r>
          </a:p>
          <a:p>
            <a:endParaRPr lang="en-US" dirty="0"/>
          </a:p>
        </p:txBody>
      </p:sp>
      <p:sp>
        <p:nvSpPr>
          <p:cNvPr id="4" name="AutoShape 2" descr="Image result for farmer&quot;">
            <a:extLst>
              <a:ext uri="{FF2B5EF4-FFF2-40B4-BE49-F238E27FC236}">
                <a16:creationId xmlns:a16="http://schemas.microsoft.com/office/drawing/2014/main" id="{175F6C92-E326-443E-9398-309893B524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56662D-7CA9-420E-B5C2-954099472E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44" t="20428" r="13369" b="47433"/>
          <a:stretch/>
        </p:blipFill>
        <p:spPr>
          <a:xfrm>
            <a:off x="6765187" y="3429001"/>
            <a:ext cx="4588613" cy="290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91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>
            <a:normAutofit/>
          </a:bodyPr>
          <a:lstStyle/>
          <a:p>
            <a:r>
              <a:rPr lang="en-US" dirty="0"/>
              <a:t>Declining Balance Sheet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32D-CCF0-4993-ABE4-1C73444E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745"/>
            <a:ext cx="10515600" cy="4819218"/>
          </a:xfrm>
        </p:spPr>
        <p:txBody>
          <a:bodyPr/>
          <a:lstStyle/>
          <a:p>
            <a:r>
              <a:rPr lang="en-US" dirty="0"/>
              <a:t>Livestock devalues depressed dairy prices, depressed markets</a:t>
            </a:r>
          </a:p>
          <a:p>
            <a:r>
              <a:rPr lang="en-US" dirty="0"/>
              <a:t>Steer prices</a:t>
            </a:r>
          </a:p>
          <a:p>
            <a:r>
              <a:rPr lang="en-US" dirty="0"/>
              <a:t>Farm equipment devalued prices, depressed grain prices</a:t>
            </a:r>
          </a:p>
          <a:p>
            <a:r>
              <a:rPr lang="en-US" dirty="0"/>
              <a:t>Depressed grain prices</a:t>
            </a:r>
          </a:p>
          <a:p>
            <a:r>
              <a:rPr lang="en-US" dirty="0"/>
              <a:t>Land prices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F9B9D-F716-4D76-BD76-C8B9722F1C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78" t="21655" r="12935" b="50057"/>
          <a:stretch/>
        </p:blipFill>
        <p:spPr>
          <a:xfrm>
            <a:off x="5115339" y="3159193"/>
            <a:ext cx="5698436" cy="317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84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>
            <a:normAutofit/>
          </a:bodyPr>
          <a:lstStyle/>
          <a:p>
            <a:r>
              <a:rPr lang="en-US" b="1" dirty="0"/>
              <a:t>Volatility of Balance 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32D-CCF0-4993-ABE4-1C73444E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1651"/>
            <a:ext cx="10515600" cy="4819218"/>
          </a:xfrm>
        </p:spPr>
        <p:txBody>
          <a:bodyPr/>
          <a:lstStyle/>
          <a:p>
            <a:r>
              <a:rPr lang="en-US" dirty="0"/>
              <a:t>Supply/demand real estate, farm equipment and or livestock</a:t>
            </a:r>
          </a:p>
          <a:p>
            <a:r>
              <a:rPr lang="en-US" dirty="0"/>
              <a:t>Regulations </a:t>
            </a:r>
          </a:p>
          <a:p>
            <a:r>
              <a:rPr lang="en-US" dirty="0"/>
              <a:t>Rule of thumb: equity on the balance sheet does not pay bills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980A3-9474-4DC8-BE60-E4C239DD9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83" t="25688" r="5218" b="27719"/>
          <a:stretch/>
        </p:blipFill>
        <p:spPr>
          <a:xfrm>
            <a:off x="3114262" y="3163956"/>
            <a:ext cx="5181600" cy="319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64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891F7-EAB4-4171-A187-6FAECE302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37" y="1760788"/>
            <a:ext cx="5742709" cy="2807566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Fulton Financial </a:t>
            </a:r>
            <a:br>
              <a:rPr lang="en-US" sz="6000" b="1" dirty="0"/>
            </a:br>
            <a:r>
              <a:rPr lang="en-US" sz="6000" b="1" dirty="0"/>
              <a:t>Footprint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651B9-783F-467C-981E-2612582B7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13593" r="30796" b="8464"/>
          <a:stretch/>
        </p:blipFill>
        <p:spPr>
          <a:xfrm>
            <a:off x="6096000" y="169549"/>
            <a:ext cx="5392698" cy="62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16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>
            <a:normAutofit/>
          </a:bodyPr>
          <a:lstStyle/>
          <a:p>
            <a:r>
              <a:rPr lang="en-US" b="1" dirty="0"/>
              <a:t>Volatility of Cash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32D-CCF0-4993-ABE4-1C73444E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3999"/>
            <a:ext cx="5509591" cy="4616869"/>
          </a:xfrm>
        </p:spPr>
        <p:txBody>
          <a:bodyPr/>
          <a:lstStyle/>
          <a:p>
            <a:r>
              <a:rPr lang="en-US" dirty="0"/>
              <a:t>Trade negotiations</a:t>
            </a:r>
          </a:p>
          <a:p>
            <a:r>
              <a:rPr lang="en-US" dirty="0"/>
              <a:t>Weather</a:t>
            </a:r>
          </a:p>
          <a:p>
            <a:r>
              <a:rPr lang="en-US" dirty="0"/>
              <a:t>African Swine Fever</a:t>
            </a:r>
          </a:p>
          <a:p>
            <a:r>
              <a:rPr lang="en-US" dirty="0"/>
              <a:t>Political uncertainty</a:t>
            </a:r>
          </a:p>
          <a:p>
            <a:r>
              <a:rPr lang="en-US" dirty="0"/>
              <a:t>Consumer demand shifts</a:t>
            </a:r>
          </a:p>
          <a:p>
            <a:pPr lvl="1"/>
            <a:r>
              <a:rPr lang="en-US" dirty="0"/>
              <a:t> impossible burger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61DC1-03D7-42E1-A6E7-464B8EE56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26" t="23368" r="5326" b="28879"/>
          <a:stretch/>
        </p:blipFill>
        <p:spPr>
          <a:xfrm>
            <a:off x="5433391" y="1523999"/>
            <a:ext cx="6031619" cy="386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96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661"/>
            <a:ext cx="10515600" cy="840220"/>
          </a:xfrm>
        </p:spPr>
        <p:txBody>
          <a:bodyPr>
            <a:normAutofit/>
          </a:bodyPr>
          <a:lstStyle/>
          <a:p>
            <a:r>
              <a:rPr lang="en-US" b="1" dirty="0"/>
              <a:t>Strong Management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32D-CCF0-4993-ABE4-1C73444E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3670"/>
            <a:ext cx="8372061" cy="560566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Know cost of production</a:t>
            </a:r>
          </a:p>
          <a:p>
            <a:r>
              <a:rPr lang="en-US" dirty="0"/>
              <a:t>Know cost of production by enterprise</a:t>
            </a:r>
          </a:p>
          <a:p>
            <a:r>
              <a:rPr lang="en-US" dirty="0"/>
              <a:t>Goals</a:t>
            </a:r>
          </a:p>
          <a:p>
            <a:r>
              <a:rPr lang="en-US" dirty="0"/>
              <a:t>Good record keeping system</a:t>
            </a:r>
          </a:p>
          <a:p>
            <a:r>
              <a:rPr lang="en-US" dirty="0"/>
              <a:t>Projection cash flow</a:t>
            </a:r>
          </a:p>
          <a:p>
            <a:r>
              <a:rPr lang="en-US" dirty="0"/>
              <a:t>Sensitivity analysis</a:t>
            </a:r>
          </a:p>
          <a:p>
            <a:r>
              <a:rPr lang="en-US" dirty="0"/>
              <a:t>Willing to work with lender</a:t>
            </a:r>
          </a:p>
          <a:p>
            <a:r>
              <a:rPr lang="en-US" dirty="0"/>
              <a:t>Modest lifestyle habits, family living budget</a:t>
            </a:r>
          </a:p>
          <a:p>
            <a:r>
              <a:rPr lang="en-US" dirty="0"/>
              <a:t>Transition plan</a:t>
            </a:r>
          </a:p>
          <a:p>
            <a:r>
              <a:rPr lang="en-US" dirty="0"/>
              <a:t>Proactive attitude</a:t>
            </a:r>
          </a:p>
          <a:p>
            <a:r>
              <a:rPr lang="en-US" dirty="0"/>
              <a:t>Best crop you will ever raise will be young people</a:t>
            </a:r>
          </a:p>
          <a:p>
            <a:r>
              <a:rPr lang="en-US" dirty="0"/>
              <a:t>Proactive attitude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C89D4-C707-42CC-BBAA-89A5DBCF6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91" t="22787" r="3913" b="29846"/>
          <a:stretch/>
        </p:blipFill>
        <p:spPr>
          <a:xfrm>
            <a:off x="6846089" y="1272209"/>
            <a:ext cx="4728344" cy="28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65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3" y="344557"/>
            <a:ext cx="11476383" cy="733286"/>
          </a:xfrm>
        </p:spPr>
        <p:txBody>
          <a:bodyPr>
            <a:noAutofit/>
          </a:bodyPr>
          <a:lstStyle/>
          <a:p>
            <a:r>
              <a:rPr lang="en-US" sz="3600" b="1" dirty="0"/>
              <a:t>Are Millennials &amp; Generation Z the Next Demand Boom?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1B7157-B32D-4D6F-92BE-5BEB1143B4DD}"/>
              </a:ext>
            </a:extLst>
          </p:cNvPr>
          <p:cNvSpPr/>
          <p:nvPr/>
        </p:nvSpPr>
        <p:spPr>
          <a:xfrm>
            <a:off x="662609" y="1502322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What do they eat?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How do they eat?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What do they expect from their food?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BC578B-84DE-4A67-A361-576B6D96B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22" t="59135" r="44239" b="21339"/>
          <a:stretch/>
        </p:blipFill>
        <p:spPr>
          <a:xfrm>
            <a:off x="384313" y="3988904"/>
            <a:ext cx="6157665" cy="1722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605A99-D79A-4CF5-87B9-F4FFDF219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28" t="28346" r="18696" b="26027"/>
          <a:stretch/>
        </p:blipFill>
        <p:spPr>
          <a:xfrm>
            <a:off x="6758609" y="1030447"/>
            <a:ext cx="4611756" cy="548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51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>
            <a:normAutofit/>
          </a:bodyPr>
          <a:lstStyle/>
          <a:p>
            <a:r>
              <a:rPr lang="en-US" b="1" dirty="0"/>
              <a:t>What do we do as Bankers?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32D-CCF0-4993-ABE4-1C73444E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1650"/>
            <a:ext cx="6702287" cy="5171223"/>
          </a:xfrm>
        </p:spPr>
        <p:txBody>
          <a:bodyPr>
            <a:normAutofit/>
          </a:bodyPr>
          <a:lstStyle/>
          <a:p>
            <a:r>
              <a:rPr lang="en-US" dirty="0"/>
              <a:t>Go out to farm for face to face visits</a:t>
            </a:r>
          </a:p>
          <a:p>
            <a:r>
              <a:rPr lang="en-US" dirty="0"/>
              <a:t>Provide expertise in planning and monitoring of business performance</a:t>
            </a:r>
          </a:p>
          <a:p>
            <a:r>
              <a:rPr lang="en-US" dirty="0"/>
              <a:t>Provide sound counsel to preserve wealth in advise condition</a:t>
            </a:r>
          </a:p>
          <a:p>
            <a:r>
              <a:rPr lang="en-US" dirty="0"/>
              <a:t>Provide tools and education to assist them in preserving equity</a:t>
            </a:r>
          </a:p>
          <a:p>
            <a:r>
              <a:rPr lang="en-US" dirty="0"/>
              <a:t>Have the courage to initiate tough conversation</a:t>
            </a:r>
          </a:p>
          <a:p>
            <a:r>
              <a:rPr lang="en-US" dirty="0"/>
              <a:t>Burn the free fuel A.R.E.  (Appreciation, Recognition, Encouragement)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B546B-E142-4308-B12B-2AC2184040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35" t="17560" r="17934" b="50000"/>
          <a:stretch/>
        </p:blipFill>
        <p:spPr>
          <a:xfrm>
            <a:off x="7407966" y="2186610"/>
            <a:ext cx="4237383" cy="32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50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Join us for our 41</a:t>
            </a:r>
            <a:r>
              <a:rPr lang="en-US" b="1" baseline="30000" dirty="0"/>
              <a:t>st</a:t>
            </a:r>
            <a:r>
              <a:rPr lang="en-US" b="1" dirty="0"/>
              <a:t> Annual Agriculture Seminar!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32D-CCF0-4993-ABE4-1C73444E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21651"/>
            <a:ext cx="11144003" cy="4819218"/>
          </a:xfrm>
        </p:spPr>
        <p:txBody>
          <a:bodyPr>
            <a:normAutofit/>
          </a:bodyPr>
          <a:lstStyle/>
          <a:p>
            <a:r>
              <a:rPr lang="en-US" dirty="0"/>
              <a:t>February 11, 2020, 8 am to 3 pm</a:t>
            </a:r>
          </a:p>
          <a:p>
            <a:r>
              <a:rPr lang="en-US" dirty="0"/>
              <a:t>Lebanon Valley Expo Center, 80 </a:t>
            </a:r>
            <a:r>
              <a:rPr lang="en-US" dirty="0" err="1"/>
              <a:t>Rocherty</a:t>
            </a:r>
            <a:r>
              <a:rPr lang="en-US" dirty="0"/>
              <a:t> Road, Lebanon</a:t>
            </a:r>
          </a:p>
          <a:p>
            <a:r>
              <a:rPr lang="en-US" dirty="0"/>
              <a:t>Lunch “A Taste of the PA Farm Show”</a:t>
            </a:r>
          </a:p>
          <a:p>
            <a:r>
              <a:rPr lang="en-US" dirty="0"/>
              <a:t>Speakers</a:t>
            </a:r>
          </a:p>
          <a:p>
            <a:pPr lvl="1"/>
            <a:r>
              <a:rPr lang="en-US" dirty="0"/>
              <a:t>Is the Dairy Margin Program for Me?- John </a:t>
            </a:r>
            <a:r>
              <a:rPr lang="en-US" dirty="0" err="1"/>
              <a:t>Blanchfield</a:t>
            </a:r>
            <a:r>
              <a:rPr lang="en-US" dirty="0"/>
              <a:t>, Ag Banking Advisor</a:t>
            </a:r>
          </a:p>
          <a:p>
            <a:pPr lvl="1"/>
            <a:r>
              <a:rPr lang="en-US" dirty="0"/>
              <a:t>Will 2020 Be Prosperous for Ag?- Jason Henderson, Dir. Of Ext. Perdue University</a:t>
            </a:r>
          </a:p>
          <a:p>
            <a:pPr lvl="1"/>
            <a:r>
              <a:rPr lang="en-US" dirty="0"/>
              <a:t>What can Dairy Farmers Expect in 2020?- Kathleen Noble, </a:t>
            </a:r>
            <a:r>
              <a:rPr lang="en-US" dirty="0" err="1"/>
              <a:t>Blimling</a:t>
            </a:r>
            <a:r>
              <a:rPr lang="en-US" dirty="0"/>
              <a:t> Associates</a:t>
            </a:r>
          </a:p>
          <a:p>
            <a:pPr lvl="1"/>
            <a:r>
              <a:rPr lang="en-US" dirty="0"/>
              <a:t>PA Department of Agriculture Update- Russel Redding, Secretary of Agriculture</a:t>
            </a:r>
          </a:p>
          <a:p>
            <a:pPr lvl="1"/>
            <a:r>
              <a:rPr lang="en-US" dirty="0"/>
              <a:t>Farm Biosecurity Panel Discussion</a:t>
            </a:r>
          </a:p>
        </p:txBody>
      </p:sp>
    </p:spTree>
    <p:extLst>
      <p:ext uri="{BB962C8B-B14F-4D97-AF65-F5344CB8AC3E}">
        <p14:creationId xmlns:p14="http://schemas.microsoft.com/office/powerpoint/2010/main" val="3166552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/>
          <a:lstStyle/>
          <a:p>
            <a:r>
              <a:rPr lang="en-US" b="1" dirty="0"/>
              <a:t>Fulton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32D-CCF0-4993-ABE4-1C73444E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5346"/>
            <a:ext cx="10515600" cy="3611297"/>
          </a:xfrm>
        </p:spPr>
        <p:txBody>
          <a:bodyPr/>
          <a:lstStyle/>
          <a:p>
            <a:r>
              <a:rPr lang="en-US" dirty="0"/>
              <a:t>Largest ag lender in PA</a:t>
            </a:r>
          </a:p>
          <a:p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largest ag lender in the United States</a:t>
            </a:r>
          </a:p>
          <a:p>
            <a:r>
              <a:rPr lang="en-US" dirty="0"/>
              <a:t>Ag customers in New York, Pennsylvania, Delaware, Maryland, New Jersey, Virginia</a:t>
            </a:r>
          </a:p>
          <a:p>
            <a:r>
              <a:rPr lang="en-US" dirty="0"/>
              <a:t>Experienced solid agriculture lenders with ag backgrounds</a:t>
            </a:r>
          </a:p>
          <a:p>
            <a:r>
              <a:rPr lang="en-US" dirty="0"/>
              <a:t>Deep understanding of local products and conditions</a:t>
            </a:r>
          </a:p>
          <a:p>
            <a:r>
              <a:rPr lang="en-US" dirty="0"/>
              <a:t>Fulton Bank has strong commitment to agriculture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A18A2-52B0-402B-AA5E-A21CB34BC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26" t="23052" r="5855" b="44866"/>
          <a:stretch/>
        </p:blipFill>
        <p:spPr>
          <a:xfrm>
            <a:off x="3390515" y="4606525"/>
            <a:ext cx="4653555" cy="209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87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843" y="365125"/>
            <a:ext cx="11039061" cy="1325563"/>
          </a:xfrm>
        </p:spPr>
        <p:txBody>
          <a:bodyPr>
            <a:normAutofit/>
          </a:bodyPr>
          <a:lstStyle/>
          <a:p>
            <a:r>
              <a:rPr lang="en-US" b="1" dirty="0"/>
              <a:t>Why does Fulton Bank Specialize in Ag Lending?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32D-CCF0-4993-ABE4-1C73444E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26" y="1632088"/>
            <a:ext cx="10515600" cy="449041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Agriculture is an important part of the economy.</a:t>
            </a:r>
          </a:p>
          <a:p>
            <a:r>
              <a:rPr lang="en-US" dirty="0"/>
              <a:t>Banks support ag- play vital role in community.</a:t>
            </a:r>
          </a:p>
          <a:p>
            <a:r>
              <a:rPr lang="en-US" dirty="0"/>
              <a:t>Agriculture supports approx. 22 mil jobs in United States.</a:t>
            </a:r>
          </a:p>
          <a:p>
            <a:r>
              <a:rPr lang="en-US" dirty="0"/>
              <a:t>Produces 10% of exports.</a:t>
            </a:r>
          </a:p>
          <a:p>
            <a:r>
              <a:rPr lang="en-US" dirty="0"/>
              <a:t>Healthy farm economy supports rural and regional economies.</a:t>
            </a:r>
          </a:p>
          <a:p>
            <a:r>
              <a:rPr lang="en-US" dirty="0"/>
              <a:t>Banks like agriculture loans: 3 </a:t>
            </a:r>
            <a:r>
              <a:rPr lang="en-US" dirty="0" err="1"/>
              <a:t>bil</a:t>
            </a:r>
            <a:r>
              <a:rPr lang="en-US" dirty="0"/>
              <a:t> in ag loans, 9 bill total loans</a:t>
            </a:r>
          </a:p>
          <a:p>
            <a:r>
              <a:rPr lang="en-US" dirty="0"/>
              <a:t>Low delinquency</a:t>
            </a:r>
          </a:p>
          <a:p>
            <a:r>
              <a:rPr lang="en-US" dirty="0"/>
              <a:t>Charge offs on ag loans are low</a:t>
            </a:r>
          </a:p>
          <a:p>
            <a:r>
              <a:rPr lang="en-US" dirty="0"/>
              <a:t>Ag loans are a good source of good sound business</a:t>
            </a:r>
          </a:p>
          <a:p>
            <a:r>
              <a:rPr lang="en-US" dirty="0"/>
              <a:t>Important for a regional bank to lend to the ag industry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63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017" y="365126"/>
            <a:ext cx="10515600" cy="840220"/>
          </a:xfrm>
        </p:spPr>
        <p:txBody>
          <a:bodyPr/>
          <a:lstStyle/>
          <a:p>
            <a:r>
              <a:rPr lang="en-US" b="1" dirty="0"/>
              <a:t>Pennsylvania Agriculture 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32D-CCF0-4993-ABE4-1C73444E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6" y="1881809"/>
            <a:ext cx="10346635" cy="4348162"/>
          </a:xfrm>
        </p:spPr>
        <p:txBody>
          <a:bodyPr>
            <a:normAutofit/>
          </a:bodyPr>
          <a:lstStyle/>
          <a:p>
            <a:r>
              <a:rPr lang="en-US" dirty="0"/>
              <a:t>#1 industry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mushrooms &amp; hardwoods, 4</a:t>
            </a:r>
            <a:r>
              <a:rPr lang="en-US" baseline="30000" dirty="0"/>
              <a:t>th</a:t>
            </a:r>
            <a:r>
              <a:rPr lang="en-US" dirty="0"/>
              <a:t> grapes &amp; eggs, 7</a:t>
            </a:r>
            <a:r>
              <a:rPr lang="en-US" baseline="30000" dirty="0"/>
              <a:t>th</a:t>
            </a:r>
            <a:r>
              <a:rPr lang="en-US" dirty="0"/>
              <a:t> milk production</a:t>
            </a:r>
          </a:p>
          <a:p>
            <a:r>
              <a:rPr lang="en-US" dirty="0"/>
              <a:t>PA is within 2 hour drive to major cities</a:t>
            </a:r>
          </a:p>
          <a:p>
            <a:r>
              <a:rPr lang="en-US" dirty="0"/>
              <a:t>PA ag has 135.7 billion annual economic impact- 83.7 million direct</a:t>
            </a:r>
          </a:p>
          <a:p>
            <a:r>
              <a:rPr lang="en-US" dirty="0"/>
              <a:t>PA 18</a:t>
            </a:r>
            <a:r>
              <a:rPr lang="en-US" baseline="30000" dirty="0"/>
              <a:t>th</a:t>
            </a:r>
            <a:r>
              <a:rPr lang="en-US" dirty="0"/>
              <a:t> largest ag state in the US</a:t>
            </a:r>
          </a:p>
          <a:p>
            <a:r>
              <a:rPr lang="en-US" dirty="0"/>
              <a:t>Rural town infrastructure (feed mills, fertilizer plants)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9980A5-7D91-45F4-B5D2-6618C33A2C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9583" t="31812" r="12507" b="39194"/>
          <a:stretch/>
        </p:blipFill>
        <p:spPr>
          <a:xfrm>
            <a:off x="0" y="947544"/>
            <a:ext cx="11887199" cy="55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55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/>
          <a:lstStyle/>
          <a:p>
            <a:r>
              <a:rPr lang="en-US" dirty="0"/>
              <a:t>Agriculture is Challenged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32D-CCF0-4993-ABE4-1C73444E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745"/>
            <a:ext cx="10515600" cy="4819218"/>
          </a:xfrm>
        </p:spPr>
        <p:txBody>
          <a:bodyPr/>
          <a:lstStyle/>
          <a:p>
            <a:r>
              <a:rPr lang="en-US" dirty="0"/>
              <a:t>Is agriculture about to be challenged like the 1980’s?</a:t>
            </a:r>
          </a:p>
          <a:p>
            <a:pPr lvl="1"/>
            <a:r>
              <a:rPr lang="en-US" dirty="0"/>
              <a:t>2012: 2.9 mil farms, NFI: 197,828, ROA: 10.6%, Family Living: $53,536</a:t>
            </a:r>
          </a:p>
          <a:p>
            <a:pPr lvl="1"/>
            <a:r>
              <a:rPr lang="en-US" dirty="0"/>
              <a:t>2018: 2.4 mil farms, NFI 30,752, ROA: 1.4%, Family Living: $49,987</a:t>
            </a:r>
          </a:p>
          <a:p>
            <a:r>
              <a:rPr lang="en-US" dirty="0"/>
              <a:t>1980’s eliminated many average and poor production managers</a:t>
            </a:r>
          </a:p>
          <a:p>
            <a:r>
              <a:rPr lang="en-US" dirty="0"/>
              <a:t>In the 1970’s farm income increased significantly due to surging exports.</a:t>
            </a:r>
          </a:p>
          <a:p>
            <a:r>
              <a:rPr lang="en-US" dirty="0"/>
              <a:t>Increase in farm income led to significant rise in capital investments.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7D8EC-A612-4B43-BC10-0725EE231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82" t="24640" r="5680" b="43379"/>
          <a:stretch/>
        </p:blipFill>
        <p:spPr>
          <a:xfrm>
            <a:off x="3220280" y="4623305"/>
            <a:ext cx="4691268" cy="20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45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/>
          <a:lstStyle/>
          <a:p>
            <a:r>
              <a:rPr lang="en-US" b="1" dirty="0"/>
              <a:t>Agriculture is Challenged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32D-CCF0-4993-ABE4-1C73444E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18" y="1357745"/>
            <a:ext cx="7063408" cy="5003298"/>
          </a:xfrm>
        </p:spPr>
        <p:txBody>
          <a:bodyPr>
            <a:normAutofit/>
          </a:bodyPr>
          <a:lstStyle/>
          <a:p>
            <a:r>
              <a:rPr lang="en-US" dirty="0"/>
              <a:t>1980’s exports softened and fell sharply after the suspension of trade with the then Soviet Union.</a:t>
            </a:r>
          </a:p>
          <a:p>
            <a:r>
              <a:rPr lang="en-US" dirty="0"/>
              <a:t>High interest states in the 1980’s, higher levels of debt made possible by rising land values (equity lending)</a:t>
            </a:r>
          </a:p>
          <a:p>
            <a:pPr lvl="1"/>
            <a:r>
              <a:rPr lang="en-US" dirty="0"/>
              <a:t>Interest rates increase because of great inflation in the early 1980’s</a:t>
            </a:r>
          </a:p>
          <a:p>
            <a:r>
              <a:rPr lang="en-US" dirty="0"/>
              <a:t>Farm operations started selling off land, value of farm land declined.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A94351-341B-4B06-AD9F-286C87054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74" t="23949" r="12174" b="39126"/>
          <a:stretch/>
        </p:blipFill>
        <p:spPr>
          <a:xfrm>
            <a:off x="7779026" y="1977887"/>
            <a:ext cx="3935481" cy="290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66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/>
          <a:lstStyle/>
          <a:p>
            <a:r>
              <a:rPr lang="en-US" dirty="0"/>
              <a:t>Similarities Between the 1980s and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32D-CCF0-4993-ABE4-1C73444E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745"/>
            <a:ext cx="10515600" cy="4819218"/>
          </a:xfrm>
        </p:spPr>
        <p:txBody>
          <a:bodyPr/>
          <a:lstStyle/>
          <a:p>
            <a:r>
              <a:rPr lang="en-US" dirty="0"/>
              <a:t>Sharp increase in farm income from 2000 to the peak in 2013</a:t>
            </a:r>
          </a:p>
          <a:p>
            <a:r>
              <a:rPr lang="en-US" dirty="0"/>
              <a:t>Farm income spurred by Chinese demand, boom in biofuels.</a:t>
            </a:r>
          </a:p>
          <a:p>
            <a:r>
              <a:rPr lang="en-US" dirty="0"/>
              <a:t>Farmers interested in new equipment and technology to meet rising demand</a:t>
            </a:r>
          </a:p>
          <a:p>
            <a:r>
              <a:rPr lang="en-US" dirty="0"/>
              <a:t>Echo the 1980’s farm income have been cut 50%</a:t>
            </a:r>
          </a:p>
          <a:p>
            <a:r>
              <a:rPr lang="en-US" dirty="0"/>
              <a:t>Winston Churchill – History does not repeat itself but it sure does rhyme. </a:t>
            </a:r>
          </a:p>
        </p:txBody>
      </p:sp>
    </p:spTree>
    <p:extLst>
      <p:ext uri="{BB962C8B-B14F-4D97-AF65-F5344CB8AC3E}">
        <p14:creationId xmlns:p14="http://schemas.microsoft.com/office/powerpoint/2010/main" val="857739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0342-C683-4649-96F7-D8D9283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/>
          <a:lstStyle/>
          <a:p>
            <a:r>
              <a:rPr lang="en-US" b="1" dirty="0"/>
              <a:t>Cycles of Ag: Lessons from the Past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032D-CCF0-4993-ABE4-1C73444E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745"/>
            <a:ext cx="10515600" cy="4819218"/>
          </a:xfrm>
        </p:spPr>
        <p:txBody>
          <a:bodyPr/>
          <a:lstStyle/>
          <a:p>
            <a:r>
              <a:rPr lang="en-US" dirty="0"/>
              <a:t>1970’s: Go- Go Years</a:t>
            </a:r>
          </a:p>
          <a:p>
            <a:pPr lvl="1"/>
            <a:r>
              <a:rPr lang="en-US" dirty="0"/>
              <a:t>Production focused</a:t>
            </a:r>
          </a:p>
          <a:p>
            <a:pPr lvl="1"/>
            <a:r>
              <a:rPr lang="en-US" dirty="0"/>
              <a:t>Earl </a:t>
            </a:r>
            <a:r>
              <a:rPr lang="en-US" dirty="0" err="1"/>
              <a:t>Butz</a:t>
            </a:r>
            <a:r>
              <a:rPr lang="en-US" dirty="0"/>
              <a:t> (Sec. of Ag) Get Big or Get Out, Farm Fencerow to Fencerow</a:t>
            </a:r>
          </a:p>
          <a:p>
            <a:r>
              <a:rPr lang="en-US" dirty="0"/>
              <a:t>1980’s: No- Go Years</a:t>
            </a:r>
          </a:p>
          <a:p>
            <a:pPr lvl="1"/>
            <a:r>
              <a:rPr lang="en-US" dirty="0"/>
              <a:t>Financial Focused</a:t>
            </a:r>
          </a:p>
          <a:p>
            <a:pPr lvl="1"/>
            <a:r>
              <a:rPr lang="en-US" dirty="0"/>
              <a:t>Survival mode, cut expenses, manage pennies</a:t>
            </a:r>
          </a:p>
          <a:p>
            <a:r>
              <a:rPr lang="en-US" dirty="0"/>
              <a:t>1990’s: Slow- Go Years</a:t>
            </a:r>
          </a:p>
          <a:p>
            <a:pPr lvl="1"/>
            <a:r>
              <a:rPr lang="en-US" dirty="0"/>
              <a:t>Production &amp; financial focused</a:t>
            </a:r>
          </a:p>
          <a:p>
            <a:pPr lvl="1"/>
            <a:r>
              <a:rPr lang="en-US" dirty="0"/>
              <a:t>Recovery mode, how to survive &amp; grow</a:t>
            </a:r>
          </a:p>
          <a:p>
            <a:r>
              <a:rPr lang="en-US" dirty="0"/>
              <a:t>Today: ??</a:t>
            </a:r>
          </a:p>
          <a:p>
            <a:pPr lvl="1"/>
            <a:r>
              <a:rPr lang="en-US" dirty="0"/>
              <a:t>Management: production + financial + technology focused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8EBA5-11EB-4ECA-9C30-30E94BA64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70" t="24324" r="15714" b="53818"/>
          <a:stretch/>
        </p:blipFill>
        <p:spPr>
          <a:xfrm>
            <a:off x="8301884" y="3154017"/>
            <a:ext cx="3174499" cy="225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58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1209</Words>
  <Application>Microsoft Macintosh PowerPoint</Application>
  <PresentationFormat>Widescreen</PresentationFormat>
  <Paragraphs>163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Agriculture and Community Banking: Lending to Farms and Agribusiness</vt:lpstr>
      <vt:lpstr>Fulton Financial  Footprint</vt:lpstr>
      <vt:lpstr>Fulton Bank</vt:lpstr>
      <vt:lpstr>Why does Fulton Bank Specialize in Ag Lending?</vt:lpstr>
      <vt:lpstr>Pennsylvania Agriculture is…</vt:lpstr>
      <vt:lpstr>Agriculture is Challenged</vt:lpstr>
      <vt:lpstr>Agriculture is Challenged</vt:lpstr>
      <vt:lpstr>Similarities Between the 1980s and Now</vt:lpstr>
      <vt:lpstr>Cycles of Ag: Lessons from the Past</vt:lpstr>
      <vt:lpstr>Difference Between 1980’s and Today</vt:lpstr>
      <vt:lpstr>The Plateaus of U.S. Agriculture</vt:lpstr>
      <vt:lpstr>Current Factors Affecting Commodity Prices</vt:lpstr>
      <vt:lpstr>Perceived Trade Unfairness &amp; Potential Strong U.S. Bargaining Position has Fueled Trade Tensions </vt:lpstr>
      <vt:lpstr>Political Uncertainty</vt:lpstr>
      <vt:lpstr>Farm Real Estate</vt:lpstr>
      <vt:lpstr>What is Driving Change in Farmland Value?</vt:lpstr>
      <vt:lpstr>Current Banking Challenge</vt:lpstr>
      <vt:lpstr>Declining Balance Sheet Assets</vt:lpstr>
      <vt:lpstr>Volatility of Balance Sheet</vt:lpstr>
      <vt:lpstr>Volatility of Cash Flow</vt:lpstr>
      <vt:lpstr>Strong Management Factors</vt:lpstr>
      <vt:lpstr>Are Millennials &amp; Generation Z the Next Demand Boom?</vt:lpstr>
      <vt:lpstr>What do we do as Bankers? </vt:lpstr>
      <vt:lpstr>Join us for our 41st Annual Agriculture Seminar!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Firestine, Morgan</dc:creator>
  <cp:keywords/>
  <dc:description/>
  <cp:lastModifiedBy>Michael McGrath</cp:lastModifiedBy>
  <cp:revision>31</cp:revision>
  <dcterms:created xsi:type="dcterms:W3CDTF">2020-01-23T01:15:44Z</dcterms:created>
  <dcterms:modified xsi:type="dcterms:W3CDTF">2020-02-05T13:15:33Z</dcterms:modified>
  <cp:category/>
</cp:coreProperties>
</file>