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29"/>
  </p:notesMasterIdLst>
  <p:sldIdLst>
    <p:sldId id="256" r:id="rId2"/>
    <p:sldId id="284" r:id="rId3"/>
    <p:sldId id="257" r:id="rId4"/>
    <p:sldId id="281" r:id="rId5"/>
    <p:sldId id="258" r:id="rId6"/>
    <p:sldId id="259" r:id="rId7"/>
    <p:sldId id="282" r:id="rId8"/>
    <p:sldId id="285" r:id="rId9"/>
    <p:sldId id="288" r:id="rId10"/>
    <p:sldId id="289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0" r:id="rId21"/>
    <p:sldId id="274" r:id="rId22"/>
    <p:sldId id="275" r:id="rId23"/>
    <p:sldId id="273" r:id="rId24"/>
    <p:sldId id="278" r:id="rId25"/>
    <p:sldId id="279" r:id="rId26"/>
    <p:sldId id="283" r:id="rId27"/>
    <p:sldId id="261" r:id="rId28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A6DA0-3417-47E6-9393-38AF348ED6E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45BDA-6A24-4772-9896-E3B3859A4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8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F132F458-94BD-4360-BCEF-9450E4A1B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D37F5AA-0F18-4640-8391-6070802DEE86}" type="slidenum">
              <a:rPr lang="en-US" altLang="en-US" smtClean="0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FE940135-CAAB-4F94-96BC-963AC1E8F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3500" y="1163638"/>
            <a:ext cx="4191000" cy="3143250"/>
          </a:xfrm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DC3BC9E8-CC6D-4C30-9B62-059BB89C0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0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15D527D8-2671-4102-8A09-BB8EB73493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3500" y="1163638"/>
            <a:ext cx="4191000" cy="3143250"/>
          </a:xfrm>
          <a:ln/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2423E0EF-533C-461D-9E4B-ECB5E5256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C652DF8C-9735-4071-8545-BFFE43C8A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F9F172-4A4A-4C37-A3C4-74E61040DF86}" type="slidenum">
              <a:rPr lang="en-US" altLang="en-US" smtClean="0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7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0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70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927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8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17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0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6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6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8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0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4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6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9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2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25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D957-50D5-4A26-A45F-744C5E1123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Preferred Patterns for Farmland Preservation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D5A3B3-1BE1-4C16-9F14-2B9758177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16" y="4696357"/>
            <a:ext cx="5088017" cy="1528825"/>
          </a:xfrm>
        </p:spPr>
        <p:txBody>
          <a:bodyPr>
            <a:normAutofit fontScale="85000" lnSpcReduction="10000"/>
          </a:bodyPr>
          <a:lstStyle/>
          <a:p>
            <a:r>
              <a:rPr lang="en-US" sz="2200" b="1" dirty="0"/>
              <a:t>Professor Tom Daniels</a:t>
            </a:r>
          </a:p>
          <a:p>
            <a:r>
              <a:rPr lang="en-US" sz="2200" b="1" dirty="0"/>
              <a:t>Philadelphia society for promoting</a:t>
            </a:r>
          </a:p>
          <a:p>
            <a:r>
              <a:rPr lang="en-US" sz="2200" b="1" dirty="0"/>
              <a:t>agriculture</a:t>
            </a:r>
          </a:p>
          <a:p>
            <a:r>
              <a:rPr lang="en-US" sz="2200" b="1" dirty="0"/>
              <a:t>November 1, 2018</a:t>
            </a:r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60D2653-F2A3-4E8D-9650-8E4B42FA5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55" y="0"/>
            <a:ext cx="2493945" cy="18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8DFAA-3F59-4CD2-AF82-A42FF026A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707" y="2349795"/>
            <a:ext cx="2462293" cy="194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F383F-273C-412F-BFB8-0F04E625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423" y="5018567"/>
            <a:ext cx="2452577" cy="183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41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F895E-1294-43BE-860E-8E6ECCAD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Possible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8B9A-37F1-40D1-B5AF-1061341F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1435395"/>
            <a:ext cx="7740501" cy="4813011"/>
          </a:xfrm>
        </p:spPr>
        <p:txBody>
          <a:bodyPr>
            <a:normAutofit/>
          </a:bodyPr>
          <a:lstStyle/>
          <a:p>
            <a:r>
              <a:rPr lang="en-US" sz="2400" dirty="0"/>
              <a:t>1. Preserve farms close to developed areas: create a line of preserved farms to limit the extension of sewer and water lines. Can be expensive.</a:t>
            </a:r>
          </a:p>
          <a:p>
            <a:r>
              <a:rPr lang="en-US" sz="2400" dirty="0"/>
              <a:t>2. Preserve farms well away from development. Stretch dollars and preserve as much farmland as possible. May not help manage growth.</a:t>
            </a:r>
          </a:p>
          <a:p>
            <a:r>
              <a:rPr lang="en-US" sz="2400" dirty="0"/>
              <a:t>3. Preserve farms under medium development pressure.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9B615-BF3E-486C-8569-27A5F6626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0" y="5175358"/>
            <a:ext cx="2243522" cy="168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23550-EB48-4FA4-8F7C-9BD6B4C4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328" y="5175358"/>
            <a:ext cx="2246943" cy="1682642"/>
          </a:xfrm>
          <a:prstGeom prst="rect">
            <a:avLst/>
          </a:prstGeom>
        </p:spPr>
      </p:pic>
      <p:sp>
        <p:nvSpPr>
          <p:cNvPr id="8" name="AutoShape 2" descr="data:image/jpeg;base64,/9j/4AAQSkZJRgABAQAAAQABAAD/2wBDABALDA4MChAODQ4SERATGCgaGBYWGDEjJR0oOjM9PDkzODdASFxOQERXRTc4UG1RV19iZ2hnPk1xeXBkeFxlZ2P/2wBDARESEhgVGC8aGi9jQjhCY2NjY2NjY2NjY2NjY2NjY2NjY2NjY2NjY2NjY2NjY2NjY2NjY2NjY2NjY2NjY2NjY2P/wAARCAPABQADASIAAhEBAxEB/8QAGwAAAwEBAQEBAAAAAAAAAAAAAAECAwQFBgf/xAA9EAACAgEDAwMDAwMDAwMDBAMAAQIRAxIhMQRBURMiYQUycRSBkRUjQgZSoTNDsSRiwTRT0SVygpLhFjX/xAAYAQEBAQEBAAAAAAAAAAAAAAAAAQIDBP/EACARAQEBAQEBAQEAAwEBAAAAAAABERICEyExIkFRA2H/2gAMAwEAAhEDEQA/APrwGB2eYgAABgge4yhANiQDAAIEAwABDvYKKoFyPuFACEMCIPkApAUAAOqIEAAFFjsQAMBAAwQgfwA//AyUNAAxBYDASAAGxD5AAFYAPsLkB2AAAAH4AEwAAAADkAAAAAAAAYCoAHVgLgGxirYAAYMA7B2AAEHYYAIBiAKGCsAAABgCQAACGAEAMQAHcAAAYwEADEMAqgAAEFDAAYcAAAAAAADGAhioAAB9hAAB3ABgABQAAADEMBAMACqAAoBDoAAACgAKAAAQDABDAACgoAAVAUIAsAAACgABBQwAVD5CgAXAwCgAAAACrAAAKGACAaAgQDAoQDABAMKASAYUAgHQAFCGACDuAwAAoAEMKAAEMAOcYqGVkAAAAAAAFAAUAABCGgAAAL7AFFDEF7gPgQcgggGIYCGIAAKGAUhoQwAGAWAkMAAA4AAAKAYCBAhoBMRQUAgBbjAAAAAAAAANwAAoEAAFgFWA2IAAAsBkAAIKAQ0xAA0HcAAADkAAKAAGIBgCEHcYCABgIaAAEAwAQDABDAKAAAVBTAAAAAGAAFAtgAAGAgAAAYhgIBgAgGIBiGuQAAYAAhgAAFgAAMQAMOBIGAxdxisBgwAAABogQDEADFyMBAOgAVAMQAAwABMYAIBsADsIYAJD7AACChgAJBQMABAAAFBwAAAAMKQAFBAADAQDABAMAEAwABUMQDEMAEOgAAoAADnAQzTIAAABDB8BQAAEIYMOwBQLkB0FJB3BiAYUAAAAAQBYMAAAAKLAYr3ABiAAAdCAbAQAPsAgAYAw7AMXcAAAAAAAAAAAAYnsAAOwEHYB2AAADEAAMQAMGIZALkGLuMAFVjAAAAAEAAAwEADF3AAGACAYIAAGCAAAAsEFAIB9gEMQAMAQgABggEg7jBAAhgAkMOwADAAAA5AACgAYAKgGAqoBgQHYQwKFQIYAIbDuDIABAAxAPgAAAoAAAoAAAQDABAAxAAwAGAuORgCCgAYAFBYAAAAUAAMQDFQxAAwEEADAAAAe4UADAAAAAABgAAAAHAWMQAAAAAMAEAUMBAMAEAxAADEBzgwoOxpgACHQUgAGAcgKikAmC4GACYxDAQMYWAAAAIBgAu4DABUHcYAIHuHIwFQw7AAhgNAIAoOWAdwDgPwAAH4AAEMAAKsAAAAO5AAMChBQAAMAGAhgAAKhgQAB34CtwAEFAADEADEFhyAwF2GAAAAFDEAAAD+QEAAAUAAmAxDCgChDEFNAAACGIABMYgABiBAMAAACwEQMAABisAKAAABgIaexAhgACGgAAYUAAAAHYKBiGAUIYcAKgoB9wFQwABNAhgAgGDAADsACGAqAYAAB2BAFAAAC+QAADkAQAxgIYAACGIB9wAAAAQAAAACYwAAAAABiAgACgAOAAKooAAYCGAEC5GIYAHIgQDEMABAAgOcAYG2TAQAHI6EFgMATAAFQ7AAAAIAAFYDsAAoAAT5AYABAAA3yAuwA9gRQAh7IQAAAQHLGIb5AHwIBgCF/kAAPkOAAAoBP4GAgGAAIYAAB2AAYh8gAAAAAMAAAAKAADuCAEFAHIAAUMBJgCAA5GAAAB+RWA2HIdg/AAFh8gAxAADAQBTQMAvwAAC3DgABgAAAAQFAAFAOwAgQwAAAOHuKgGAAAAwQAAAAAAIAGIBgAAC5CgAAAGIAAYgAYC4GwAAQADAAAAAAAYCIAAGAgAZQgGACGAAAAAAAAQAAAAIYALcBgUABYEAAAAAAAAAABYxB3AYCGAgGAAIYAAAAAHAWIB0AAAACAADgBMDnDsKqA2yYJiYIBgIYAAWJANDEC3AFyPuIFyQHcAHQAgBiAfAcgAC7DQAABYB3AOQ7AACKQgAAAAGAgQAAxAMAQWFAMAAQDAIQDABDCgAORDCgDsCAKAAoKAAsAABiCvIAAxAAACQwEtxgAUAAAAIACBoQ+QQUAgAAYAAADAYCoEHAANCHQEAAVsIoYMAAABsCAAAAL2AAABiGAbBwAWAAAAAAAAAAAIbEAAAUMBDEMKAEx0AACAILAAQUADGACAYBdAAEAMkYAAMLAAAAGAkMAAAAAAABgAADAAAAAAAAAADuAAAWK6D8AOwPN+rfVY/TFDVHU5Pizzur+tZss8c+ktN8xZNXH0YM8voes6vLkUM2KlX3E9d9cw9Jl9KEJZcndLsB61/NHNm+odJgT15o2uye54n1P67JdLolglGWRbU9zyuii6154zWJ8zaJauPqel+rYs0ZOcfTj2cu524csM0dWOSkfGZ9XUQm8Tem6inyRi63qvp8oxuUXxbJ0Y+5A+c+nfV8zyv13cfJ7U/qHSwhreVNfBrUx0gcEfrX0+Sb9akvJpg+qdJn/AOnlVXW40dgAHcqAQDsKRGTLDFBzyTUUvLHJ6U2+FufG9Y8/1n6pkjgm9ENkmyEfUR+q9HOahHKnJnZFqSuMk18H59nx5ei6j0snsn4s9vp8f1KXSwy9JkuPGlMnS4+mBuK5kl+54/V/WF9O6RR6l6+oa4XY8DpurzdVm9aWR3fDfA6TH29i/wCDifX4Oh6XH+qypNr9zh+o/VcfU9P6XRzqTd6h1B6d0gALOrBiAYQAuBDAAQAgorwAWAAFAAD7hYkBA2IYACAAAADuAAAWAAAAAACAAAAAAAOAABgAhgAUdgAEAAAAAAAQAFgAUAAFCAOAAYgABiAdbAIfcAIF8g9xvcCoAAAoAAAOQQwIE9gAAAYAAgQAAWAwKEMAIAAAAAAAOwAAACAAAKAOQEMOwAAAAAAAAwEMAABAMAQAAAOwpDEAQADGAgY1yAUgBoEEA7ECAYIQwo7g3uAfkAux2IAAA7gA0AgAYgABiYwAQwAAAAAYWICBgAcAACGAMAAAEMmUlFNvtuA73B7RuWy8s+c6r/UHUvJkh0uC1HvW5hPN9U6rp9XUZXjwv4JrWPU+of6g6Po9UYy9TIuy4OSH1zruow68WBRT2s+bngguqUMjSV7y8l5urzY+pjHFK4riiaY1+o9L1k1PN1DlKS3VvZGHR9XKKjKV35OnG16OafV5W9UW02+GcnS9Zjh07jCKmvgzVfUdB9cw4+m9Odyyf47Hle6OXLONSzzlcbOHN1GTpejlkhiqT4fg89dZm0vK95PuTaj04da+l6vV1mN5cnZdjV/6iy5c36d4saxT2quDx8fUfqL9SVvm2ZanCWtK2NV7XVYs3T9ZGeHJUeVZ3dJ0q+p5VDJLaG7nZ530/Lk6yKWf217U5cJHdD6Vm9WOnqYwxy5aZR3Zfp2LorzRyrJBcxbMM/U9JgSy9PG5SXujLdHVi6LF0sZR6qby4OzvZnjfVOnWTIvRinj7U+wRy48mOWR3T1vZeD1ulxfT8EFlyZv7nKh4Z5WfEvTh6W01tpR6HQ/Ss/V6daWy3A9f6fPP1eV5VmbgntFHuK6V8nz2Fv6PmSdNyX2o9ToPqC61P2aWjcR2gFmHV9THpenlmmvbEofUzxxwTeWahFxq2fLfR4YcefqYRzR9TJag77mf1r6vm6zDDH6XpYpb2/B5GfNjj6awP3R5aZi+lx1fUOnyfrl+pm9T5mzXp/qvUdLnli6OdwrlmWXrlLCvXVqPfuzhzdfFxXoQ0y7GdV29esmLF62duefJ9uo4+nz5IL3pKTM+o6rN1sYa2l6e9mLzb7rczR3T6xNas09cqqn2J6bNOUm79vZHFj/v50pbWduPp3jyaluuyRm3B+hAAI9jkACgoAAASAGAxUAXsAVSAAAYAAWAMgAAAAYuA7ADGhAADFQWAwAVANAAAAAAAAAADTEAAx2LkAH2AQBTsAsOwBYWAAAAIBhwDYdgGLsAAAAHcBhYciAYAIBgIAGAhgAB+REDGIAAAAAABgACABsAAAAKAAYAIBgmAAAAAUB2AYQgGIAG9gABAMAAOA7gAUJjBgAdgQAFoAAKAAAAAAAABhCsYhhQwEADQACCAAAKKD8hdBYAAIAAEAAAAPsAhiQAAxLYAGHIhgAAIgYCGAccgDAAGIAAZm8uNOnOKf5BZcbk4qabCqUk5aVyeZ9U+qz6PLHDiwvJlkjn+v5et6ecMvTS0xe1m/0bDLPj/WdVOM8jdJ+CD5t9T9X+nyzZY4Npu23HgvoPqnU9W54uunWPlwPc+o/UsObD1GDFK8sdkvJ8x9Px9Tg6mWXLitvamGmX1DJ08pvHitS/JzYurxw6eSkv7nZs+txfQOkzRfVzmpSq3FcI+Oz9NPN1ueOOlGMqTZjB3410nVdBPL1Gq0r2PL6FyllSw0ot8fB2vqsWHpZ9DmVS7tdzDoOmzLIpYVst/wBijv6zp+r6zDoxS0wS3bPGyQydPJYb1PvR+gfQoSz9JmxdRi0trlo+V+qZI9B1sseiMpRexKjzZ9Nk6fHDJJbZOyOvpscYShStrd2ZT631sic4fheDr6aSmnJpKzKvRyNZ8TWOLcoxS9q7nP8ATsPVvqH6spPHqppm3RdV+nhlhGGtS5fg1l9TyQxaFFRXN1yze/gx+rwyuTh0/Vf2+0Ezgx45Y1cpu+FRWOSyOWSd6mzWNSaVWjlfX6O/oX07bjaWV8N9j3PpUfRjbzJxbPA+n48Ec0m4SqS5PU66fSdD9O983ct4092biZrp+oYcMM3rZ/d/tS7m303qOmjhlJQcEu9HgdJ1mLJDX1XUukvamd39d6JdNLDFJutnEumO9/X+m9TSoSkuEzyvq/1LN1erp8f9vHVtvueMstZW9X3PZeD0I9RGPTtZXFS7Nk6V8z1eXqc2dYs+SVLsaLpMkJRlpdeTt9KXX/WMcdKu/wBjv/1KsH0+GLCpN5drrsUeN1kZ4caUk9zleROk4tHp9P1GDqpL9XdJbM0jD6f081lyPXfECDiw9LlWOWVr2JWl5ObDjydVNyjt8M9qGWEsrbcVGS2jfCGulxLM54JJ328EqvMlgn0fVY1lrdXsdmPOptwun2+TDrVPrOrioP3QWltmcOnzwzSU3FvsYo/SQsQHscFWBIwGFisAGArAB9gFYWAwEMKAXcTYEFcgKwsBgT3HYBdsYgYDBisAGACAYAIBhyDAAAAAGD7AFAAANAIBgACAAAaEAUwFuMAAACAA4BAAIAIoBAAAAxAIYAVAMQIKAAAh3YmCAB3YCAAGIGwHYCBAMNhWADXAxBZFMBWC7lDC7EBAwEMAAQWAwFYwABIYAAAAAAAAxBYDAVgAwEMKACwCGIACmIACAABgAIAAYCGmAAABQIYMAENAAAAAMQAADEBAwEMBDAAF3AEPuAB2AAEMBWAcnJ9SzrB0eR69Mmvb8s6MmXHihOU5xWlW02fMdR9bx9bOpY9Oh+2S3QVhDoPqGPp59ZOTcW+GzXousWHPCdubqqN+t+pzx/TMcZpub4Xkf0/Phwy9bqcGhVsq3Mj1usxS+pdBpj7L4s8fq5y+gfTZY05Ty5OF4PoMPU482JTj7I9k9jHrF0fq459U43xHUUfO/SOjxdLGPWfUMunW7Ue56/UY+j+p9POeGfp6VtLhMw+o9H0ePp8+aXUqcmvbHwed9Ny4Om+lSh1U9pNuKsmq+c6jr+s6PPkwYepk48Wmc/TdVmxZnL1ZXLlh1EY/rJpcNmWXBmxU5wcU+GZ1VUsvUSk5NuT5Z6fSSn0+lY22+x5mBxhkTlwehj6uEMkdMWvkzUr1+o+udZHpVizf248WuWeN1/W4eoxrFixO07c33H9QU+rzw1Zbh4RzZcMsclGCtfA0jPHFyn7d2b4Yy9X33XgXTqEJSuVSo2jck2v5M1XVPLk6TG3hW8zpydTm6noYQy9OoxraSOGeZxxrVK32QR6y41JuvA2iqWPA4qVyM4OepKPD5NG4ZVqjsyk1jjVb+TKvVwdRHpulqlKT7eCPpvQ/1PrKzvVjXbsjky9R0vTxgs07nJdnwej9G6/puixzzSe8lSO0/iJ/1D9O6X6Z0ThCUdT48nzPTy0ZIq7TO36n1a6vrJZOpk5p8K9jjbxp3jVeEZqu2EtEnKS9vk2yThmjS3OJ9RLQllVxXCNcPV4W6ktFGMR04erwfSupx5bcpd0H1jr8fWTfVSwa3NUvg83q8nT5U5qXuXB0Y+h6jL0azXpxeGbn8HJ0ijJ3mem32O59LHFmU5PVa2s36D6ZDK16sopJ3Zr9Vx4MXUQUZaox7Ji/wcn6SE8mrU0/COlZY9NhktOpvZPwYY5PVKXF8WPI0oXI5bVZY8mmbSjV735Ns+TUo6Y0+5kuFsGV0k09yj9A5BA0B7XAAgAAAA4YAAwAQDDgBDAKAQwDuAAgEAwYCAYAAAAAFMQxAOwsSAgLAACGmFiABthYC4Cm2H4EMBiAAGAg5AdhYrAB2O9iQAoCRgNB2JBAUgEvyFgMGK/4AKoQCIGAWKyoa4BBYgGHYAsAQBYAAA2F2gCmPgVjsBAAAAcAPkBAMADsLkAABgACHYgAAAAGAAFAAIiGMQAAxWADEAAMAsQUDDhAAUAhgCGKwuwHyAgsBgJgAwEH4AYB+QAABOgAYCAAAAAYCAKfACABgK6BsBhYrM8uX0+2/JBpY7PDn/qbooZHCUmpR2ark51/qH1PqGOOrRhGmPpB2eJH/UXTy6uUbXprve53dF9Qx9bOfo7wj3GrjtAka/4CBnh5frOeX1LJ02GFKC5a5PcfJk+nwvK8miOt7N0Fj4frn131L6j6cHLb7qZ0dZlw9Lp6THBqTj7n2TPq/wBJihDKsOOMZzVaj4v6h0mTD9SyLNn1ZU9op8kqxGZZpPHL1dahvpZ1/rOpy6E5KkcL9V7ZFpp9mZPqJQyOL9q82ctH0PTx6fJKObqMk1GraTPE/wBR/VHm62GHA5enBbEZPqHpYNGGat832ON44528sslz7fBehnmzdROHqZHJpfJceo/UKKnJuMS3lhHF6c3d8HBJ6MklHgf1XVlhi++6l2YpdflyrTP3RWyONtvuLW48bMCpSUW9vcVHqJvZ1RjFbvVLd7jivcUd+GKUVJO2Ws0lJ6uDlw9Q4S42HPJrbl3ZjP0JyU8snxuberPZJ+3wcz8t0weV1SVIuDpl75JJm+LTCfuXBxQncbbpo3cm2nJ0TB1LLjptRab7GeR+tgdS3Rllm4x1Mn6b0uXPn1ttYFvJvhknkc8sSjJTyu0dX6jFLRhxqtt2zH6jkxZ+rawP2R2+D3fpH07oI9E+qzvVJPh+TrErzJ4U4xjNWnxJdjHN088WSCSuPNntfUOi6iPSfqYTh6T7R7I83Nk6XLixx9WTlFU6J6HK8s5zSdVZ3Y8WHJicf8jz24xlS48mmOag9Sk2c8Vu+ixR5Sfy+x9BhxZJfT4Y008R84+p17T4s7cX1DLKC6bDJqD7sTR0uEYZJRtNLhpnkyb/AFEpTbfz4OuWnosOuUnOV8WJSWfFKTgrZm3Fc3UdTljo06X5Gupnlh7qQYumTb1Oq7E+hrl7ZUr2RqWVCnlybKLo1xubX92kuxhnU+ntyo5fUyTlcmzWD9X7j+AQnyelxPuDEkNECDuMO5QCGIBhyFbAgEPsFCAYB2AgAAGAB3AChWMKAAAAIAABBQAICg/AMACBACAABgBAAMVbgMABhQACAEMEAAAAwEMAAAAYCAAAA7APsAhoQIBgKhgK9xiH2AAAAAABAA0IAAdiABi7gADAQwAAAAQCGAWFgAAxiCwDsAAgCwsAvYAHyLkOAHwAhgAAFACAAIAGAAAAAAMSGAAAgGAmADAAChAIYAAAAMAAIYg4CwpiAAGFiABgIHsgAx6nqcfTQU8jpN0a2jn6/bocsvbaVrUFjyfrn1zo/wCm5F0/Uf3eyXJ8lj+r9b6dvqJPtTZxTyx/UZMs/c5Se3gwnk1StbLwZadk8sN5Je5835Ijkk95NuRlhx+onJvZGihTbp0ZVphnLdvjyer9O+pS6XKlGTUXzXc4J44YcMGncpcoXqRhzGzI+wwf6l15UvQ/tra+572LIs2JZI8PdHwn0nrIdNmhOWO4vsz7Xpepjk6L124xVXSeyNys2OgDxcH+oumeeWKfmrR6EvqfRRlGP6iLb+S6jpktj5D/AFhkx9H1uHJCK9RwtvvZ9ZPLFYZZVJOMVezPzr/UfWfr+qeXJlVJ1FLsK1HF+rc25Ob1N3uYZ88pyS1XRzXYzOK61SxpvkzWbSpeXwY239z2RLdvYmDWeRy7EavIrCrAalYNWJR7G6XtV7IDF45JXyRZpOdP2mdNgNNm0cq08bmNCbCrbt8milUDKHPwU5K6QRUfk3wzjCV5HaXCMJPTXyQnvvuQetB/rFulFJ9zfq5aehniw5FGC5o8/CsscayR2i+xpGMPTcXe5n/Y5YYV+nWWH+PK8lSyTzY6i5RfdJ7MeeEIQ/tN13R6n0j6Yuu6Kco+2Xmzco4eln1OXpZ431D9KH+LZmoY4Rbk1b4orqegz9DCXqSVX2Zz42pR33ZKhSlJtLj4GouMt9ipe2OpK2Rqvl2RXTBRaLlUMcpRdSMlKEaae3g0j6WVSeSVad1TMofSTbTlk9/izWGaTybe2K7HnrO4Teh+3sZzySnJuxzqvRy9ell0KKdd0Rl6mEvh/B571SfyCUn+TU8yDTNkeSd71XcIZKR0fTOnj1WdYsmVQT8mX1Dp4dJ1bw48iyLyjQ/VwAZ2ciQBwMBAOgAQAOgEOg/AAIBoAEgGFAIdAACYMYAIA4Jy5YY17pbvgCgPPz/UPSyRjKoxl/kZQ+oOfUShrSjXJnqGPV/Oxjk6nFjlUppNdj5frfrXV9P16lKXtjw13OPN1Wfq80smK4uW7sz9I1y+3x5oZY64O0Y5uuw4sc5OSuPKPiun6nruhyepJyafCTN8+XN1c/VnL2y5sfQ5fY9P1OPPhWWElTRp6kLUdSt9j4rB1+XpY5IQ1OFVsPp+szZUsmuV+G+B9Dl9snGnT4FqjS3R8tHrOo1OKzOmh4uuzRqGt2nd+SfReH1XYDhxdbqxxeTZPudeLLGd0zpLrGYsAoCgABgINhgAg7joKAQ7AAELuVQqAAGFAIENoKBhAMdECAGHYAsEAFAADoBACAAQACAO4DEAAAAAMdWACAdCAYAkLuADAOwCGAfgBAMQAMAABDAAoPyHcGiACwAoLBAADBisGAxDQiBgFAAAAAFgFAAWAUAAMQwpDEMAABAMBDAAEMIAQkAUwEPsAEylGEJTm1GKVtsD43/WX1hqX6Lps1/7tJNWTXV9R/1li6ebh0mL1GnTbPm/qv1/rfqkvdL04VTjFnm6aSX/ACVjVPdE1rEQg3+C4YZN7cFuSg6HjybMxqm4ywxughnm+NkauWqNMGoKKr9xo0jFZpxU3XgfUxhjmlCWqluRjmoO3HVa4Ji4uMvbTfkg0jm/tvWq8UX/AFHqPQ9LXJY32TOWMZ5JaY7tdjuwxxrC11C0rsELpsMeog/c8b4sw6pR6TInr1T/ACc3V53jlLHhm9Hwcjm5O27/ACaivQf1nrIweOGZqEuVZ58t5Nt3YrBuihhwJeQu2BbdkStb9ikkhuScaIqE0l8hdjULkk3SCcVGTSdoIE2mq5OzFgXUrd02c+KMe/JrDJobp0ZojP00sEqk78GUZUVlzTySucmzK74LBpOSaVKiKbHaKhzQVCk1sC2NMnTygtd2ZxjKS1BGkFrddx6njk1VmalW67A5t8hXo4p68ahfG5q0otOO552CTjLnY65ycY6ou2ZsRpmUGkpum3wiv1ePpsbhinOP44OZyj7W5apdzDqN8lrgQVPPPqG1KUnH5YklCO5mpqItdlwXOcpRq6Rlra4E59hWkaU1Iq9jMcbfADTrYpT0oFC+SZqmRF/46rBNvglRk1sdPRPHDJpzbJgc6lpe20vJMFeT3/ub5sKWbVB+1mblHVtvQH68MQzs5EA0rew6ZFIAoOAECDsAQwBgUHcBDAQxWkKU4w5dWQMdmPV5Xh6aWSO9Hh9T9a9WMJYpODj9y8kvrFk19CnfA+x4v07rp5MkXJtqXdm/1H6pHp9UcK1snUMb/UpS/SylDIotcHzn9XnKE4ZZe+DpfJPXdZl6rp1CEndnnY8N5Kyc+Tn69/8AGpHRnzvNTnNrwL12t1Pg5eu9uSEYcVS+TXDgnjxOE17mrOVrSsmRZcLckpSI6XqKe8KcTTp8ccWFKe8k7NtCUJZlFOL5ozqqWWGdbU/KF1G3Sygl87cmGN495QVWdeBRa/ucF0edhlKMPdbOjBDUtSdLwE0k5SirRhD1dbtVH4Lo7l7W7CE0pbozT08uyJzS3DT0V1S0aZyddjr6L6goZU5X6aR4ePNFtxaNVKo/BueqmR9V+tjPDKUXTW6MMH1NZX+ObPDwzaxf9RuuxrhzJ6qOnbHL6DH1kZ9vyjaOeMsiit0+6PBj1kccFNK3wZS6uTzY54rUnyhPSY+oQbHN0k5zwqU1p82bxnGctMZJtfJuVnFDENlCQxDALAAAAAAAAAAGIYCGArAKClQWABQxAAUgqwGAqChgAqCh3YAIBgAkMAABDABIK3HYAIBsOQFQIYAIP/IwAKFQGHVdZDpY6pptfAG4zkxfUOnywU1PZlvrMSlplNfBNG4xLdWuBlAAB3AKDYYgCgAAAAAABB3ABiGACGIbAQDEgAYIADsFggAAAAAYIXcABjDcKQcDZGSKlBxk9nswCM4zTcZJ1z8HH1H1XpME9HqasniJ839Y6xfSOpcOlzTyKSqafY+az9TkWT1E2nLyRrH3f+ovq8Ok+myXT5E82RVzwfnTyOU3Ob1Tk7bY59TkneuTf7mPJFbt2rCEm5K3sZ423UTT0ZQypTaa52JgeRap3ZeOKS3ZXUKEsacUotN2jnVz9u9kwaPMtVIcclujHGqy01wdeSPpQeuNJkwdGCWGKi52/hHdm6FyxLq/bGDX2o8WGaMYqufB1Y883tKTcV2vYiKU9TuMHja2TXc6v0OfN08ZY5XLwzznnam1J+2+D2+i+oQh06U0tMIun33KPms60Z5QlDdbMxcaPUyYv7csrj7HK7ZwZXBP2GlY00HLKcrZLYU0JbMVsO5BW7E7RSencOUBCbZSYtioNKVsINVcBGVsGlzwxxajuwDKq4IihzduxRYUPkasGb4YqS0koz1Nxptv4J1Si6WyOhYlrp8InNiS3i7CMK+DbDiUmtSM43VGkJuP4Cun+1FqkTlzxpx0VZhkzUvZyQsymvfyMF60kY+o29xXYtgHqFYOuwrKBu+BDGq7gOMdWxrCOiVNmK5KcqA6ZV+DnfuZDbfcLoCtbi9hrI7t7md2O7CNJZZT27AlFc8kaq2HKep8BX7Jo25J7lthovc3rGKhHxyU4eRY/aT0/WQzznBxcZR7Mxa3I4vrWV4ui045KOWTpE9Bn9XEot3KKp/k876tlj1/WrF9jx9mV9Pa6PXkitTk6qxPTNjs6jrHj67Fgju5Pc7nszx+ll6/1eeXKklBf8m/QdXPqesyxe0IurZvpjHoAJSjK9LTrwEpKKt8FQwIeWEYa3JJeTl6vrY4sLyY8kZL4JfUhjpyL1ISUZpNKz5b6l9R6qUpQVtRftaZ34usX6XJPHcsk+WnsjxnF6lbMX01I78P1DJ1nT48U5NOt2eP1mLLgyya/uLwdE3KMovGqp26KzZfVholHTfL8nLv/reDHLNj6GMdTU2u3ZG0ZqHRRcvdre8nyZuThjT5tEZM7eBRlHSl2MX1o2hHHkxNQfu8mMo/3Ip/uVhlWJafuE8jyZLaSowOHJ//ANBye6i/ajunH1MmpPVa3M54lOWqqow1ZMLc47oso6sMPa73b/4DDJ4oywvdSZjDqo5lognHy2aalCnPlcCqpxWPLWlOt6Kl1Cntp0vt8mUNWWUp3bkc3rRgnFu5X/AHWnaa/wAn28FRioY2lvfciDUItN+5rZix1KVb+QHPFot3aMIxcrb4XB2KpOUW/a+5yTjpUlF3RqLF+kmri7aNMcrW5zwz1j32bKx5NWTSt15KOpRioNwf7BgtZVboz1U/BOTJTQ1HU1ruF7F9KqlceIcs4o53jkm90Wsraf8AinzXc2j2+s+oylihGD/dMv6b0+dReeMqbe67HiYJP1FCX2Nn0b6rF0PTRjjlrUka839SvRxybinLZlHm4+saUW90+x14uqhPlpfk6sOgQn/5GUAdxdgbSVtpL5AoVnHP6n0kMjhLMtSObrPrvS9PojBrJOT4XYmxceqBzT6zDD0lKai8itJsx6/6v0nQY3KeSMpdopjTHbLLjjLTOcYvw2VFqSTi7R8PPqJ9d1GTqcuSUYv7Io+q+i5PU+nxk5W+K8EnqUx3gIZUA7EFlAMViXIDAGAB3DgGMgQAABYESk4yiq2ffwE8kIVqfJRYMwydTjxyitcd/Jprj5AuzJdRhcnH1Yprnc5fqPVPDGMYypy7nyPU9RN9RJtu+I13M24uPr39TxLI4WnXdM6YdTinieTXGlyj4B9XOMlJPdco6MOZ5alLO+ftRnpcfcYc8Mybg7NTxfpmPqZ25LTirnyejDq8G8fUWqPZ8mtZdFgcmL6j0+TLKCmoteTHP9WxwnoxrX8l1XorZjs8npPqkcuSXdXz2PTUtSUlwwHf8Hg/WvreKEMnTwx6pVVtHZ9X6ieOChji23ykfB/UOplLqnVrfh+SUjs6brsuLUkvb2OvoM+TqrlN0k+7PHxZk5apbfB0Ysy1PTsv/JyV9hg+pRhijBZE3wel0uf1Ye5pS5pHxODLHS5KV12Pb+j9bGOR+tsmtmzXn0j6IDPHmjlWqG8fJd92dEMCXJRTcnSMM3W4ccU9abfbuB0gZ+pFYvUltGrswx/UMORupLT5CusCYzjKNxakvKKsIAAEUCGIAAYgsgYCCwGBLaXLr5IlnxQaU8sYt+WFagjmxdd0+XPLDHLF5F2s6OO24DAGAQAAAAB2AKBPdUM5us6zD0OCWfO6jHt5A+E/1j6mH6hOMVUHw/J8/Kcp1qd1set/qD67/WMsXHEoqL5PHSsjamrW3IKEmPHGSlbi6LlkSTVbgNKMcVt7kQyOLvkjdl1pS7gdHTYJdbnUI7yfCLydP1HQyby4ZLU6UqI+m9Q+m62GVf4ns/VPqsOrWHp8GJvRvtvuQeD6TlbTaa3NcuV5koz2kl/J1YYapT1L09nyeetUuo1NbJga4emebFKcZJOLqnyVOM+nyKM+/JWaUVmuPtT5orDWablm4XF9yVGcnCU/7e5vi1OCjJUiX1uFTUceJKtrFLqfZKuX38EVt1eGceiUvUuF7o8ZM6cvUzni9K3p5ObgoYqsClyFKhWVMmgGmNOxUVFeAJY0trG4SW8kCpBENjbuNG70PHpUd/Jz1ToKE0NJtiqgUmgNEuxrCMotVyZ6XVmmJXy6rglHRpUo7yprlnLOXv2LbS1Nv/8AyYNiRFeo42kTq1IlguSqTTSJR1z6fTh1t38HNXwAkx8g1QcALgB6bVi4AAQFKKAT2FYMGArGgRWkB1cbM2aSdRozS2A1WCTgpJ2QlUqboFKXkIxcgP2aG7NVsqOTL1EOmxOeR0kYdD9Vh1GHNlyLTHG+S1mOzrOqh0nTvJLnsvJyZOowdRGGTDNY+pa2R5f1Hr/1ShW+NStNmM5w6nqsc09Gna1sY1pl9cyPH1yUotZnFXRj03WSx75G3FM5frv1Sc+sqUP7qWm/g5v1UsmBQ2W+5ij3+l6iHU5szT062qMF1EsXVzxR3in7jzsfUSwO8bqVGkcktLnfufLHdR9B9M6rFHJKEHphLlvyL6n9SWFSipW1xR4EeolKFQfuR53U9TkyykpOpPk1Pf4zj2/6v+o6dRkmnF9nycGXq5RxSiuLvY82M54l7HY45Fki7+4l/VkdmPrJQi9EqUuTOfU/3IqD/J50pTherZGal7vvpjFfQQlKUW26s3lojGMJP3NHmfT87zx9Oe6j3HmzuOZxjvW1nOwdkpxUZR5XY4cryZmkpbR5NY58cVpyWnIISWCE2lafLIVWLqIYqkt+1GHU9RL1YvGtK7mWNwi271LwKOb18igluWRI9B9TrePRwluTk6mOOEpbU+xy9KpLrVHau6J+oyxavZK9+CyFa9I4OTm17Ls6cs1lmmuODyun6hqod/B14cyUWp7SvYWDpxzWCTaVv4Mo4sWfqHJe1hklGGmSVtnBkyXkbTa/BJFeriyxWRwe/hHRBLS5PhcrwcXQ4HDH6892+LNsnUOLeLFHU8nJKqenyylNxnvHs0a4cf8AdenaPc5smRdPkjjrd8nVGcYwcozryiI8zqJqPV5YR3jf8CxZnGdRdNnQulllySzWm5A+jk3FyqKTu13N7Bo8kmoqezFO5ujHLnU8yS7bWdeaMseGM0uURUpwlHR45TNcM8eP/qx1LscUsilvwyfWfn9io9BSr7eL2NMT9OMp6nfhnnQz729qNP1Lk9+5ZcHsQ61LGpSe6GutwSm5SlJpbquzPGyzUlVu/gayS0aFt8l7pj636Z9Tx9Xj0xkouHLl4I+pfVumgtGPLc477HyGXNlwrVi2T2Zx5c0px5r8HSerWcfTZf8AUebLJOE441wyeu+uy63o/wBPBe/vI+V37fydGPK47pkvqjd9RphWTs+UGOPveSNN1sclKcncn5Fjm91dIy06p9XmzTVz1Shsis7vDFuN5JPnwcksbxJSXfudWDqLpZuewHX0uKUoRipaZeWfU/SJ4elwqGbND1ZPzsfI5JSpRi6vuL1qlG5PYS4P0LPmhgxuc2ltf5ODpPrnS9Tl9JXGXyfIdR9Rz51GDySqPll9L1Ci5pQt1uzfbOPt8fV4cik4z9seWVi6jFnTeOaklyfDR66ePBKKyOm/tRfT/VZ9PiksbaUtmy9mPuJZYRg5t+3yP1IKrlSfB8r0n1LJl6KcHK4x3tvezDL9VzdRiSlkrRtaHZj7CGWE5uMZJyXazQ+N+n9dLpc/qKTnq5s+i6L6nHqJJZUoN8Is9ypY9ALI1rXo/wAvBHUZPThd026NI1bSTb2IWbHL7ZqX4OLqPqnTYrwZ5VOS2PK+m5Ix6jKo5KV7NvYmrj2Ov6hxx1B02eR1nW+i8Xu13y/Bl9VzPHl9mVtyW6vg8h5XJOM/2bMX21PL1PqPXY+ocNHtUO67s1f1SumUb93c8aE4abyOlwmcOTqZQm4RdryZ1XufU/qy6nDjx0kk+V2OPJFTyQcXSSPOxYZTm6lszpjFrIrbSW1GfVGHUxlilJL/ACJ6WaxpuV6l2OvqMayVpfuXY5pQ7cPyJ6/EfRdB9c09JKOXMopRqKZ48vqHp5pZ1JuT4o8vqcMsVOVtMSTpN7I6aju6j6lmzNJLTW7a5If1CaxuN89+4dJjhOM3LfY4njk+p9KG9hX0H0DqpZc8ccmlhW7fyfax0yxRjCa47M/Pem6fJ08Xpl7m9/g78eTK47ZpxkvD5HciZr2frUniwub6mMMi/wAb3PitOTqOqccn3TdnT1sM8+pcpycvGplucfY6qUdrM33phPodMNT7cGWSUcc1GSrY745HKKb4JydNDLJy5dGOlc3TyhGamux1Q615Jtb2uKOR4JYsbkvO5XSu8m3Hf5NzB9j9EnnljXqSSxpWH1D65i6Z6MS133RxfS+vjhwT1JuD2aPJ6vJ0z6xyhaxdrN9M46+o+s58u26b4ZPRp9T1WrNN3FXZwTzY9SjdmizLC37qMX1Wnodb1/V5IvHHItHGlHH02eWO8c1zxZj+qUciTf3Dyy90ZE6o+p+m54YcUcWq235PWtbVumfC4uoSknqad7Hqx+o5dEUp2bnsx9MI4vp/VPNB69ktkd3/ACdGBQCGAAK/Am/ADOH6j9Rx9JjdP3Lk5Pq/1/D9Pjoh78vFeD5R/Uc/WdS3ndqTujPq/wDGpHqdd9ZzdXj0xy6YJ3sed1+ScsUZ+o27W6ZnnxptaHXlFyjxFrZHK2qWPNLp8kcsZNy5vudcv9T/AFGWXZquEqOHJjl6ja3+CIJ+om1TRZ6wfdfR/qK6zAlkklk7o4Pqv1r9J9Ux4Yu4L7l5PFwZp4pxywdNcmP1HH+p6h57et7l7MfVx+u9JKUY21Z6WPLDJG4Oz84wubk5Lhdmz6n/AEx1cskZ457RjvbNz0lj326QOaXLpGL6rG7V7+Dxfr/WZcPRz0ySS8cmke1n6mGLHKepNRVnwv8AqH/Uj+ow/TQhWNPc5Op+udRl6D9Puovl9zx9V34I1IKS4NccH91bGSi5M7cEnHLBpXFcp9wru+m4o5cUrXc5s/0XqpZpzjp09tz28Lhkgp40ku9Gt/uS1Y+bX0nq1uoqvyXj+ldU5/Zt8s+ht/sGqiar57J9H6uLv00/3F+n6vpcXqRSUvKPoZSbTWp7nNPptcHG3X5CPDy9Rly41Ce77srGlJUux0S+n5Y2kk/Byy9TBLS1UjcxHPlUlmk0OeXJkioy4jxRqo3zyQ0/BcRhT8CuXHY33omiZBlv3Bo0sGtxisdwVmktmK9iWCN2y1ESdA5UzKhgnQOVscIOUqAanJ8uxqCptm+PDpi3LkynCS27MmjJzJbvct4mTGGp0yiS4RvdlenWwuANY5E4uN7kuVPkzSd2txN2wLcr5YnaJYJ7AF2IGxAarNKqbteBWjNclXQBIVhuxOL5Apv/AG8EscN+BMBFavb8k0wcZKKbWz7gNPcUmCAAL1UiQsAcrHZIkBrFJp+R7pImANgfWz+ovLFSnOUn4ZOPLJW4t1Lldjn/ALc5aKUX5RWX/wBPUZS/Bx2oMnVOMtEovT8Fw6mOHTkjK1f2swUY5ITly1wee5S1P2sD1ephHrNWfm+DixzSSxuPfdmvSSa23URT6epOUXyLQ4yqXu4RtPImlp+1nLFuEXrTd+TWP27cMyNsUlJSUdpVszgnGoyjP77tM6Y5FCbS5MsdZFL1H7r7lgwx5IKEoy5fczxv0+d23Q+rxRwY1OO4ukjHqMWS204K7NwT9Tl6coQqrVnHj/6is1lKWdqWR21sKFSnstyj3Olx4cPRevKWm9kkedjyTnn1NVud3WRv6fCKWnIt2efDJcdd1Rgb5t8kfPY68uSMOmUZPeSODNL2RlfJUW80Env8ksGb0YZ/dao51NrJrjs+xt1KWOKjzIwxK5Wbg6cEm80ZZG0n3N+uwaNMor2s5c+8VpOjB1PrY3jy7tLawOSKcprTybdNHK+pjHS2icfT5XqlFfadX0zO1lcZL7tvwS/wej1XT48fRqU8i1UeV01ZMqryeh9Qx+tiUXbUTLpOnxxnqhJVRzHX7I4qb3rg5Y6sUk+VLuacvTLdd2VlhcYqOyQVlpWXNqkrZWeNxeNcsmCcJW3ZGXq161aa+SI06RvDBxbu+zNte1cslaXFPlj+2GpsDLHghkm8a9subN8r9qi23pVHF6umdrnydmvVGPFgeZnjJbp9+B44ydKWzOzqMMcsEr0yTuyFi9j1u15NaOeWKWr2y2J9R45tNWVJxglvsRPLDJ34NSDaE9SvuU8zjNRjvfk5ccna07oebL6SurZcC6vM3JJPbuczyMieTX2oVnSTBprbVLYvHNp8WjFM011FAa7+CsMY7uT3MFkfkm7ZMHZkyalzsJyTimuTCUWopvg2wYXkg2nwQGbJNtOMq/BUXJ4Xq+4yybS8NFQzObrTZBqpSlFJrjhlQnLdVXyPFehuWyHOSjC7TvsQOPUxxSTpOuxUM2Nputpb0cmSKq1wyYSUJpPgo7rhL/Jx+EP2OCqVvucfrar0x/c1wY5ZKrbySo68WVVS57M3xuSk5PJpfK3OTRouSd/BhlyOfucuOxmK91fVs0Uk8l13ObqvquXPHQ5ycE7PEl1Etiv1Fx8SOn6v49F9T67UpNuUe7DN1voVPDL3y+5Hmxk+bHFapJUEdK6nJlzXfPkpzSy6WuxyTjLFkpPcuDcnb3ZKrplDVHS/tfcw6vCo4ITjGlxZvqawN81z8HPlzyy4Vi/xQhWOPNPGqj/J1wyaq3tnG1FKo8hHI4/gWaj0J5NEtotvuZPqlkShor5K6fN6uOSbSceDKUdtV7tmEbKalJR228l5I45xlGcFtwzLHFQalLcef+/jqLrcC8GKOFSd7NGWmHqLLjX290EsGeXTqEXua9N0+TFH3O0y6JWabbl2NIdQ4U9N2arpfbJrdPsZ5MShiTfKVk2UU9PUScpcMwzYtELtUisGeDxuXDHcMq93AUY7eJNcGmPI4rfZMlySw1Dtwc+TL7eVa7ExHdLQ8bx86uTHH00cUotStWZLLq01y+TW6VVsUdbyTx4JRxulLk83qILK1p2SXPk6FNyg4Nk+k26X7sSjhxTayLukb5ci02+EQsU/WljSS+TTJiqFNcGtg4s+aUpx07I6scpZJx1N7HI5xhkutS7HTh1TTlVFv8HTO9adUk9jXJllFpQlwQ09MU9wilTfYyr1uj+ouOCPqXGMOa7ntfTusn1rcorTBPf8HyuWVYVp2+Dr+ldXkxzeOE9MZ7SbN+fWM19Vm6qGPLSdqjixfV8OGc4dTNpt+08rqOtl+qfoq4La33Pn+t6lT6mTm23f8F6MfZ5vqihNvWvT7OzPN9dgvTqOz5Z8Pl6nJk2bdLgSz5FFJzdF2rj0vrnp9V1zy43Ua3ryefjag1uZPLJXb5I9SwO6E2sluWxu81zW55qyqMd9yVlbkuz8k5HqTmo571djKU9WS7o4svUyXG78l48kpNX3JyPQxylKTSdbF451au38nPgnoty5Ll1EI7uNGB0OEbUlz4OnB1f6aSm18Ujy31VzT/xNZ54ONydj9Hpr6hKclOv4Nfqixz6fF705Pdo8npssZRfYy6hyhGVScm1srLPVg5/q+bptLx4IKL70eXHZ7hNylNyl9xWGFu3wd4rWMaquWdmOCjFeTDFG3qf7HXmSUk4qlRpG/Q53gnpk7gz1qjp2fO54eJpwmmdvQdRcfSnu1wYsWV16qdML7k5HuZvOo8mWmrlvwNvYmORJW9yHkp7cBVzj3MsmDHlvUlfnuWsuvZ7FXFLncI4P0mPE9SWp+WZT6WGTKm5aV3R6U9l8nHOGltsujl6lYUnix035PPlF/ue0seHS3oVswydHGSuG3wWVMeU9gW5tlwTx/ctjK6NoVE6Wa69MaohtuXtIMmLkucWuxUYrTuZUscPcma3XHIsbUXbHJpMyHCdy0zfJvLGrSTuL7mcIRq3yyMk5wnUd0ZA4rdp2jCT9zZSbTb4sIw1ujUGept8g2VNKMqiCqtyiYtoFuxy3YlsBp7XyQ4NfgXDsub9oGbKj7lRKTbWxcpJbJUBGlt0uS54pQinJCjKt+4PLKWzdoAiNzq1RDYAaYMWtNp0xz6XJHdK15QsU3Dg6/wBTphGLIjz6adMG5adL4NM01LK3FbESlZVIBAUACGQVp9ti4QWF2BS+0liSbY6A9vLk9OCafuM8mf1ZJylvxRweo3u2aY577nPlHqQTxYVqe3gyz5NKU/I1/cjFt/sYfUPbiTve+Cf7CfVU0v8AwdGPNBxdt6jycVzlR14fdfZ+R6n4O7qHP0lUdjDXKGFJc3ydaUpYaZjTdxqoruYhGcpKM4yTto5mpSzanwypSqVXsNXKSUd2+xpT62/0sYJpy5YvpMZSWTHtpktyZxazOM7SL+n1h6qbl2XBqI4ZXiySxyXfYrpYyl1C0q3YurU/1cnN23ujX6e5R6yMtN9i/wCh0fU5ZFkrdKjj6eMsuTR25Z6HXyWTJoe0Wcy6eWHMpQdryZ1G2eEYQjHmJeOaxYnatNHL1uROknT7mUJtRSt/gZqqmtcrb5NVDHhx3N2c87n7YkbvZmkaynqW3Bnq9221FY9MZe7g1rHlyKKpPyB0YutjGKhxfJ144Y45NSWzPOXR1du32Z39On6aU+InP0qupnOdx4HiUIYrqn3HKGtalyjg9ebyNP7ST9HTiz05J8HTOf8AbVulWx506q09hvqNeFJ8x4HI2eXJjypV7WPq+mjrjNS55MoZLw6+WuS8qeTGpboZgpya0q9jTM3kxrT2OW5KKUtn2OjFkag4y2kQZKMm1XBs5KMbb4BXjxSXdil7oRT/AHAuLlkSk2W6cHexnGeioJWjTJSVPlgeT1cdLT39xhF0z2ckYwg7hqtcHmelrk9Mafg6+auVXTSisiTZWZqUt90jklGWPJ4aH6kpe2KLhiZNKTrgNmLTLVTi7HJaTSG2v3Fqb2FV7i4KLhbfwaTjCFaZWzG6JtgbSzScNHY6Ojnpag37WckIubpHXiwVNNb1uZqunPjxOOrI6k9kYQSw5LT9pcs8cuSMO0Qz4m5KUd0ZRc8sHDT/ALu5jLA4Y9blaGoOMdyseRaXvx2A51NzilfBScZJ69n2CGlZE154NOvxxxSjKHfkB4pxUHBmuLL6duO/wcKlZtB0hmo7fXi03/wc2Wr2VIISj3e5OZ7qXYSYM5uyUiZS1S8FLZUaUm2pWjZSk9KjyzGQ7pKnuQb5HpzLV7q5NUoxa08s5d+eToxtVqbp+ArVZtClGS5OfJH20nR1aYyStWcPXPTLTFkgznGSp+A1PTuRqek0w73qRUdeHp/bFt1aJyWp6VulsherJqKWy8lRf9xIxUdDxP00pcm8Fj9sJVZyZszVKDpeTDLNpWpe5kzR6j6mGPI03sOXU3TSWk8Vyde7dm+rXFRi22+UTlXpx6h37a3CTWSLU92zh6fDKElKex2RnFzpGUeelP8AUShDdISyOGSpJ34PQUI481ruPLhvdRVsvSs8WOXpynLiv4PJyt+pJXa8nuP243D4o58fQYo4pOtT+S+fWf0cPSyepfB3RyOdJr8kYOmjDMtW0TZ6YTdVQvqISilKzSE0vbe5o4QljTT/AAjgySaz1dE/qutx/ualyPM0klVt8mcMqk6vjuXJWk3yy4Y4Z9HCedu6j2OnTpWlVSDM4KWhNbbnBPJzodmp+jqUm5nQop7cHnwy3jT7oPVk56rLyO1u8mlvZFPrYwuMIe5bWcscyd6uTKWRJ6hlHs4Jr0rezZw4+kipzlN6lJkR6i4LevwaY+oU1oJlRHV9LFwvDGpHlZNUMjjLZrse05enCU5PdLY8PNr9VzyKnPdG/ClvKXImqZUFuvJc0nP5OgyeR2qLe6vgUcb1O9gluqrgCkriXimovfsYqVD0yatLbyTDHfDOskU39x0PRKChKmjzMcnDcHmlbkn+xi+dMdHUxWCSUOGZrImvkwlklN7hdmsHViyyjPZ0jqxyudzfJwwkkqJzrIlbbXhmcMb9f0dSeWDVPkw0JKKTtdzOXUS9P01K13Zp0jUpNPsjp5HRxFVwOUnLl2XjqbcZPSkjJLc2y0hstxqbjLVHlENNL5CPyKOn9dndLRFol9VkfOOIRWpbnd9PxQc564qW2xldcC6ycaqCVD/WZHzE1+pY4x6haIKKox0pq2hhpx6uUXen9gf1BtfYbdNihK9cU/Bj1GOMOokopUMXRL6i51cXsS+r1K2nt2IcExaN/gmLp/rIrmMqGuvUVajIOr6ecZQcIXGt2QoIYa0l1sZbSjaOacsUltCinBGc4uL+GXE1LUH5ElBP5NFBA4IqJnkVJJWRklcVtTFkel0XFKUbezMqjG4p7mksmN1atoylGuBNLuZVby6nsVFNwdbsxlskaxyRjFbkE7whbRDl3XcM+XXsuDNS2osAIOWOrKKjFs0x43y1siIy0m2usepPcg58ktUnSCG8or5CXu37iuvyB2rDH03OJx825FQzTjaTtPsHKsDLuOhsmyh7CewLc0hGM9m6ArHG9+3krNh04/UtnVjxx9JRj9vcvqfSfTaLpoyPJsVNlaHdG+HDCbqU9LNDnqluLk9jp/8AT/U9Q7b0QW+pnB1OKPT55YoyU9O1lGMIOclFcsMuKeGeicdL8FY5+lkjNco3yTl1k3kyqmvBBzRk4R23slbF5YKEqjK0yEBSdCsTADphhlObV0dOLHGK8teQmlDE8i2ruc8ciab7nOfo9HFkjK5LbT2ObrpvNG+KObXJJq+SZSbjVlxGcZOO6OzE/UUdK2b3ORRs7OkTi9uLHr+D0esjOGiMJbNbmMsy9Fwk6dUbZWnBNytnHngovUuO5ygyx4XK9TpeTeEV08l3fkxXUb+3grW8nO7NqnrsqfVLTxXJLz6ckZLaS5+Qz6HjUuXxXg5pJRl5NYjozSWv3L7t0HQ5Vh6lalabJh76UnaXFlfp5KcckJUuyYHoZ44+pcpP2rsyNCko6JXFcvyczlpVXs+UKOT0oNfwYDydOsmR63T/AMTnePRNxu/k78cYqClL3N9/Bx5oxWR6GagwyJwezEne7HO26D7e1Ggm1Kkd+LpsShqj9yRwzg9KmuGEck4u02wOz1ZV91GkMzePeVtHHquPyZqbRnnR3S6tqLirUu5z48rbaa/cw1BbvYuYroba5diUluQpXJXuycvtn4sI6MGXRN7beDrx5JSi6VrsjzIza45N8fUS07LfuZsVtmzOaTqmisWrI47+4ywXkyaX3Nlj0ZPa+GZsG3qf3ND5DJOmvPYzzxTkpVv3HGCjj1y3SMo0U9EdTW4k3kj6j2ozUZ5vwdMI/wBvT2fKGjKObVtOV0SkotyjvZWfplGOvHt5Rhik42ajr5Tl3nq0jwqLlehItxuDbZkpuEW+yNr+N82LHkrfTL4Ij9LllTnHKmjF9XhcWqdnPDqc2Jv05tJmpKx6srTPCMJvF3iYalGVkTk5Scm7bJ5NsLnJSla2FHcgvHJRlb4A3h/aludvT5YLU5PhHFOLl74fb3M3lTVGcV1yw6k8se7K6dTb1Sb22o54ZsvpqMXsjuwvVBY5qnLujF/AZZQnOMU6MMuF/qGsf2mcn6WdwnF1fJ043JtOKtvgIywpLOouL/J0ZZRclCasvLilkfKjJdhOOqX9xbrYzo582D2asa2fYxtqOmW1HX1cJYcSljlUTkhjc4uV7moha9HaweRyVPgifNPsTZtWiVbjnki5XFUjFyYlLffgYN01IqMU7MtSqkXilzZBUsjiRHI9SpXfYUpJukjowR29uzRFdEZyjiXk4uqVytbvudmZOCUZcs4puUXJ8rgkGUU26OmORJKLW4dIouEnLkiOl2uZFGsrVbe3sVGXpyUmXi960SWyVk5dOnfsZ1DyyjOSaRjKGt3dV2Mnk8FYsklL/wDJRpBNStxs11+/Uko/gTyqeyVBHFN43kq1dUiDofURUY3vZootNSXDOfDDG5XJ7rsy8nVqnFbMxZ/xG2SUlFSitRtLN7VJ/wAHLgyxgm5Pnscyzy1fFmear045IyluVTT24ZxY8spzjGMdlydinpbb4Jgz6hxhFtbyXBjFvJVx3Y4ZNc25rZs6HDTJNPYK6+lx4sf/AFVfwbvB0c/dLDT8s5+nzRUnrVl+rLLkpL2nTyrR9L0OGKco7vjcXUwwYow0wvUc+WOPPJpyfqQf7Fwyxr+57nDg2NMnQdLPA3GLc2YdJ9Nw5MUvVhSutjTpM2Xqckr9sexazS6fNUt4vkqlH6R0UYtVIzf0nppNqKZ26tUloexolsVHBH6L0vLcg/o3S71Z3gUef/RenXE2Vi+jYcMnKM278nb8djLqHkx1KHuiuUQZ5Pp2PIqlOl+Dlyf6fw5ZXLO/jY7sWaOWCd/saWB5L/01gu452KX+nMb3jn/lHrIOCjy4/QIXbz3XaiZf6dg9o5+fg9ZbmGXNPFL3K4+QPMX+m4r/AL6NYfQtGyzRl4PUjKM4qUXaY0B4/wDQNTk3mimzJ/6bntXURZ7gAeEv9OTUreeNCX+nsttetCvJ7z5MZ53jlUlt5A8lf6enCms0WYfU/pufp+nc7TiuUux9CnqVxdox6zC+o6TLj1KLkuWB8UqZ0dG6yv8ABM8KwaoP3NOrHhl6bbqzpGa6ck9MlSHdGGTMpNVHgIPLktQi2v8AwVG7nYk3Zi451xBv9jRRypXLHK/hEMet0fSetg16qR2dP0voyty1WZ/TIyj0aclXemb73Sk0mZtXHJ1PT/qeolDXp07jX07atX7nTDGoScrtvkptuLSJpjkx9N6FrVqRi+llmzzndLjc71H288iUNEWrG1ccEvp+RL7kvkX6DNfKo9PTcVb4FO9LUXuxpjyMnUy1/p9Lvg1X03Lp+5b9zr/Twk9ckrXfuaqT087DVeZ/Tc9UmmcORKM3CX3I9rqushhgqfu8HiZG8s3OdWzUZqntFNCirM55NK80EcqbqqKjLN/1KNdN415CSi92SsqimmiUZTlToTYpPU7ElZlo5WS/chzlaSRN0Ah1SEmhNtgNcjb8E0CfkDRLazbFglPl0nwjCLo2w9SsT3VkojJB45OL5RnKMk+DsWfFme8NyJt03VrsiI5VszZYpPG5qSrwY3ZeGag2pbpmlQyDXNCOq4cUZIoadDT8EjIO7p8npxTXu+DSbhkty2vscmCSclG6N8kU06Mo55ZPTbUEq4TM4zcWmnuissHCr7mZqK6Jdf1klX6iaRg3u23bfLYgApK2bxlohXMnwYRNnOFKlT8koJYovG/9xgvk0c2yHsywFEjbJbA9Xr6hjWPlnDWj8nZ6mJ5dMlqruS4KWTVRzg51HVF6nXgzuismveVbELc2Fqbl8HVjlKDUYf5GGGMXkSm6R6HT9PGOXXKVxWxn0OvHjjPHqltJHJ1Uak43yd+HCseLI5Su90cOTB6nUOUp0kjlL+o5pwjCDZEM7xu1uV1ck5pLtt+TnOsFuV2+7KhHXSfJlwzbpZRWVObqJVDTxZVB8eTqySrp207S4ODNN5MspduxbzyniWJrZcUEW4zlj9StjS9eCuWisTni6dRavV/wdX9qGBaI+5rkwjhnlljw6VvZhF9+5qssd1JWYylb22NRVRTk67nR1MLwRajvwZ9I36y2s78T1XGuewo8lTklXPwdsJYJdMm17q7HFki4ZpRfNi3RRW6vcngVgyqfJcJRxyTe7Mx07A6I5IyndVvsbZIevW3ujvRzYY3LVwkdEcijJyT3MVGXVKOpOKrYjHKUE67m2ROf9ytjO0nfIVtjvZo6Mc9WQ5IubvSb45VG63M0duqL+6KIzLTj8fBGSSUUk9xqSyVFowFiyuKUUtzSeRpJEzko+1Qr5Iju6ZEbzTcUk7TM9MYRet7M206UYZ/fGtNssWXHJ1EljltK49jmy5bVE5py1OMuzMuT0SLaGVfyQHBpDlzsCECAGUt0TY7A0hklGMordPkhLcSe1FEG/T4pZWkvtvdnsQxKLX45PN6K4L4Z36237XwcvaK6nFHM4Jqq7ovFjhjioJcdzH9TCLfnuRPqlfO3wZ/UbvH/AOq9RPbwazwxyTTbMYZovGpXRePKpQc9S2J+h58McmLRwvJ5OLHlhOeOO6R6yy48kXpmmzijlgpyUnpfk150edNtSafKJUrNurUZe5c/+TnizrFVIixyexKVsqqs6sHuRyI2hNxWxBpBVktrY6oz0yTRxSm27Wxviz00nG0+TNHXnm5Yo+WYTTjj4sTyJSffwY55yySrhIYMtUoSe+5UJu7SKWLVSBQcW/CKNYdU8dVG/kznJ5pt8LwGOKyKTTr4NcWCrlKRGWCSW1Dg1qZar1FHi+5nnWmdRd/KA0c0lsb9P1rxX2T5OOPO5pJQdVsMVp1WSOXqNcNlXYzT3u7Mm6dIcW7GDR+4E2pAkk+TXVGVVyZRp0+bRe3J0+qmlvu+xxNXwtxanFKKVszZqvQlkUHSVmsZa4qRwrVPG23UkdWG6RnFbxS23O7A4wg25JPwckaStCaUnqf4My4r0Mc8WSTqK35dGGaOLHr4POnlyY8jjqpdhPK57SVnbpcdmDrJRg4wgm/JrL3Jynu2cmNx1eGKefXnUYN13HQ9Xp5QVriVG2qzxsUnBSc58vYifVtS9k7NT9R7bdOmFnhx6zNK7k6Lj1Ga17uTWI9l77Cla2PKnPq1H2bv8nPkz/VK9uK35GK9lYoxlqSou2kfMvqfq8Puv8UZvrfqKyReTWop70i4PqUCbujwM/1mdr006S3szf13LFbwGI+kbJnTjT3R48PqWbJ0bzJcOqM4/VeoraMdxivax4lib0X+C27PC/qvVPfQnXgUfrefvBWQe8nsJto8P+sZk/sTB/Ws3LxWB7mrYw6hzliahDU2eU/rWVf9kP63kVf2SjKXX9Vh1Y0qa7I5J9T1GSXvnNNm+P6l6fWTyyxKWrsw6n6j62XHP0UlF8I0jiktKd7kKaR3dd1sepx0sOhrho4NKaW1F1FLLHujsxdXOGFyw1XdNHDKPg6+kxa+mlXNgWvq2ZcKNfgv+rZm6Wm/FHnKNScfk2x493KtkZI+l6SU83RxyTrfwPPNwitKtE/T9+hi09n2KzK4U9kZUsGbW5LTTNN701+5h0y0zlStVybMCMkpY2nVoeOfqNquCsy/tqzLpY65zfCQGzW4paUn5La7+DmyZoRdhUzzKKuSOHreu0x9myZv1DvDNvutjzNOuNSNYmuPLllkyJ6nRLyziqTLyYHCTa+0xbt7hFKV8l6kZU6sSY0dEZ9mEoN7mDe5eST0pIKey5IbE3aJZA7E9wW/IVuAhpA+Q3AcnRNg+bZJRVhYABcJOLtHVHUoa628HHF1R16p5IbbRRmjnnJSbb2Zm+TSW8iJbFG+aWN4oxgvd3ZzsalaoGUSPkRUXQAlv8mzzziqpX5M0rY1s7e6MiJTcncnYrHNpybSpEplANbsORtJVuFFgtxcjugh3QmILAGiWUIo9HpYR16pUr5snqE4ZXGErj5QZY68EZQ+7g1wdLPJFxezq0chx5nKKUW7sxTo06nFLHlanuZ/JuC4bs6cEpU8blSbs5VGSip8HW/SajK6dGaOtZpKoqVruaySdurPOhKfqbcHpYYqUVKO77nOzEcHWxhHHqj3ZyKOqDcXujsmlco5FtZnPDDHibi+TfmjjsFbAE6Nqq2b9JBPOpT+2O9GWPS3bdGmNam12IOyN5s0lD7b2K69wwaMWN7v7mcvq+lNJOn5QddHJjyQ1u9Su2ZxGSwyuuxnL2Sa8FzzOVLsjOap35Njo6N6smnuzshqhkcZI87Ampprk9Tp4Sywbg1a5bM+h5/WR05XJrlmDex09ZLVkae+nY5UWBLkt7krYdlUkqLi65JKlGkmAOT7cGsMbyLZ0jJPYpao04ukZo31yxY9ElaZko3sjWc9eGKfK5LhhaSlwQVhqEJN8k45Np+3bk19kVvyJyThS2MBYWpyfZLubwXvSjs+xzYZLHl3+18o7oLHONw/YlQpKXqv1PtaCUIxa8E58jglF8eTKOp+67RkdcW57JbI5utcsOK4v3HT09xxtXyZ58fqwko7ya2ss/o8KcnJ3Llkm2fpsuHecaRj2PTP2KYISdDKHONJS7MgqTtJCAABiApHVhhFwbe5yJ0zSLd2mSpXVjl6b0rdHZ0+aHNU/B5+KdPfc0i2p1xZizRt1MIwlri7Ut2vBzTye7jYvJqVxkYuhJg09ePpOG+/ciOeai4J0mJwdWlsXix60328lE4MvpykrpNGc5NybuxSTi2SVTcm1vuTfgAXJQhpjnGhJAUnY0Slua446pbAVBNL3I3xYtcXJPjsTod0w9PJC3GWxkKaadrdkOdOjSU24KKj+WDxJaZSAqElGS1cA8kfdUdj2/p+LCsCeTFGUpbqzzvquOC6xenDTBrsB5+ve47FxnKXMjPLUJVREZ0xiOjI46duTGUqRDkyWxgtS3LW/wCTJM0xq5oBuO3yJt6duTovHGLjLeT/AODnr+4/AFRVI1x7ST7EqOtqMd2brC4Y6nt4MVFTyKKtcsrDjU05S57HE5S1Ujtw5JKrVEUQty358G2PO1k0vtyYepWS3s72NYRWbI7dOt/kg7VkXpJ3Y9fstmGHTGGhvezaeO+HZixqInLFKSclb8hpVXFWyseNU4tEwg4Sfga0iT1Y7js7plYHHfUql/5FiVRevix6avTuuz8FZb+nGUXuee+kkskvdyduKSUbk7D1Y6ttx59WI58OHIl7naY8mDNbppeDo9SNpVuaNRv3ukjvPcZuubFHOk1Oe5En196YZTqyPTT2p9zGWR4pKXNb2O/1P1zSyddqpz3Qlk6zI61J/lFT+pdPbTu2zoxyUobcM6z9S2uKXTZsj96jfwR+hm/8bOqfV4oT0yb1FYurhkk4Lk1idVGHDPDgeOTWlu6E8dB9RyzxYISxv3NnDi6jNNuU5WZsdI9foM+Hp4zWbCp+LOLrfQy5XPBHSvAQ6mGn38m8ZY57qJMNYxglBWtxOC8FZerwY/a5HH+tj6lp+0uJrpeMTxqgfU45KscrZPqsK5M0H60kuw4KqUik9WSXdim3e/JRpkilDkxfA3ffklSVEQUz0fpcKik+7bODg7OjzwxKMpOqsowlCLyyl31HVjjjXtfEjieVuUnXMjqvddyD3umhjh00a4/8Bk0SjV3R52HrVHGoydV2L/X4XK26s5tOrB7XK+5q3HuzzX9RxRb0vdcGS6xSn6maVV4Ir1JLUtN2Z4ZrHOdO33OPN9SxKPtbVo449XGGqpSuXJpHq5eri+ZfsjhnleWd1pijmh1GPU9e3ihT6qLft4LB2588HgcE7bOGtMedzGXUKTpKh+pcS6zjDLnnkuL2Ri2b5FB47/ybMOCKpzTjSVGe5VorG437laIogls2E93sDq34E5AS01yJFT+20Z2BaJAAGMlblPgoT3FQxNgAB2AKZcc84wcE9jMLIi1L+SXzuLgq06YEtNbjjclsOcrjVEplBwCYS3YiC0y1K1wZo0bVKgM2CBsSYDAAewUCENFQdgQAgAEwYgO1uWv2uomsMmmVTm1sRPDNJNNb+RZccsUXLLuzkiMmPVFy1avDOY0xy3rt4LjjjrVmlaRxa8Ct0J4/akjSUqhtwYerqVLYiNYS9N02dmHNauDo5MeJSxuUpcG2PToqOyM2DTLj9SHquV1yYT0RjvLY0zzcMWmHDMMj1YlqVNdx5HLOrdcEDe7sUavc6K6PTax6mPHJ6ZKK3oJZdeLQvyRjlTvhoBYYylkrudf1Kcc+aMI/4QMrSevz4KwyXruWRbNGUci2ZpqUo0+RZKc247IzZodPTpNrfc7J43jSUZNKS3POxtpqSOzJmcoquFyZo5+ogk0kc9bnVJKdyW9GcIat0UZpAtmVN/BJVNPc2xpT2bowutg3XwwNYY05e50N1dLgzi2udyrogtT0qqNcWTJO0t0czs6MGb009t2Zo9GPTrPgUeJo5XBqehrdckLqpwlqxt33KU5ZJObfufJjKNPRj6ep8hgm4zq9ioyUmlLYycW8ycdkQehKGHPiqbM0seFU+OwsWTGkoypPuXljjyRaTvxRgClF1QV7m+DOPT6Vq1WvBrKTjG14KjzerzJS9/uTPOlvJtbI6uqx5cmRyapM55xcNnyejx/FQADNhAinCSjqcfb5JAGJDoKYAXHbkWlrlFdiC4zSVad/JopW7M3inHGp6HpffsKLVrwQxrkyOtzPSnG29yuolGTSjwiWkoc7hGmKejl2hOappOkzCVsVAU3bZL5Ew5RVHcGNK2VONcbgRew0EY3sCVMIaTbLhcJWJcFuGrvTIq3mb55NMWZrZ7o51DuNOrQHpY+nWfTJbR7h1XSzlFaFsjn6bPJVBOqOifVyj/jszOUV0/WzwY0mk3Hhi6j6h6ianjj8NFQ6eOfo5ZHs7OTLjxwi6d0bxNceSWudsTqiW7YIigKKcVpVBppWECVyGnTICgq9TvY1gnkpJU+4sGTHBPVG2U+o1SWiNER0RnHDkWlW/k6PWjmg9jibvkUZSg6TpMxiOucMSgm2k+xTXq4V6deov+TjyyTqhx6iWPhUTFxWOLbbybM1tLhk61mi2tmZ6JLuB2r7YyfcuMnHh7ERfqdPGuVyTqSuL5Mq6/1cFG3tRhPqJp3BWmcOWTUlya+vGOO637F5NdPqXFavaxZOoWnRB35POlkyObk2EHUbXJeR6eGdYdxrIoby7nmerLjVSLef+3XMhyOt9U7VR2T5Onr80V6Use6lszzeneqXu57HTkkoYtM1+BiNXcmqnsuxopJqnyc+KaUd1a7GqWqNp7ERzPpMUsjnW6dnVhr01SKjWl6khxpxqGyR28VmvL6hV1M++5fR/wD1H7FZenlLNKSkqZfT41DMnKSO2xMV9Qko44eTmxYpZK4TZ09ZiebHqjJNY3bOZSdRfBi2OkdMIdPijWXS5I5H1uXVKMYxUOFsRNr1XRi2422JUrTJBZVbVM45JxbT7Hp9PjjPonmnPSuFZy/p4Sf/AFo0W2EZYXUm+5vrbHjxQUtCluZJPXJPsTVVqadombk97BSVje8RoycpeWU3aG47X2HS0p9grN2+504leNWYM2hJKERqNFBI1x3ardjU1HH9qdhik3vFcjYjRRd7KyJKrdG+KTjLVyy+olCUNo1fYxsajhlWnghNd+DXLKMasxm1zZdgebIppJKkjJO3RpFJ3fgcdPKGwZNPVVNj0STpxo2hNRmq5Lbb3dtDYMYY0pW9x5na2Rr6TfwiJJVzuNg41Fq2+DN229jbI25/CKjFKNjYjKOO+djRpKHtjb8jckhqdQ4sbBi47GbTRtKV9jNvsFQySmJAADoqGOWR1FNgTEpxaNn02SCvSyVc1TW5OoMWJI6seFaqmTPBo7bDqDnoZp6Upbrg0fTyWPVyNHOgaLWN9zRY3VJF0YrgVUdf6eoNszjFPkmjFEVTOz0k0c7hTZRDBcjoaQDrYBt7E2Bc4JRTMnyDk2AUJis1wYJZ56YchmwSw5NMwM0AGmOGtveqKjOxDapiYDEDAK9fJKKuX3R8HJmjLJjvcjIpY22m2hepl02uDnETHHNLUlsa4oyy2ktxXkit+4+n6uWDI3oTKhyno/ty2kTkXttizSl1Gd5WqvsiMk3LbsgLx5HaT4Z0zUow9q2OTDDVOK72d2bNWVY4bxJRhPPsotX3Oec3J7vbwbdU4xelKpHK2aihlY4ObpEDjJwdoovJGWN1JUJPyPJleVpsmyDfGripeBZ8uuWyqiunl2Xcwk7k/wAgCY63RKHYHXpi4WkZSUqq9jNTa7uvALK734Jg3xvRhlFrd9zFT0LSHq0Zt2xg0c01QnuQOyi1stuQnLU7ZN7C5Ad7lqUXepE0CW5Baab+BOVu+w1ClaHkScVWz7gVCTvY0x6tZzu4pHRj90V2M0dvpqSW/u8kT1RktWxeHDN5E27ih5VGalCWzXDOaOfJF5Je1beTfpGo2pbMjp2lcZO0OWnXSZB1aoxk/JLaace7DHDU6Zr6WlP22QY+nHT7ndHLOHSZYybfuOyLxqMm7T+TzsyisuuMaizp4qyMH01bp2mNYI6fdydnRZscOqi8i9v4H9SydPPqcXoqv9zSqzp01/pHXdHOPQRyY3ce6PJ7Hr9X1GaUXjx7YnzZydV08cPpaVeqNs1rKYYIPHGTb1eC/STdpbGuCMpbOFfk2hDmMqSXgl9RR0vRxzwcJrd8PwYz6SfR50skdUE92j1ukmvSqKpIieZ25OFxXNmO1uPQ6SHQ9V0MVkhs3wtjhy/QsMuslHHJKDVrc1UoSUNMdMW+3Y7JdF016o9W1KubHSPFw/RJPW8jjUX27i6z6DlxdOs2KScX2PYWGMIuEcyn8sI5LxrDPJHTfJOzHy/6HPrUNNt+BZ+ml0r05Y+49mGJYvqkpKepVt4I62cus6inFKlVF7THiRwynvEHi0/cqPXj0soRUYaa/JGXp246aVrkvQ81QRC+6jqzYNON5E+OUcqfg1orZNijHXIqOOTin3fCO7pPp8slJvSmLcRxONccik+K5PTy/TXGMpKd18HlNtya8OiT1oalXIJ2DjXc20PDGLced0VSxQcsi23OucdM46/tb3RGGM8n2LbyaSn6XtnHU/kzqV6OfLhXS6MLVd6PPyrBkxuotMzhmwQTbtTb4FLrIJqMMcX8l6RwTjpk12HBansb5pepO5UvCQ9LUVoSGqy9N2Kfti0bPIlF6ufBzyyykqaVASq7jSsllRe1MoTiOLoKQluwNY5ae4T39yexm40OO602Qbwaa3Jd6n4Jgm0/gtZFHYCscW5KtjXNLZV+5n6sGk48iWSLTT5ZMGkMuhplTyqc7ul4MXpj3uzJRuL3Jg0llWp90ZznqZk3QRt8GsVtr23CMq4Mg3GIqTc56UayioRX+4zxbNvujVtSjqe5KHjyuMk/BtkzSnFOW5hp1ZI135Rrkg4taeFzZBtgyP7as6Y2o3E5ulUk5Otmbq72OdFJTlsUsc5QlFfc1sO7a/J1Ysel78+DPVR5kPpfUuNykk/lhL6bmgtXqJflnsPw2N4YTXu3L9KryeiwTljzwcl+Q/QvhzPYjgxwVQjSfJfpQXYn0o8X+mx5c7bCX0zFGLbk38HtaI8pIJJbbIn1o8yPQ4cnRLG9SSZK+l9JB0tWlnpaZ6uEkVoXNWPpR5kfp3TRacYNv5N19P6bJNynF3R2Ur4HRPpRwv6X0lv+26I/pXTSbpNI9KmFDujzX9L6dKlGVD/pfTx2SdeD0aoKHdHmP6XgraFvvZX9OxKKXppI9BINO5O6OKHRQUacI0C6WCb0pI7XGh18Dujz10MYyc3Jts0/TY6Wx2qv9oaF4J3R58+gwz5hZn/ScD4TPUoK8Dujgh9MwriFv5CX0vp3/g4/g9BJ2On4HdHmw+lYIPVTb7Gv6JcJI7KYMd0cT6FS5kQ/pWCu56FWDqx1R5q+k9O9m2yn9K6bjTZ3NxXJhn6nHipuaVl6qM4/TenT/wCmmNfT+nS3xop9XGK1Wn+Ah1alG+H2sv8AkPK+r5+l6f8As48S9TueHzJvizr+oOc+unkmuXsZRxeo6i/cenzMjTGS2Eotl5Mc8c3GS3Q+VZsRpa2Z6H0nqlglTgmvJzRh6sflFLFKD4ozf1Hfl6+GbI8cVWrlmMcThkWxhHDTU4uzrllSrcxgT0SkmtpRMs2RantyjOWR62/Ip1KN9y4JjJw44NYz1QfhmLk1FxrkMc9CcexoaOFrUgxySTM9bqjLU0wOmWfXj08UYccgvcwaYGuN3GmzKa9xWNPUa5cbcLjygOVx3G4lrgutihQxxlHd0zGeNxkaOO4Tm5JJ9gOetzTHjc3SG0TCbxu1yVXZ0iWFzk3WxxZcjyZZSva9gnllkdyZCApDjGTlUd2xU7O76bix5M8VN1W4o5p9LnhHVLG0jA+g+qZVj6ZRTTs8GTUm3VEl0SAAVXdPqlii8Txpvyzjcm3zSN8mZzuOWFPs0c6JIjoWZNJZFbXFEta8ntX7GPc0x5JQkmuUBtfpXCvd/wCDKeNxLyZXOTk1uRHVOW72COjBoe8dmic0mlq4ozlCXTyU7/gieaU17iYJnJydvkkANKYgAARSVsk3xxrG2+GSisC/uWtqMZezJJPyduDHGGP1uVxRhPHCWKc06afDJqMlVPyTYkBpTsmwYIKYANgABQAFjCgIhxbstu6rYhFPZAO3Q4Sp+7cUfcXUXt3IFanKzbE1aRisbvY7uixJJue3hsz6o3hjyuSljlSXKOfrp/3EounwzpWRY5//ACKcMedXS1eUcx58JNbWXHVKds6V0cVbvfsJQjCPl+S6NsMqmtTpHcpJ8O0jz5rWlfdF4MkscXF7oxYOnI4t/arYouOOteJSrtRUPdBS7+DaCtfJncGOOKcpy/T88I0jibVS6ZX5NoryVu3tJodK5eq6KWfpXCGNJ/Bh1H0rJKeGaTfpxppnqKTS53CbbV27NdrsY44R0JyxJPwEo4l/2t/wY9RDqdpdPNJ+GV0vX5lcOpxb+UibpkX7FB6YJMMaVVKCas1k4ZEtLpmEs0cc3ByTfwKi544a0orZbjljhJ7xMl1MVJptUX+ohV8k2jVQxKNaTGUMF1W/gUupgk3GLo8nN1eXJmbhFxos/U16TxL1tSj7aor0scZavT3I6bqHLCnLaRvruN9hoax4uXE83rN3L0zueeLpUzjytSzbR2svmox6bB6nRylPm+CcXRRySi6pV3O3LpxdLllFUqF0K1dJB1TrkvVHnZa6bK5ctdiI58uWeuMmqfB29X0cJxbi3qZn0fSShFqaNdSwdOXq5OMYOP3LejwnFetNLbc9jJjyu9DSo87FgyZurceG+Wa8/gyhBzzY4eWez9X6fCuhU4ytxpHKsUOn+q44VdLud3XKE+hyLRVbolo4odRDB0mKUKcmuDinknNuUnb5PS6Do8XUdFGT+7uzny/S8yn/AG94sSwcGOKyZEpSpPubzxYIL25LYZejeN6d2+DDLilh+41souThppO5F4anDedSRyqVApPsawaTdt9yUuRXQOWxQJbA0LdDTsKEEVuN6dWxaaCJctTJW0rHW7OjDCGhuW9KyDJz9OP5M3kcnuqHkkpytKiCqae5ojJKik9wLTphOYrqLM3uAysc9DfggEr2KG5D1aqKWBvkXp70v5INenjWWm9pLk6tKhjvZxRy49pJ9kNT15XC9jNRpiyR9e+Ea5WpNaWck1pddxxtLYmDrhPTspcnRiUo7XbOHBFvds68dw3sz6HXgaUm3vXk0WZuTe5zRbVN7HVii5p9mcqi8OSUr2deTuiko8HPhxyhG000dCfBiqaALBmQ0l4E0gsTlQDoZOv4DVfADoKFYt+QK/8AI9iQthFLcexDvsS9XdhWuwbMztoSckBqwZFvyJtruMGgrMVlbb+B6/kYNdXlEzmoLc5snUJSrVuc2XLJ1/yankeh6lKw9W1fY449TGWP/wBxjizOWXS9kzXI9JZlJGeXJJKo8nPkl6ELa9vk58nWx1RlDjvZZ5X8dvruEak9zly9bKDcn9px9R1kcsm6rwcWTqHKVf4+Dc/80euuvhkxNuVS8Hk5+pnkyvU7S4MJTvjYiU2zpPEg6JdRkktpUD6nIo7TbZzWUn5NYKyZZ5I+538kJuO6dMTd7AkUVrc3u7ZVafwTjStWbZEqAvHCKipJ7jn3bZh6ulUZyySlyyYNPUlHh7E6tT+SLo2UVtJcMCWqVslt1fY3lG0RlcXiUeGmBlqsVbisFK9ii4JOVdyciSyV2Gt91sGa5JPwFaQgnF/+Qey3RMJtRoe8uSIcZ3twbLLarujCmjTHG9yUGjVLgueLalsVFclweq4k0c2XH7VRlp4s7JLTSfc5srrI0yyidP8ABnSi2zbWqoxmnqNKyoI8l6dxvdqK2KFu+woa9XsbT+D1cUenj06g1bfLOXOsfT2oRe/dmOv3E1yZMk5/fJuvJA2two2pADEVW88sp1aVgna43M7KUmnaIhuLvgl7MrXvf/BX3dgM2y1KoikkpVdhrVVpAl+7vZLGJoBWAAFMBByBSOvBmi8M8bjcuzOMasI2hNwi0pEab3JRaUv9r3IE4e2yGjuh0spwT5rsh5OnehtY+DPSa88C3jloc9O3cUI2zTRIdA+QSKHQ6HRpCaUHFxt+SIyodOjZY16bfcWBKSeogmONtbGrxXB/BfT4MmTVoVtHVj6XJFqWSLSMevWDh6fA5ySXJpOMcXK9x2yzwx5HHQm67Hn9VllkyNuNIS6K9ZKOy3K/VTmlCkkcuqnSRaUn2Lg9CX/TWxnjmsTdS/YG2sFvlE544s+FZMb05I8pGcHR+oTScXv4ZeX03j9SGz7ow6LCsl6nUkPqJShNwUa+TNGuBepkWp0ux0elFan3OXDCbjxudOOLW3JipVYJLSr2Z048sU6bSOK3HK9Ufb5MM8p425uOpDNHrvqcMeZqgjlxy+2adnz8papatL3ErWycjXER9HritmwuzwcEtOT3Td/J2JTnGWjK0+yMXya9IHC+Dxf13U9PLTk3a8g/qWa04ul4Y4XXrzwqS3tX3R52fop4cmvHLWn57F4vqk3F6lG/g6MfVRyQTyLSmMsVw5unlpUo22KMcihTbTPSrE9ozVrtZGTFGS25LqOfpsjcZRe9HD1XXJZPTjDdcs9L+3jtNqLOXK+mxPVKKlJmojPpI59erffsejlzLBC5dzyv6hPV7I6Uu5zdT1Esr90i8bVeth6zHknTaTOlTj/lSPn8cd1JM1lmbm7lQ4Hp9V1GGXT5IRepvajXBL0ulxx+Dxl1KUWlH9zOfUZJJe+q4LwPbyZWk5KqIhmclbex40c2TZuVvuax6iSfx4HA9dZMVXqOJ5VH6ljlj+17M455XN80JZHHJF8mp5wejih+o+rSy2nDGuTo67qofppxg020efgzQh0nUR1VOT2OeEk4PXL3dhyPT+ka3004w3p2enBySpo8L6b1DwymnKoy8now66ENpZU/yc/Xm6rplijKTdbeDmy/TsU4vbcMn1PDBXF6vwSvqeJpKXtszlRyz+lR0tpqzhl0WWMmlA9Z/U8CfDdFf1Hp5x5S+DUvqDxf0OXZyVJmWTBPFKmj2c/VdLptZL+EcOXq4T+1XXk6efV/2ONY2xyx6DRW5a3sdOqLxVHGvya6VxrHKTpIr05Q3a2OrDiyqLqHJM8GVReqVpdidaMpShKC7B6b0pRezMG05fB6H06MMrcJPdcFv5BhHonH3TfPgzlhV/g9+MIRTjtseT1UH6snH/gzPVo4UrtF4MEs0pKCtor0nTp0zXoMn6fqJRye3UuWbHLNNSafYemTSdHo9Phjl6mc2tSs6M8aVRwV8mb7weHoaYrcZHqvo24qSx+59mcGbE4ya0vbks9yhRzan7uwa7DF0+TI6grLxdM8k3Fy00XYMnKiY82by6aWqq4FlwPFVb2NCg1KW5qq5OZP3I23ptcCjfHP3Jf4nXyvYrODp4yclfF8nrQhpjsc/SFDHLI1GSpnbj6aWz1UkRgx+7Vq3OqDq03Zwor0U19zXwUlttuhWicMtMHv3MjUTQozTG2qAFQOCYoNaNXyUmhgVIKQWiXKpJeRgrah88CbEmBTdCB8ci1NdrIGuQaE262FfkBSk0tkYxzyc9NG74dnNBV1Efwaiqyyaywu1uaOLb52KyRucG3ZrpTIjlgmnJDatM6vTS3qzKM8cJZHKSSRR5HWR0ZYy39wPMnjak6fkj6t1sMzhDFzF8o5fU9m/J18z8GmTMvTcYfyYwbclUna+SMkqS+SIySez3OmI631E3cMkrT7GU8mhbGcpWrMcl7OyyAnO+DJsUpUKzbR2Fk2DZRVjshDTCKRcNjOx6gNOHZMpPVYnKyG7IKbJsQijRbcmkZ6VZhYKTCtXkbdkyeonUDewwCGtiUwsDSD3NFumjBSoet2QVLbjgq1sYuTYJtDBvKe6RpCTXwc17m8Z3FEsGmObc+aSNouMZ33OeFW3YZclLYzg6csoyhfDXBw5U3TKWduFMl5Fp8lkCTSh8k2S3YjQtSCCUpkGuNqC1NWyjaOWWKo6V8WZZ80sk/e7oyyzlLI5MkkiYG99hNg2IqgAsLKqmFiCyIO5rUqTI2LhKtnwAnjlWoimd04wpb0mc8o6ZbE1GCYwfIiqKEMGFIBDAZUU26RKVnV0mlSueyRKgXSS2k3t8HY8U82bFjap0eh0fQrLj9SP+XCNesio/U+ljFU0uUee+7o4uiwZPUnq9sI8mrhKeRuCqDXc9b0rhJ0tVWcGP1pyetLT8GOzHD1XSyl08nClJcxXc8fGnJ0tmfU5IqSccfPB8xol+qnjXOqjr49bFXh6aeWbuL0rezRYVqlW6R9D0vRzxYYJJO47o8fFimuuyQjD7XuWe9HHDG5b1RvDock937UbdNgy9V1DjBKlLc9fL06WOn93kz694jz/wBFDH00pS9zrnwcPSYllkoJb9z3csH+ieKPLR530OKj1OWORe6iT2On6f0mmcmp6fjyd2aDnFQXCOfFjUusct0kdpzvrVx5nV9CsUo54O2tmcHU9HkjNSm9pPY97OrwyTVrlnzHWdbPqJqNvTB0dP8AztohQS6hQbT35NssHHOlFrbk58c4rJqkm4/8k5cjlJtbLsdsR6WuE4SxvlnJo0dSk3RngyKLTb3L6mSnK1s0iYOrF1HoZW1HUmdV4+pxtxbUl5PGx69uaOvHOWOTUXVmb5HpQ1Yo3J38mmOdtuKOJ5MksdXsXHM8eNScqa/5OdiO1KMnc0aqOHJDTKKaOOHURyJS41dmdKxNPZ88UYv4CeDBhhtHbih4+jhCWtRt/KH1GNxxwcnvqR1zyea4Gq45fT8E5qcvu+DaHS4Yu0XF72NbX4ZNGGbo8OatUd13MZ/T+l1pVudOWLyJKMtNDxKeObbakqoso87qejw9NFyUW5JWvknpcspYZ300pQrnwd/Vyr0+HqdbnTCahjcdKs10PP6bo8c8PrLUk3SsOp6fJjrTNqXZHToypyjCUVilvpfZl6bSUt/LJo4smDBmhjUpXk7nJk6WGp6otNOtz1n02JT1Rjv2Y8mJTdypyNT1g83P9NwdPjWScm13OfH03TZsTyJaUnuz2fRWeDhlVx7mePBixYJvFDa6ryXpHl5un6bHlhHFcovlo1h9N6fqM0lDVFJbN9zqwvHjgteFpN8o3hnepQcdu2wvtXjx+m4pZHCMvcuzKl9PhhnGMopqe3J7EcWKc5TjGpLlkPDjy+53cXsTujyMv0qUJOUV7TmnghqThK13PocmOot63RzYOgwLVljJp3TT7mp7/wCjwXHfYhqXdNH0b+nLHJtfdzTMp/T1kyKc3HV4RfpB4cMU5LUlsPLhnCKmt0e7j6OcG4px0lPoI6LlGL34L9IPn4Jt/A3vvyj3F0ONRklFW/8Agzx/TVGDhs0/I+kHkQSe/Yp6U1tsexH6XCEGtjKf0tT9sZXDkncHnRljcqrYr08UpJP7Tt/pEVvqZP8AS7f3P4HUHHkw4pS9vY3x9JGlel2af02UZJ6m0+To/SRjHT7hfUHNl6LHV6lFHVih00MajaddzN9DkyQcdVmMOgy451J2jOq7ZQxqLknaKWLFlxuLVWuTLFCePG1ki2vgrCs0U3KNR7GUeN1PSPC5KKtXyR0+V4siker1EZ5cm9JeDmXQJzTT28HWevz9VpBZZ+9W0/Bp6M+Wty8cMuFOMXt2M8mTqFbpu+xnULpuklLqteTZLgX1LpNXUQlHePdIldR1Dg200uNkViyzhBLLBtMbR1/Semjjhkb87WdylDh0zkxZdMftfk48nXSjlksUHfyY/bR3dT1UMcW5LY8zq+vwU1DHqbXJy9UusyPVk3Xwcyxy/wBr3OvnzIY6Oi619LKT03Z3dHlwZZSyVcvB5awzbpRf8Fx6bNqpRkjVwx09RkSzSpqrM1GWSVzlt2Hi6DPNNuNU+505ui14lob1LsZ2QxxdRgjH3QdnT0yX6dqSTNYdDJYVr5Zti6RwgrJ3Bhk0rHjWOP5NoSm2m+PBrHo1eq9/Br6SS+TFqNcbSTdlYsycpWck+pxYYuLl7u6M/wBZgWO7pmcHbLqFe25DzOUaSo5I54Tqu/B04ZJumqZMR043UUOU6XNGe644J3mt+CK1c7wpKW9jU3wnsc0VqlpWxvii4xpu2Bpb23DV/cREpJbihNTlYGuphqafIbClC2miKeq0JS0xr/kTjJJsUY6q7AWpviwUhPC0JY5JclDvVPmkiMla4yjtROSTx5Y2mzRqTrYoh5HJq3VBPNkaahKvk0UL5RLjGN0qMow/9Q4bZnRhl6fJnWl5Kfk7sSXp8DcUalHjP6e4p078Mj9DlTTlJaT23FPsRkjHSk1wzc9UeRPoM2X7Ekl3Od9FlhJ2r/B9Gkqa7MThDaluO6Pm3iyKLWiX8GWVf2tVcbH1HpQbuqPD+qxWKU4pe17nTx70eW3ZIxHZSKQgAoQu4wBDfAuAsAFYMRQ7AQrAfDCxWHcCgsQEAwsBFDCxABXIWJMERTtm1p4tuTELrgDWE6W4SnbMrCyYG9hWJgVDARSAEaVsSitclwgiGt9yWjRTle6QSkq4KMHyMYgpAABVzjU2k7QtLKjyWotp9iIzNYOo/JiO2QbxcpxaZjbixqV7cEvkBPkAYIoaFJFJWUset80BkOga0yceTow4FLdvYmjKGyNsUHOW3COjp/TcnCUdn3Nvp8MK6ySyNaVxZi+tNen9LenDWppWV1ST+q9M77bG36jplGtl+DizyWX6hjyxfsgqRwyj19S3VkQx4oPa9zOOXFy5bsanjf8AkzPI1hHFCW3J890PTwy/VMsr+yVnuwUXk3lSPB+nw/8A1fMlOkpfyb8z8WPpFpbtyp+Dz/p8YT+pdbq8cnZ6cVk/6qrycH06Orqus0y3XczIY3+lY8ccGRpe5zdM7dKo4Pp8JPpG4yr3s6ant7tzOJjX04uW64PA+j3/AFTK6tW1/wAnt6s0VLa9meF9Fk19RyfLf/k35n4sfQSgnLgl4zSpW6Vku1zyc8qOfqY5FhksZ8v1OFY5Sb+5s+m+oZJ4ujbjFt2fNdb088OnJOTbnvT7Hb/yHPJpbJfkbmpQjGt0OeLI4qel6a5Mr7o9CiVqW5pCdK5KzLd8hvQR2QyrSqR1Rj7NU9m+DzMS3s2lkk3eq/gxYPXx9M5dDOfFI5XhlHBH1H80zXBmnkxxgpVfKIy9ZFZFinHVGH+RixHVgjCXTpSjS8mvTzlCT1u4LhhiniyQSg0/gwhNrXF8XsYsHbnkp+muzZ064uTTXBwYH6yS7wZ3LFTb7mFPXF9qBSXcTgv/APAtHcgqt7XAV2ugSa4YUQc/VpPJgSf+XB1yjHf3Wc3UJLJhdf5cm0l7myh6F5Bwbez2JqW9ME5cWBSVckyi29mPcERCWOVXr3rsc/063iyPn3s6JXT0utmc/QRf6bbvJlV1O01/4Hz/AIohJ729x+99yaKpK2KvBNN8spRa7gDjexGaSx4nKStI0pnN19vpJflFG27hFvutgSXgcLWOCe+yDgBf+B2xiANvAbPsNioAoLQm9m/Bnhn6sNaVKwNqXgTSfwCWwwBUlQOm9+wJbicdwh1vYVF9g4EA6pUuBSjqVXsPgOGFYy6WLkpat0WscS6sGhohRp8Dr4RSACfTilVKmOUIyjWlA2KWTSuLAI49PCRDwxv7F+RvMqvhB60XxwBSwQ29tv5KlgwqKvHG78GL6hK/dRK6rG3SnbL+jolHFL/BKvBacE17VS+DlXUY5f5ofrYq9uRMfo3axOWpfuhacOvaKr8GKlC/vVFPJCMbckTDWjx9O1vaJ9HFKWzaXyKMoy7r8C1r8g1p6WNKrM/Ri57y2K1BqWkn6a5Mv0jFLLqWbnlMF9Fw765/ijrtNbj/AHNdVdcUvokkl6WWkuEzV/TcmPNGfqqTqqvZHRe16iZxUkrkxumnHBOO0pJiydNKUPb37DuklYRlKMrU9yIldNOOyD08qvY1eWdchHLLVcnYGEseZwpx37hDFkT2idPqNvdl4sqTvkg5ZQnxpCpwrmmdcsye9CeWNbRsK59Uo8q7Es+9adzV5YptaCXplukBMZu/c7H6qXIKCk3vVHB9Xzw6Xp24zWt7JGpNR6UE81aEt/IXl3SrbsfJ9F1uWGVSeSS/c+j/AFH6jJCbnUmklR0vjHWeZY6PUbVWJtUT1PR5cWSNS5V7ErFlq2jlZXKzFPdVwcsJZFkmqtJ7WdMYSv4MnDJFvTBtN8liIy5MilGo1bNMtvtRM1N6Vpba3JyTlVuLRVV6rxptxtI5M/1TG04wVPvuV1mWS6WSiux4G73N+fOo9h/V4RhTVs8jquon1OVym9uyIaIO3nxIBiADahAOKuSXk6ljxxq42FcqVjo7niwziklpMsnS6YuSmqA5RMdA4gTYh6WUoNlEMRqsXyL03+QIAr05eBrGwJQmXpfgmn4IEA2mhFAC4EOwHQBYNgAgAAGCAgAGgCBDoAAaKbogYA5MTbqgsTsoTEN2IBAOgoCo7NMvJk1Uka/0/q3/ANlg/p/WJ/8ARkY6g57suGKWT7UaroOq59GWxth6fq4Y5VCvyh1BxuLxu2gb1yuqOt4OseOp4G1ytjN9Hn0+3HLV3J1BzMEjePRZ5Wnjdguh6n/7TL1BknS2NIVQ102aPMHRXo5P9rHUGEo+7guEpR2RosWWn/bdfgcISb2i9ibETGc4ppLb8Dg22/JqoZH/AIshYsmraDJsGsZ0qo2hN1s434OVwyf7WP0MmnUosz+I7Mc1qptP/wCDqxZXwnGkeXHE9LtuwjCSVRbM2RXsy6hqL3RyfTfSU82SbWty5Zw/3N1b3IjiyJe39xPI+hnNPHJqae225x/TMcsEM7lJXJXyeWln3UJMK6hR5f7DnFle59Ml/wCjq/8AJnWpWuT5zDLqscWoukDl1lNa5L8GeVfRuU9EqfZ0zwvo8pQ6ydpttujOMusVe+TXyCn1OGS9NK++xqfkwfR206b3Byd9zxF1fWrf7n+C11PXyd7L9jGGvVzym8Ulds8v6pN5vp6m4q4tLgr9R11P3QXk5eqfV5cfpNKSbv2l8/h/Xd0mKM/p2iStVweN1HSPFPTCLcXwz1sEesw4ILHGNPmxZsPXZo6dONGp6yljw8uGWOm90+5mnex7T6Dq54VCWOOz5OdfRupak3FJ9jc9z/aOGFLnZBGSjkU6tLsdn9J6yTScKLf0bqVxGy9wcs+ppp49m+5im7bb5OtfSesfOOjXH9KzLfJB12onUE/TG8eRyauNbHrxwRnCLa+4z6XpZ48daFTO1Ko0cvVmjTpuh0X6dJNHR+nzR4SZjjyyxXoZouty96JsUnizJ16QpqUauL/g1XXZFvS2HHr3fugh+DnTW/b8h7WrTOp9Xgl92JfNIFPopRpKkMg5JYlklCTdKJfptcbnR6fS1/1NvyHoYnWjKTkxzaZ90S8cr5/Y7X0z7StkT6XKt4pMcJjlUWxKLXB1S6fKuFFk+jl/2WOKY5MjcYTa8E9Gn6EPB1T6eUotSg6fgS6fRFRjaS7E5oiudw47jeKSbSl+BLHkXKTM80DYWS4T1U0Jp8DBpqSXJzddkX6Zry0i2nFGHU08UfOpAdinUYprhCcl4FJbk0UWpRbrsW9HwYteBdiDZ12FVkKTWwKUkyqc4S9OX4Muki/06S5RWSbeOXa0Z9M1DCmm3YHRTpINLsI5LK9RKO/JBN09h9txxmmOUlT7sghyE5lqKkrZM8cWUZ5cjhilJcpWT0uaWbp45JqrNM0EulyeaMukxy/Q4tO6KY3sEwWKVbj0NdiIVjtPgmqRLKrTaxuqM29hWRGjSqmrRDUb4EpWt9jDNJvqcEU6V7oo29OEnvEP0uJ/4K2Vdt/A0/kaI/R4ar0kJ9D093o28Gqkx23yTRiukw8KGxMuiw80zo1NDU34Lo5v00FurSGuljzrl+LOm1W4m1uTUc/6VS/zl/Io4HHbU3+TbLljjhqlx3NIzxyin2YGHpP/AHB6c72kbpwXcWz4Aw9KVU3Y3B6avfybaVtvyJpeQMPQdP8AuPcS6d0lre3c22QtS7cFGMunm3bzSX4Zi+kzyvTnddjtTTQtUYl0cD6Tq9qzyE+k67hZpfyegskb53H6qLtV5r6b6gtvVbF6P1Lf3vb5PT9aL/ySI9dO4uSS/I1Hm6fqEVu2xX9RjFuG6R6qkkvuTGpXumqHSvBz/UOpxP3z38HBl/U9bP1JqUkvjY+ly9Fgyz1ThbN4QhDHpUIpfg3Pcg+RWGcN5Raj5Ovp+oyLLjVSpPbY9vPix5On9JxVX4HlwwWCEdKTTVNI1fbWvP6z6p1frx0ydJUrMX9T6vj1KbPaeLG9njjJfgmfSdNLf0kY7jLx19Q6tbeoXD6n1mPiaZ6i6DA1xRk/pGDVdy/kdRHEvq3Vp2tN/gWT6t1Mo1KMa+Edb+lYtWzaQpfSIXUMjSfkvXlXmZOsyZIuL2TORo9p/RN/+pSE/ojWyyfyanvzB4bTJo99fQ6b1zVGa+g5Lb1qu25r6QeFQz2pfQs2r2uLX5Fl+hZoxuLTfg19IPIgqmmbeou5t1PQZOlip5FVuqMV088mRQgrky9RT9TwzPLkco0mdM/pXWQdaLMOp6TP08NWWNJjYMIsd7krgrRJxtK0aUXYWJJtOlwJhGqqg1ihiyTScItp+CXDIruElXwA3O3yVFmQ4t9gNHKmPUZybFYFTjtZky3KxNASA6F3KGkOgABUGllLku9iIz0jobYrAOBMO4+wCAAAYAACHYgAYCHQAIuMdXAPG1+APr7lY7dGayRfJWpN87niRep2K2n2E5VvQtVhWl2StuKI1fI9QFaY3vFWGytJIm3yNvawhvS9nBV+AUYV9sb/AALVqYNpIaqkopU4L+AUcaX2R/gnXsCkmBShjf8AghaIL/FA3T2DUTQPHjv7UJwhVaVQa0Fp7hCWKHOlfwL01u9C/gvXp/AepfCLoxWOH+1FPHB7aUka7B7e42mMP0+L/ajTRGqaX8F0huFLdjTELZcL+AqP+1fwNLcaT1ATpXhV+AUYr/BfwWwtARUXzFB6cKvSimk5IK3AnRC70IapbaVQbp0ylXcCb342K1OxNLsIKbbGtQh2yIb5+QrcTsm2Boo13BLlPcnUDYFaElyKu4k7RSVBUtUJoppsQQu4NjoWllCGq/YtRWw9CAxaXmh71yaOEK+ROKXAErJkSrWzWPV5oLZtmelhpY1XTDr8kU9a1WVD6guHH+Tjaa7E15RrqmvSj1uFvfY0XUYZOtSR5LaSsPa3dF6New1jk1JUxOEZNtpbnmLJJVuy11OVd7Ha67fRje8f3Jl08W7ujKPWy5aK/W3vRrqCZdK+U00Zz6VtVKGqux0w63G/uhRS6rG/3H4OOcGpbxaRLiu+yPRWTFPidMpww5FTSZOZR5agu8kx6LO99Lhl2pfBE+hT2jPSicDieJ2Dx2jr/R5I7LLf5QpdNlXFMnFHHOC0O9zPp4f2EpKqO145ppyx7Cca4xuvwZ5qsFjSfISgzZL/ANjQpVp3Tol80YtaRWbaaXGwena35JlGTW12CTq7L9OXkmUKW7CIz/8AQn7r9rF0rcOjxU+xj1ctGKUYK3JUb4Iyj02OLW6RRfqu/BayruYtantyCg3XgitXNFJLnsZNJLcHNRV1YGrgtVoIxW+xmpNrwg1SXcI1eOK7HN1EK63AtOxq8kttzFyc+txNvgsG0obtUCjtS3Kk3uOM/wBkQR+w9Mnwi1kjdvhB6iu1wREUJ+1F2mxv+QrO9iTTStvApQV8lRydem+kdc2dEYeyO/8AijLrYpYFdvc3UdVb1siiVGu4VT5G40+bDRbuyICHuaUS14AlolR7IpoEmrYEpUJqTf2lr7kU5eAOPqMnpaW4curDLPSvtY+vX9hOXGpHQ4xnFbdkaV5mTqcaklPG3XyZSz9N/slb+T1JdJglGpQ38mb+m9O+zr8mp6iPNn1GLSkoy/Fjj1UY/bqS/J6L+m9PX2uyV9MwN3/CL15HJHrklvKTf5FPr4tqpzR2f0rG+9Nd0if6RHtNL9hvlB0nW48uXTJ7V3K6Pr4T6r08qqHFsxf0eV+3LQP6ZlX+e5evKqn9TWPNOMcdxTpEr6vHiWJkf0zK3ez/AHMs/Q5cEVOVaboZ5HXD6vip6oO0X/U+nau2vNnDm6HKqljg9LXgxfSZq+x/wM8j019S6e9pil9Swb+5tnm/pMveD/gcehzqX2UvlF58ptdsvqUElVtg/qya4to4/wBDnf8AjsC6DqEvt/4GeTXZ/VXL/Ev+qPT2OD+n9Quw/wCn9R2iM8mur+qzXZmcvquZvjYy/p3UO+z8CfQdQlxYzyqep6zJ1Dip1S7E9PklDM5xq0V+g6m79Nkfpeog/wDpyb/BrYOh9bmct5V8nJ9Qz5OogoSlaW4pYeoutDvuqIliyJpenL+CzBhhipTV8I1lcE0uGEccoZHUJV+C5xm1VGtVGD/JdjDJHRKvJtjUoya0sWeDl7q2Rdg6Pp/W5MEHGMIuuLN8vXznjnGWOG65o8/p5NSdG7Tp2iI5IwblQ1HSmbqCScjOnLVsa1db9MouDbSf5M+pxxWnTSb8CxvQqCTuSY1EzxKMoK+eSXH+5pXBc09mSovUmFdC6K/NFx+mZJbxW3kl5slUpD/V56pZGl8GbrIf03LqUdLsU/p2SLpqil1fUf8A3WD6rqH/AN1j9Vk+jkueSfQ7XRs+qy8Np/sQ5t88l/RMek1RvVsTLpJLh7GiySitnQepJ8j9Rmukm3S5FLpZxdPk29WSfO4PJJ7t2Nqud9PPwT6c7+06vVZLmymuf0p+BOMl2OlzbFq+BprmpgzpbTW6BKDf2oaa50iorc2cY9lQqQERko2JyspwQtHgD6qcoNfaRHTr1LY29OP+4l40q3PEp354BV+wOqFCKV+AHoTYaVYmt7sT09mEXLcmq2ZKdFRlqAfHYdKTqtiWvkbTikwBQT27D9OIlJyXFCepbhVNJcCq0wspcEGbUUvkftStbD07ifNdihJt8Ale4/wO6AHSBTi+B32oVeEQCklymVGa72SK7XBRWr4ZLyNC1NDi+bQAnKT5Ddcg1W6G22lsAqd2WtyEpX8DSYBJPkTT57hqadUxqV7NUAo99w1UKrew4quSh6vAJsT52Em0BpuyXqTF6jQKTIK7jvcndrcWnu2Boh2ZfuNPywNG7QE+3yNNVs7AL0v4HrjfBLe+4/ZtvuA9Vj37Gbe9Ind/5UBrTTHZEbS5sXqRvncDVPYW1c7E3aDS642CKT7phUr3ISk9qordIoGl3QaULdDVhU1uNrcaknve4m7e/AB2Yrp8DvwO7CFfkW1jHt+wCuvgtZGtrJqLQ9Me7pDVV62RcS2K/VZOLv5MKruCV8DR1rrJ0rS2Kj1rONrwTTL1TXpQ65V7o0/kpdTjfOyPMuQJyL1TXq+rj7NDUscuKPK1MFkcZWi9mvVaxuPCbJ9PHz3POWeVdy11JeouuyeGEltJkLpqd6r/ACYLqnVNF/rap6bQ3yar0JNvaK/IPE0knTFDrNU/dGl5NV1GO3Y/xNYyw78UL01p2OhZsbdOkDlij/kTnyrl9LV3FLFXydtY2tmnYelCt6scQcEscrVKxaJXwd6xWnsxSw2tnsTgedOOX/GJzY5Zf1UYzxtPsz2PRlHvZOiepexX5JzUcW6bk7EmpO+53ShJL3RIeFdoNP8ABOKrmabRNNHVors0Sop9ic1HPrY7bNnjS/8AwCx6d13JlGWpLkHOKia6W5cEyxrxsxlHL1eS8CS5s3cm5JNbJLcnqMMp4kox4dmkl4XYqJTDZWyVepbMqdtOv4IJhTk+SpJdhR1JU1uDjPsA0lVAhamuUTq+LAvSDiQ8ku0Q1uuAMfqCX6bbfc6IpqMb8I5usm/07VbWdFzqLivbS5L/AKDabJ0yUtilN3VFbvgiIal2Fol5NLklwK3+4EL1E1UlXgttglsFbbgK3a3CVjSSV8jddmBO6Rzdc2+klXZnWc/XxUukmuCxWuNtYYf/ALUO7WwsavDj3/xRShW9ipSsd2OkTvZAchtSQ68hSAQuGVQJDRNNPkW/Yqtx0BNtdwtsqhU9wOTo8ks08sppOnSOm1auKf7HN9NTrPf+863F1sUJuN7Rj/AtON/9uN+aHpTSsemthoiWLE1WiNfgPRwuNPGv4L02GgbVYfo+mb+xL8E/0/pndxdnTQMdVHG/pWD/ABbSZD+j42/vo7twtl6o85/R4WqyUKX0aN/eqPRbGmy90eV/R5PiUa+SX9FzN3Fxo9dukcmTNOP1DFBSqLW6LPdHF/R83mIL6Tlfwexr3Cx9KPF/pWbymL+l5k+FR7iYrH0o8T+l5vFif0vPfB7l/wAjsfSjwX9KzqrQv6X1F/a68nv2xj6UfOfoM/8A9uQpdFmX/bZ9G3btgnRfrR82uiztfY7GuhzvbQ0z6Nu/gbdqx9aPnf6f1CX2bDX03qN3pPob2EnQ+lMfPr6f1H+wF9O6n/afQXapAorlj6UfOPo86dODIn0mdcwPpVGNu43Ynhi0127Cf+tR8x+nyp04sl45R7M+o9GL2Jl0sJdzX1DboaBoaW5waJqiNLu0y0rbHpoIzSffgaSsp+DOMPdqsC2vgSilwaWS2tVUUJK3uEouTSsqkPumiDOLcbUuBvJFxqmVKdcq0ROf+1BT0tdmx6tqRSyra0DlCkA0qJ21brcTaW6Ibd7sC299hp1vpshOi7vgBSyOS8E6rB23YUu/JQlJjTEJbgW4uxWxp+eBpp8ACkg1vuqQmhU3TYGimn3BMzaQRrkK1bRNpibQIAboTKlFNbEtNfIDtPZClsKtwp3uUIG6KoTV7AZuUk+dilK+42vgWldkRD9vLCS7olxfYPcnpbtMB7cFUoqkyJY9XeilCu4DSfmylRCTRdbgG27vcE13J0e60x21sA6vgn01z3KUlQ9mrsBfbFBraE3bB1YFOcqXYpSvayHa53Q9KlxswqtQKW5KdIbZQcDFa8j3QDSCkJbjqiBbBq33BqyE0yoHKnVFrcm6KjJbKuAJlGb7WvgIqa4N1JVsJuiDJ6vBLvk11P8ABn7nsyhKch67qyXFoEgKckK12E1bHp8AFMEh6ZJ8iblFgOmkK2xqVpi1LuA1KkP1E2JcB6ae9gPWrXag1W7snSlsSkk9wNlJ/wC4fqTW+tmDVNUxWyjqjmyRW2RlLqJpP38nJqr8jU0/yNHYurmlzZa6zatrOEG1+42jt/Wv/aUuui1vFpo4daHqjfO46pr0F1eKSvTX5Kj1HTt1srPMk7GqovVNeongd8MPTwut/wBzy1JKXJSyLVtaL0uvReCF7MldKt/d+Dj9ad7TNI9VkS+7cdw1s+lk3ansS+lkntuSurnVP/gpdZJL4L1BEuny1styZY5xW8G38G6625VVFrqoXvsP8aONJ/7GvyNtJfB2LqsSkrVsJTwtdqZLPI4YqL/A5YvDo7tOGSqkHo4mqocQxwek+zD021wd36aD+3YH03+18Dgx5XUdPPLj0pdzRQlCKj4R2vp53tJC9LOudL/BOKY4nGX4Icvyjt9PMpbxTiDxN84+eScUxxq+0rLTX7ms4KPt9N/sTFY/DT/BOamIcqJckavFB8XRL6eC/wAhzRGoLVmnoryT6E1xS+WTArZj1f8A9LOjf0pLnczz4pzwzjFbsB43/Zx+dKG38kxxTjCCfND0T5a2ApPYd7WTQqlVcfJEU3tuCfl0JRl5sHBtkDcgsdUIoNQ0wSQKgAV7MaSJfxyFc/0+W2VV/kzqs5uiqKytd5HRaKKuhOXwLUGogdg2Tux06+QHewbCqXdUG4DrcBVKhe4Ibig44E1KrF7lyBT4OLMn/VMO17HW06OeakvqGJ/BqK6XH3MKVg3K35FuZQ6HQrE5PYBOMr52HHjce7DgBjcrZLCgpt9qAVB3AdgwoGggugVN0KhU07CuTpZyl9SzRcrjFbI7Vv3OHp4//qOb5R2VsWoruBNArsgfcd0LcYCYdgTsae9BSQnLbY02ZLikBLmopbbiTT7UXViaj+xRLT7AXsiWAJ0U67EpUtxOVIClVuwpeKJT7jTvuBTSoWz2YKwabWwD0WuBaF3Qt752Gm2AOCjwF1tQ/wDyTYAkG3cN+xLA00oj01ez/YF8FWFRpa5BbFMTjfADse2lk06odNIBVGSoTx0tils3sP8AcCadboKLW+1i02Akn+xVEd+QbAbj37kON1uVYUpLwAn7UJb7l1sJxAly7DTQ3BJck6PkB/jcL8k7rgdbAJtdg7bMpR7/APA9IGSn/JakUormtxNW/AAGm+RpUKTANO3JLxb2pFU6DTaq6YC90d+R2ilBJc2JxTASa87FWqJ9N3tsJxaVWA4u3XAN9hKO1vYez7jUOkkmuQU7KS33Bwi3wNE+okL1Ll8FaUTJLsgKEoLkFL28AmygSLSpmbvsUpMDS48IdryZRmrpobpy2exA3lgpc2L1ItbEPHG+RKCitihuabW5UPBlpaTdFJSq+CjVxRLbeyJ3rdhYURi0+S/yRYKS87kRfANKS4Ep/BV2gJUdqsTjvaZVfItHewJW7tsUmXVPYTXwBlcu0bGnqfBqVslRRlo+ClifKLbVULU1sZC0kuL7l2S5WBMoUKttuTS7FRRNS013EtS5NN73CS+QM92Ck7L3Xa0TbfEQHqsHL5KWNMnRu1ZA1Lj3b+Bvf8ErHTsbqKuyhrVew9Uv8uCNXjYSYRpqXPJUX5MU6ZSkQbKTT2b/AJK9Se25hr0/Ia+9l1XSuoyLvRUepnXNnH6jf4GpNbjaa7f1bVbWUuqk4u40ux5/L5G5f+4vVHfHqmo8Gkeqi+UeUpX/AJBv2dF6pr111OJ/kj18Ce7R5qbXfcWpp8Wx1TXqp9PLZSW4nDDq7M83X3B5S9K9B9LhnK738WH6OLX3yo8/1Uvte5azSvaY6Ha+kde2VV5JXTZFL7jmWXIv+42WuqyLuNg3lgybVT/JMsOT/aZrrZ3wjRdbKvtQ3yF6LjvpJ9G19rRceuqW+MtdVHwP8Ri8Siq7EOMVw7OpdViezjTK14Jc7EzyOJ47d3yTLE3wd0l08vuqvgPTwPiVDmGOH06+RPHKOyVnbLp8bW2Ul9Lq4zUvknBjkp1dMiTpcbnYumy20ssH+SXh6mMa0QkOR5vRf95Pb3WdDrsdGjNjT/8ATbtdiYvJsn08l80TmjntC17HU9Lu8TT/AAS/SVe1r9hzUc6yJ7Dhk1S247m1Ynvx+w9EE9iZVZuasetPbuW4LfdEPEl/kTKE5VVuhKadtlein/lbB40lyi4F6iBzS3EoW9gcL+RlQPKzmnN/rsD7HQl8HPli/wBbg9tIuUdymnJ7CbROmTk9qXkFFpbmbBft7k3HwJ7cicox5Cq2Y0lVkpp8DT+QYFV7hKgdPcVEGbnPV9mxUZLh8lad+RqKQC4BNDe4kkA1uG1jTilwCnHwVMceBafqU15gdbo5Y5Ir6xx7XA62471ui1cSFle2SIlDe7ImGkFWJe3uVqS7kXGTe22xN0UvHYpJLsaRMZ7bD1vwN1+GK9gBtidpFRe43bfwFZ6hq3yDjbD3XxuEPglwfKKVt7lKVMqs4xk3VFaXHlGjy692qZEnJ/gBR1XvwVwRu+HsCU1wrIimTT87Ak9VyK7bFU0q3sNid0F2Ba0ND9r4Rle1oqErQVaUH8MjSNVepjc4W+ww/EOPlhuu48iTRnbvcJWsVW92N1W3Ji5yituBwlKSsCqdi9zvY1XG4J70FY+6vAJvyau7Ikt9tgJGle4bscW0AaXQqZcZ+Sk1IgihaqLlFkOIDtSQqF2oEwitNktPwNTp7K0aKaaAyvYm2mbpJsmUAqE/PI+Qqh/BEJIKHqoHJXvwUIXcJUqY9rAXfkdVy9iWkwrsQaKSQNxZirK1XyA3uJKuwWw1NL4CKTFqYot3vwNxveJVGpCkQ1JdtiW5J/AG3/AWu0kzNSv7mEYY07sC2/nYbSXclwcuBKLQRTrgTfgbpgo2BClJ8lxY2qYuzoBqRSa00ZW5DTStlVpsiHVsj1Ux601d8FQ3FvuJRqVMOdkym1s2A2JzS7CTQEVWpsNRN0JyvYDTUm7CzJjtgW5UCje5m20/gak1wBqkJppbbkxl3ZetLgglxdC0tditYnk8/wDBRPHI07WwNpb2N5YRqt7CC73YSrklycuNhSjrXO5VOWXZaf3JWZyYRgltIVaW63QwaQyNMJTpmbtDuyYhvI+KBruwpg/kAdduRRTbe5SQ3sgM/Tk3uzRYmmgWWK2pj1q/HgAnCqdi02Jy33YtQF1Qnu+SXKwt3uAPuLfuU5fAluAtl2Clf3fsXUK3YvThewEuVchrq9yljbu6JWHzuULVe7FV79jX05KO1AoOqrcgz0ruFFaZ8Nbk249gqlFpbuw3CMm38DmvBQbprcpttEJ00nwV3IGnLkLYKdC1WA9b79hetvT47DckTaXurcItTaQ45fJlrtbIFXPcDb1eaoFkdVZiqvYvSn3oir9Te73NIZpR92tmGhKXIOKfcajpfV5bTjN0afrMyf3bHFpS4ZS23LtV2R6rKrtpjfWSqtEX80cMpSrZkqTXcbR3frH3xRY11WKt8St/BxLI6BNjqjvebA1fpJgsvTtb4v2OHXJcJFepLsi9Udql0zS9iD/00r9lM4tW1snX7vgdUd6XTWvY153HHH02+l182cHqWEstfCHVHb6fTNP3O/yJ4OmlpepqS4bZxLKrRbyJjuo7Y4cNf9S/gT6aDarJt4OP1KpXTKjO+46V1PpMcltNE/ood2jH1a2T3JeZrhjo10foYVtKiP6erWmfBj+ofeVFeu1zLdjqGtV0Ek/vQv0ck71ELO6pN2T607tyGwbfo5+UL9JNqm7M31D7zH+q22lZNgv9JJbdvyD6SS3W5muslezsv9VPsxsC/TTuqVPncf6WXZC/UT1c7jXVyi2pv+C/g5v6fmXWrPSpKjR9Pkf+JsusnJ7PYcerb7qxsGP6fK1tFpIl4cmq968UdEernqfu/Yb6mfwP8Vc7wtqnGVmawz1Vpa/Y7l1U7TqNFfqo73FUP8TXmttPgakabJEOPhmWQuOBuNoKKAjQxNNLku9hKD7uwIc6XBUZJxutweNWNRoBSmq3EpJLix6E+RLHvuwKbtbKhcclVXYGvO5BGyew7YNLsUmq43Am3ZMjR8cWxRV9tgI3QWqNONqHpTXBRm9oOuRJOjSLXeNjddlRTWDTVPUVe+7NfbW6FKMWuAazSbY6+OCktINXwDUOLb2CKa3otRY2tSa4BpJsaVMajQ2lSCk5UuCdiqv8CcH2YQRSYpRTBRfA4ryBNJEOVG7hfYWiOndbkGSyVdj9VPtTL0xfYTxxKpJqtgqx0OiCGtIra7Fug7bhGdtcD1sukS4WFOMlW/I20+BRx9g0AFxTBNC0VyUoxqqATSfIm1xRWn5DQuwEKrpFP4E8bUlRXpyfcBUpdqE4pKi3CW1srSgMdPYKNWl2JpXYEQfYb+B6d9thaE/hgNLYFFSsFGlzY264AUsS8WRLEvwXcrS7A9wJppbCT33NEitKAzuN0LVGjRwXgh4tXGwCuLp2KcnHhWHotOrBwkvkCE29y0k4uxfDjTK2QEeiuU9hPF45NFLTyUqkrQRglJMab7l07ewOLfBVTJqKtk64rvuX6b4krJlhi90qYFa0x6Y8maxTi1W5p79lWwQNbFRJV3XYdBTnCLjuQoKtn/JS8N2PTF/gDOpLngHxZvUK4FpX7Aczk5RpbC0zf2vY6dEVwrGlSqi6ON2lvuxpvbY6JQUt6pieJ1yNEKSS4FHIm2lszT0dqsn0KdoKdqS3Ymku41ik72M/083k90/b2CLbSBONk+lJLZ3QaWmBqnW63Lq1cluYqTj2IeSSls/2A1070DgmZvLJoam3W5BemHncUoW0TZcJLffcCXhvhjeCaXP7FrIN5HwBl6bumGmV8bIu+97lRap2yjKx0/BevHXA4tPggyYk7ZvSb+QWG1tSKJSruNV5DRS3e4nG68gEZPV8F6nYlFJCXBA3K/yJv4IlrvYn3vlgaKSrgNqM9Mrsr8gDUXyFeAUo1ui7VcUBGnVtdC9N+S5TityXPUrXAC0Nux6GGuwW/DCE4uOxUVSYr3qwTcbvcA44QXsKW9NOhqq+4KST5Y0qLW24NpkRDtlJ2htpL5I1N88BTe4qKu1wACqilxYNKthx3VUEJtXbBz2obiiWopK3wQClt8CbByWnYm77lU7SD1IOLtWQwW3YIcJQa+UXaa22Ij+KGwLoFJLl0ZW0xt2uANHKG3uE5JvZmNJdidLk3ToDdtJbieRJJx3MtNxSe7Gkooo09SU+FVcj1ERewRTle/ADez3Gt/wS3fPJMpN0lsBqtrHq22MtckvIKcvFDFaa9xcyshNplpruA9TQXsW3EiUqdaSAU2PU+5KfkHNJcAVrla32K1mSacbQlKT/AABu1a2GobXZovqX0ycVeKcZeEyP1/06G+jI3+TO1v50aWKmnRpDrvpi9zjkS/Jcer+ku23lSLtPlWANo3/UfSZb+rkX5Q3L6TPePVyv8DT5VzKS7jelHV6P06aenrKfyhfoumelw6vG38snSfOufsDkkdC6OLlt1GJ//wAi/wCmzbuGTG//AOQ6OK5NV9hnXH6Xmb5j+0gf0zPGWmK1fJdOK5FpsGo3sdEvpnVJN+m77A/p/VJL+2/kmnFc7cUudxa627HR+g6rdywtIX6PqE/+hL+C6cVipX2BTp8Fvpc+r3Y5L9iZY8m60MbE5K1yLljeKaX22L05rfSxsTKKGnZNS7xYLU/8S7DKb32CKpbk+/V9o1rttrYmnNVVlenxuQptu6HrGplU0iWtwc4p/IarLodbC0tcC1JlR89hoW+1labQMSckA+ELdhbYAFIGhNsNXkBteAsV2JMBumwpXwCewWAbLhCS7lagcroASHsyb2DgAu3RLaspMTVhUptloagkvkVNBBY+2wu4vcgqrd8BT3vgWoNT4CCvAaVYtQ9XwFFITV1Q9SBy2AmnYMbnX5DV8BAk1uJ8jcmLUwHQIG9hNvbYAk3wCk6GuRVvtwQTbLToGvgKZVJ0wuPcdCpdyIn+3fkNKrbYait6CKvbuUJ324DfYdbCV8gXaSFZKlaY7Aq9qEklyxWxp7gNtEpIepCVWFNxhXAqj22DZ8hS7BBYadQqKSANLXC2BprhWNtgpNBU6ne6GrfbYq77C3WwCsKYJDcVLewDtyJRsrSnVBp+aAWldw0R32FKF8sWh9gDTFk6Yt8FaW9hqDoDNwjL4D0kuWXpd3QODZEQ8aVUJwT+DRrs1sOopF0Y6JflC0yXKN06FKUmNGDE744Nk2nYm22Bg4vh8FJaO5rz2K0J8l1WLbrZjU5tJdjX009r2H6ce0tkNGbk/Owa9inijL/LYPQvh8DRCnJxpcgpS4ZawuHHAtD/ACAU0tmUmlzyJQk1bVETgwNHOmrQnNMz0tLmwjCUlxuBonxXBVJnNKOSOyaopTkluwNnGCElBr4OXJmnaUF+WHrtReray4jqvHxRLab24ORSp3uC6iep+xtfAwdGm3vsh+nHyyI5JSgm418D9RP4A00RXAKEeUZ+q+ysHmivudEGjVcsPkx9aHLarsxxzJ2VWiY3vsiNcfNDWSF7Sv8AAFNSteBpPvwL1YdmR+ojbSdkRurXYNTRl6jq0T671U1sBblvdk1bJlk4pCcrA19q52+CNUb9uxN2hRXcCna/ALLFur3GmmTKGrddu4RTm77Brsz0/JUVXAF6k6pByIVza4Cm48WGpRVJbkKUnOmmOTaWyKo1V2/cdpomNuHuFprgg0bVUkJIlcb8ji3QRTSqwUK3YKSoeu9gpJbbsdbbCSXdlrYCKbBxb2NNnuSrb4AlQcVSY+FuW4t8DuvyBnpbu9kNR0/I9a1Ndw1UQTT8BbvYpOg5eyA4MvQZsUdWpOx4/pnUuMXJrfseh1c08TOhSUMWJc3G0d+I31Xkf03NdRdv5KX07Oo3aZ6rytvfgay7aVsjPB1Xjy6DqP8A2k/oupSrSv2PYck/hiu34J8zuvF/TdTH7sT34D0upX/bke28kpd6oFJre7Y+Z3Xif3Yv2wl+Q9bNf3ZF/J7icVskiY7XtF990Pmv0rxf1WaL/wCpkX7sa67qEv8ArZF+7PafpyTfpxbflcAoYlzCL/YfNfo8eP1Hqlu8+T+R/wBS6ttv9RNLtuenPDhk03ji67CfTYar04V3RPmv0cS+r9ZFJLqJP8lf13rFGlndnRLo8NbYo2Z/0/C09WON/A+admvr3W9sqb+UJfX+r3TnC/wi/wBJh0vVjSfajOf0/Bs/T/5J817i19e6pJNuH8Ip/wCoeqe9Y9uzRlL6djqOzr8k/wBMxvu0/wAj5ncb/wBe6iSe2NfsVH/UGeMNPpYpP8GC+mYV9zfxuS/puKPDk/3Hzp3P+Oz/AP2OSXu6bGxx+v4Z/d0cP2ZxT+m4m7WpfFmMvprpOEtP5J86dx6b+s9JJ/8A0iX7lr6t0L2fSV+54UPp2eU8mlpqO9msOgzyirnv+B8qvUe1L6l9LlzhmmC6v6VJK/UR4sug6iL2lb/BP6bqY/4k+VP8X0EJfSpbR6lx/JSwdFL7Oux18nzMseZZNM8bbXehackZUscv4J86f4vqf0uF1o6vG/3FPoXH7c0JPxZ8xqyJ/ZL+BqeSPbImOPRz5r6Z9Dk7Th/KJfQ5lHZxf7o+c9bJv/1L8j/U5F/nMnPo48voF0Wd/wCKf4aE+jzLZwdnhLrc0Fccko/uaQ+q9QpJLqJ3+S5T5x68umyx39N/wZPFki/tkv2OJfWuti1/fkar671b2nKMkvKJ+pf/ADjp4VNUTFpMz/rUm/7nT45fsW/rPTv7+kj+zE1Pkp7sFuJfVuirfpZfsx/1P6er/wDTz/FjanypNJdxqn3D+q/T5P8A+ml/Il9S+n6r/Ty//sNPmpaNk3QnzzsH9S+nSd/p5/yC6/6a9/RyL9xp86FL5BzXk0/UfS5RuMpQfzuSp9D/APf2/wD2jpPnUOaQepGVb7m8cXSZOOpj+4/0WCX/AE+pxp+Wx0fOudNMFSe50r6e3LbqMT//AJCf07K5bZMb+LL0l8Vz7Bb4N5fT+ojG6T/Bm+l6mD/6Tf7DqJzUpb1QUn33KXT9Q91jl87E+lPXvCX8F2HNJpCquC1jyd4OhVJLeLGw5qUVskJqS3oF8jYmGnY3JCunsPa/AMS5rsO15HFQ3G1DsQTa8gnfPI9Ee3InFJWxpguyb3KSTQON0lsymFqC488IWlp7sU0qqtgirXNhsyUlXAUkBVRQOuxKSb32G1WwDVURKtmi6pboh0gprTW7oHp/xlYqT5Vh7dmkBSruPSjPuGlt8hDaaYJjqlQIAsbaa+RLd0FJEBdb2PVqXIkl34E490UN7cjvagSbW+41GwFqoTmW4KiHC0QO7YaiVEpIAbdjUmGkenwAamCl8BpaW4klW4DtUCSYvbXcaq6QBKKfcXp+GTJtya7DSaWwA8V9weF1s6E5SWyD1JLuUGhpBGFeQWVvsarIvBFZN70g0m2rHp2Q9EZcAYKG/JaRt6MXw9xPG7vWtuwVnyia2HLUuCPdxQDdsUlZS32Bx322KiV8oepRQ3BeTN4lyiCZuMvwSljae9D0Sd2QkldooFGL+S9EWuDNO17FRaTUd92VFrHB8oemEd0jCU5RInPI42nuB0uO9rgmUFzRjilkcbmy8kpNL4Al48ltR/YxfT5G/du1yjpWVxjbjbHDK5f47saOd4LSuGxfpJL2nU2lH4OeUm5+3gujLJGe3t9osWOcW6VI6ddb9jLXabQ0Ssc5N9kL7XvE2hObXwDVlRhDJqk9Kdmm/c0Ua+A0NuiKxV+Nhp0/g29PYSS7rdAZ6hSbaWl/lFyim7rYWjZ6dgM9VbC106sFhnq5JfTTt1P9ijeDXDK21GSxNRt7sE5LeiDZUnyJS8OjJyat0Z/qUn7luB0PK0uDNZZudONon1VNbKhxyRey2fcDopLfsGmMuE0Z6npoFNqFrdhWmhJc2LT4MVnkvuVmqyxa8AKnfgvT/JLav4FrinvyBpo3Ww62ZPqryPU33IHXyDdOkFpO2OU1LgCd+dwp3waxmlFJjjNKwMXG96CKbe6NtSREnvsQCSslTVjck14ZmoK+Si+rnWB0r8nQ2o48VLmNtnL1bUcUm+GdM9PpYle9WzpLcC1/AvUinTB+CVFavcTaitSGmn3JcaeztCS/gdVWrcUuSdSSEldJjrfYdUEWtVFOidtq5ByVbqh1Q1T7jaSIi1Ww0/I6odrnsTaW/YmT3+B6e/YdUVd99gFsktim1Ww6oXcaV8MjVSFq1dh1Ro1ToK3IeSuVY9Sk9h1RQEak2VzyO6HvyJ24ugvtwTKelVzZe6F0SmsOZtrd0apSSq9zLpIqODJPVacqSKcqdPkt9WIvdcA2+5KlXcUvyZ7qqi27ezHqfhGWzRXYd01TXGytBW1aV87Ep7l/vVF+hpaV2hG/wJRj3hH+BufbuLkn0NJ4sc1vCP8ABP6XD2xpFU+Lr5KVrvY7OqxfSYZfdGjN9Bgd1aOhWnux7eR3F6ril9OXCySr5Rm/puTVSn+56WpbocZ7bjqL3XmP6dmWymmR+g6hVTi7PWc3JvaiNQ2Hdea+gzVftvxYv0HU+InpRbjKy3N1wN8/8O68t9B1FbOP8iXQ9S9trPVUh69qUafkm+f+L3XjPp+ojKtFr4MYSnLI4qDbT4Pbc39yVtE/T/TcepntrXCH5TuvJmssJfY/wTrae8ZJnuRltUopsTUXzFNkzyv0rxvWkt05Ia6qcN/Umr+T1pKMv8F/BLhjkknjjsOfK/R56+oZ4/bmmv3NI/UupS/+ol/J0/p8coNSxJbg+iwU24/ijNkX6RlD6v1cE9GVv8mkPrfVq25R/hAui6fVdO/An9Pwyl90kTIfSNF9f6q9/TdeUi19fyv7seJ/scr+m49ve7BfTYtusg5i9x2L64qerp4ND/q+B1fSL+Tin9KkpNLKqW5hL6fm7zJzE68vXj9V6HS9XTNP8jf1L6bLb0slo8iPQdR2ad8EfpOpWSXF/AxevL2I9b9M3/6llPrvpmzetHiy6PqlLbHb82N9J1DSWjfxZMXfL23130xqryL9g/W/S+88n8HhPp+pv7P2EsHUJuPp7lw3y979V9Ku4yyfwJdb9Nlt6k180eLDpeqk2o4/4ZMsHUR/7X5GG+XuPN9M1V68/wCDSP8ATkqXU8+T51wzKKfpNfISjkhvLHKvwMqf4voli6OUvb1UF8WJ4MO9dTj243PnHKdJ+nKvJDzUrdqhzaZ5fSQj03+fU40/Jp6PTtbdVjbfyfMQyucVKm0aKctN6JE5pz5fRrpITdR6rE/3Cf03NfscJL4Z84szV7SXkr9XNfbOUf3L+nHl9B/Tepb+zYS6DNG04NM8TH1ueK9ueV+bNofVerht+olfyP1fnHfLp8kJ1KO3dieKUd2tjnX1vq07lNSLj9f6j/LDCa+SbWfktp9kEYOrumwj9ddO+mxWWvr0H93SY3+BtPkj08iV7WgcJPlGsvrWCS93Spfhi/q/SPb0ZpDaz86z0y7IaTrdUaw+qdF2xTVd2V/Uuh7qQ2nzrDRJ/BNSTcUdceq6CT3ytfkazdA7rqYp/gunzrjWspSfg3m+ka9vVRX7BCPTv7uqg1+BqfOsbd3Q6+DplDp7v9RAWjCvtzRf7jU+dc9r8hqS5OyWDDLGqzQv4YpdPBR0xnCX/wDJDV4rkckTZ1x6RuP+H/8AZDj9Pblx/wAl1OK4uwt3Z25OhlBe2MmjKXTZY01jk/gunFc+ljSaRt6Gb/7Uv4KhhySW+OUfloHFcrBK4+7k6fTVCnCK5Y1Oa59Nfgv21saR0yWzBQhqa1EMpJxUPkSe2xc4RcXUuCNMYpPWMTKVvuxXuNrvexaxOrq0MpjPW065H6ldglj93gWi9rsYYetPsJS1AsUm9huEoOq3HJhKUR2m/gyWPIpp1t3N624GBOCrZkrFGnZTUq+0Em+4ERxJDUFexXHIOlu9kP0ZTwqa4Mn01cK/wdSkrpFaqX2gxzRhtVUP0rvydGy3rcHuUcqx5d46VQ44pV7tjqUbBw5fYGOJ1H22c+ZuNNcHZlwKW62kXDDBQS5fyNVx29G6bREd9qaR6TxxceKaJcNrS3Ky44txt1sSsyTtrY7HF1wJQSe8BoweRc8fBM8iitTdG2TFqbbic8+lhkpScqRRWDqsU70yujT1E3bIh0uHFWiFFvEm+asgHKMlSChPEu0twXTzlusq/ABN8aRrS099yfTnqd8LwRc79sbQF96TBY8sn7UmhRlkd3CjSEprlUUJYsn+aSF+lhNPWqfYvUy9ZNGK6dJb9glgxpWuWa3bBySGjLT7aaFCEEnXJsmpbi0xW+wGThB8oSxpPZG2mL5E4b7MaMmldmUpJfk6fT2diWBPdoo599PyZuTTu3Z2Sw/7dyH06btugIhlv7iX1OmdJGnoqvtuiZYKd1a8F/FOPURX3Ma6nDL7ZWxLGtNaUwjh3vQkRF6914G5vzsLQ2rDS2iKcb7vYNk7JcX2E4tgPq3J4XSteDqzR1YcFbPTucnVSccW3k6pN6IPvW51/wBIlTSC9wqLvyNIwobdbExfNmm0fkl0ApSvh0Tvt7imrX4JTUtgLS4p2yWm3vyNtfhk62UUk13Ibt7uh67JnKMu1gU/A4yelrwZR1PjgtWnwBSm6pg5NPkh3ew21VdwLu1uGqlwRF+dwcktvIFOVpbDpRJ1BKNgUku6sLqW3BMajGmDSfLIK1K6snM/bpXfuCivJGdP0m1wWB9LFY+j2ldyNO19xYYYofTVNc3/ACJPY1QN/wAjj4ZLkk6sT3ZgW7jsg1tqibpDVPdFCjKevykW8rfMSXJrhBd8gUpNcIpshOo1yCbRMFuWmm+BanJeCW7WwKkrXIwVK3yQ3xvwaJpxRLUb+SIEwvv4BUFJsKq7XyC5AXcBy2YnIbZD9y2GItsWq1vyJRSKb9oxUt1H54M+j0yfUNKpJ7GrktPyZ9BJL9TKPK4NeRumFp7PkhzqK8iU43ZMGjWlinVLt5InLVQ9V7EwW7UQW6pERk1LnYepN7DAcSWxUpW7SpmTnJN/A9VxTXJOUW90C2+GiI5H3BzpjkaSm3u92F2q5M5NtbBV99xyNE6Qal4IvUS5KOz2JyjVzafLsTnvfcycu9bFvdJl5U3LuHqrvyTT5YpVs1yMGkJzhK4uinkk3vwZJv8AAN2uRyKUnw3a8A5tppq2SluOuKe4wF2ku3g588I6kvTUm34N1qvdUc+WWTD1GKUUmrNeYOzLjxQ0xhBRdcBcdqih9TLXncmq2pIzj/wT1DaThj1bxW/JK6fCm3KKa7Dcb7ktV+CYu0v0mCUknGl8EP6fgbbuXxua2x69tic06rnf06Lv3tUJ9BqjcMm5vKc/tlwCbHK9Vyv6dJq1lI/Q5I2tcWzrjJqTfYmS91lxe/TjfSdSuKYvQ6qPMUeincr7g5tWhh36ec8WeNNx5B4s639Ns9KTclTGpNx54GL9K8pxzJX6Uv4Jdr/B/wAHr3JKyVG020tTJh9K8qT08p0NZLipKLo9VJNU4q/wPSlGnFfwMPrXkvNXNgs3wz1fThJNaVb7j0QT+xbExfq8n1Uqdy/Ybze9PU0/g9X08T/wV+CPRwSu8aTfDGL9XnrqJxlfqS/k0/X9QvtzyX7nTLpMLe0CJ9Dg07wf7Fw+rP8AqXV8fqZfyP8AqfUt/wDXl/JP9PxxnLdpVsyuj+mxy9PPPOTqLovK/VcfqfVrjqGaw+s9WnvO18qyI9BhcXu9zOf05KP9vI/3M4v1jrj9czKWmWPG/mi19b75Oni/wjz4/T57N5ED6HPFv3x2GHfl6a+t4U//AKRfsOP1fop89LJfueU+j6hVUotsz9HqE2nC2TF68vb/AKh9Plf9mcX5sf6z6bJU9SPClizJpaHuTWZWvSexf03y95dR9Pbr1JJfgtdV0NVHPL+D573rdwf8Bqk1ai6/A/TPL6PX0Unv1NfkccXTP7Opx/uz5pz3Xsdr4F6umV00y/q55fULBCtuqxf/ANgfTOX/AHsbfnUfMPIl912P11/jJr9xtM8vpl0mVNrXB3xTE+kzp1Sb/J87+pkqqb/ktdZkW/qyr8janMe8sOdRpwYnhzLf0pV+DxV9R6jhZmax+r9ZHjNsNOI9JwnbuEv4FKEnFJwd/g4f631tbZF+6D+t9a0vfH+C9JxHdHG4u9DKbrmD/g4P631u3ui/2KX1zq++i/wO/wD4fOOyEklvB2NuN/azjX1vOpe+EGvwP+tNyqWCLHf/AMPm6nKC4sG01XYwj9X6e/f0/wDA/wCp9E5O8Uvwh1E+bSo09THCEb52M/6h0L29OZceu+ncVkQ2HzUlG3vsOof4sfrfTZ7rJNP5H/6Ke+PqFH8l68p80qKu7G4xXeyvQxv7M+N/uUuiyO6lF/uN8pxWHctY41ytyn0OVeK/Jn6GXnS9i75TmqXTwq9S25IfS45vUpg8WR37ZB6c4JXGS/Yf4pyT6VSg6pE4+jlFt67ZSlO6qV/gdzSdWMn/AE5L0nG2la8Gc+lyQSUY7Pc0UpqOw/Uy6d2Tmf8ATlzvDlStIlrInWlnS8s37ewObRrmJjm98d9NsVyf+Ds6XxfFg5XW3A5hjmbdbQbI1U60t+WdurceqL2cUOTHDo1L2top4Zaa1HS0r2VIWnsxwYwjGo82JtxdJHQoRRVQ22JxUxyxbfJpzHZmuiEuUOGPDGL5snNMZJV3DZmrxxolYrTt0TmmIuN8g3Gn3B4patkEsTjD2rcc1CWm/gNr2CHTym/dz4FHpsuOTUmqLlA65HsXHp5OLd2CwTcfkZVQoJuyXBW6Zaxzh926+AlFpkyjn6uN4fa/cux0yd4sTls9NUcPUzkoJJU+53STePHq50nX/SIe1Am7H2AwCTElZTpLfdgkFTFcozakpONcGyVc89iH925RErtDXBpVvcdRlSrgDGlIbgl8jljp7bIcU2roBVp447gk5bIco7UKOzAnRXAGlWg0RfYCFFON2EoNl6KXwKWpUuzAhxY3tRo4OtuSaknWn9wIfO4rZpLett0PReyQVi+fDFmbWKXitzZ43z3IyxSxTvdUIhYtL+nYtPd7jtIMST+n41FbWGi9vJaE2qE7VVwNwrZ7/IaHsrIDd8lJpcMqEOzJljV2n+wESlTruKDk+eTTRtfcfAE6mhucvCoHF6lRLUrrhIBt/wAMcdluEVa+TSWnRsBFeOBrcW9DjtuRSfNDuidTUn5Hf7sIbe3t5Qk75dE6lqXZlpJvdDAXF8CqmJP3cBK42+xcDbXkG6ruiYOMlfHwW4prmiCWtXD3I6Ka0dTtvYNtRle1dyugyw/S9TBx9zezNQEZKcfIu4oxcYpMrTSvkgBNtvcqUap9iHJatwG3Q063QpJXutxgEpWJeLHsluEIqW9gEU7He43Fpbckb3uQWpNWiHJ6qHswUK5YBqrdLcmT1tWaKNX5HpTV8FEp7g5tLixS9rVja3TAWqVVyPV8Eu7B2BesLTdohb8hzwFaRklF+UTzvdMlJr5KVU/JEPVLtwc3UTnDLjvdORsrf4Mupk45MO1rUWDtztvN4bRk5VfgfUSf6iTolOMhQ4t0P8i4Ynu9iCnvHYluqC5KNIanauiirvaS/cmkpE6pLfkG7XyBaq9wenhkw3e4Sju6ZA0u9l1GMafJjGkuaKUt1e4FSpIUK3YOr+AlSp9gK52BbLyRexTlFLdhDUkndDtS3RCacW6/A01sQWlW65B8CvuPkCHtXbyVXcUq23HGn32KpPYNQ9Lm6QtDTd9iBTrS1JWiOhco/T8ybtOfBbTlFxM+jT/SZm3fvVGp/EbbJJkxlbKTTSE1vxRkNbP4FNJ8cdymlV3aIfFDA4eb/BbktVGdpLbYaqq7jBSdyslSak3Yrp15E4fIwWnqk9luFRUuFp8Eq1zyD709mMUemk0/PYHGFtOEWvNAtluGl6dtxiJfT4pLeCbZlLpcCVLHujZSkt+QqV3WwX9Zvo8LivZT+BS+n4Jw4aa8M2Tl55J1SUQbXM/p0G6jJ3+RR6HEk05u+x0pt78EyktSTVjF2uaX07J/hk/kmHQzcXqy1TO1ZHW6Hbt+0YdVxPoJR29UI9DKXGWn+DttU0+RL3LbsMXquF9Fmi9LmrJ/TZnFtV/J6kqkvkhSUbjQxe6830M8VvGzHJLJjWqUWl2PY7NeTl6itKxyWy7lkh9K44ZMk43GLb/Af3U98ck34PbyKEcWOEIr7U7RC7N9hfMX6V5CytO2mqBZlw9vk9VwTblpjuTkhi2Txr+DHK/WvOWWK4l/yV+oknSySX7nTLpsM2/YSujxJ7pl5Pqzj1meO0M0v5NYfUurj/3nQn0GOUW4yaM59BJStZHROWvpG7+rdWv+62aQ+s9VF/fq/KOOPQttXke4p9FkUtMJ2vLHJ3Ho/wBc6jvGD/Ya+tZkt8WP+Dzv0XURjblFob6POkmqlZOV78vQX1nJW/T4/wCC19ZprV08GjyV0/UNPbddhej1Ke8NvgYdeXsw+sYVd9MnYf1bpnv+na/c8V48yTeh0NQzJL+26Y5N8vbj9U6WUanhkl23H/UOgveM0jwl6ik1KDTRLnJ7uDX7DKf4voF1X0+TtZJL9inn+nuqztfsfOLJa4/4BTTGVf8AF9H6vQ3/APU/8D19B36r/g+dWaL7C9SK2aG0yPoXPo29up2/A0+jt/8AqUfOvPDigWaD4LvpM8vo4/o3Fv8AUb9grpW//qYs+c9WPkHlg2kN9GeX00MXTz3XVR/A30kWrjmhL9z5qOWMWP1mltNr9xvo5j6KXSZE0tcP5H+hzSppp/hnzsM01/3ZP9zRdVlj9uWS/cvdOI959F1Mf+2/2E+l6lU/TkeLD6h1Udv1E/5NY/U+rXOeTH09JxHpelmXMJE6ZpbJnFH6x1iX/UtfKLj9b6pdofwX6U+bqWquBar5Mf69kr3YIS/BovrmJJOfRRky/ROHH1slPDT2+TqnKlBctRSOXqlB41GTrfk7Oo6f0fTTlqbjdm5/HBlew9aqqoVbXQNJmVNkqTjKr2GpV9wOKq13ALbdjbUnfclbVYN3sgKVDTSujNLfca2fgBykOM1FW90TNUJAW5Ju+xLlp4FKyd+QLjL3Ox3atEJ0yoS3oC3LVvxQXYnT24BKPYBqSRSyJL5M3Qmu4VSkm3S2HLIqq6IivG9g0l8gEslpUY9TP+y5dl2NVGLM+oh/blJPdLgsRthn/wDp+GlSe5SruRjSl0eHUq8DS+bFD1Vaoa0rtQnH5BY0+WZBKpPbYmlwXGMYxonT4Y0Xa06WrFGuBLgmtLtMDR7CnHUttiW3/IrlFAEYOLaY/Ti/hkqcpDkxocYUqb3CapEb2VcvyUR6UuWPS7KTkl8ibkpb9wHpX8Du1XcS+BORA9NoNMnGuzBTdfA3JpKtyiIwceVa4L/a0GtWNZVF7bgSq3tbGfRSjLD1FKqlsVllrla58EdDL+3n9u7ZqI0abj8DjCnu+Q5Sp8C1b/BlVNbUCjFbvdkuW68sq1+4BKmv/JnRTe43HUtuQEktO6sitW8U0XG1sy8e9+ArNSb5FrTZo1RDS38hAmrpL9y1vyKMfbaE5O/cAf5MUbU93sxpr+Q0rfwA5pMUUubGqcSNPzYFfbd89hRStD0vSrEkoS52QFvS+SItJtl7dtyFGpagByYUnxyypKkJQt1w2QS00Y5JXmxxq2mdEVvT2Mckng6vFKMU3ZqQb9S3LO01T7ojT44N+qbeeUu73ZnF7bBU3W7Fd3W1De70tbo0jG3bVImIztp6XyJrY09O5N3yEfde3AGW/DE9pGyhG/kJY9vlAZXvsLceh6n4HpaW5BDS7Arj7WaKDbtLYde73LgCNV7FPdIbVy43YSVMolVwJ07THGLT3GktVVuyBRaikuw1KF/A546SpWgUPC/ICcvbsJOSBq78lO1DZBSvVv3KgvJClb4HqXARbk4rZ8i1NK2So+Ac9tIFOVwa4Mug26LNq7zKcbVcbEdH7uiyPxOjUGt8UCbb35EuarYb5+TKq+0TrRtyKabRL2CHe1sIr3CVS3H2AqSXPcaaIbvjcbXgCnL4JXtF2DTb3YFNJ7gpNbIjVvQnJ8AaapXbXPYFKSXkh5G6rgq72AvUmt+5KSW3YSTi99/BT/4IiXTVrnwSmm1tsU2luF2wpN7/AACdbN7CltQVGrKLUVNvwVoS+0lXHdD11yAQdu6BpPtv5J1u6Ww9b0OLClW5h1kFLDV1ubRlSbMOrevFpWztWzUZrpm3DFBJXcUJ1pKd6MdrsNxjwPRGO737lRjtu7Y6ttjqkZE8sbjbSEnumW5aUm1yAaadrddkZ6ZNtmupXfYNgrHU+/7F6eGwdPca4TAGrj8Atk9+R1/AqT34ATpVT55BO+X+B6UlV2KqfwA2rg1/yRb2i3si9T4DSpb2Apb78sftmk2lsS0+VuS29VV+Qi4xhUm4p3wRHFFRScF8ji1bGm6oYpSw4m7WOIn0+L00tEbC2hp/8kw2oeDDKovGq+Cf02FR/wCmtRu04uuwtNlNZR6PBL/D8sUemwU/Ym0zoj7VRNJzvsDXPLpsWq9O4fpOnv7WdKSt7EzW1JBdrl6b6dDLHJNycYwH/ToN3GbR19Cm+m6lydL4Jr2qu5bF2uX+n7OSy7cUwf0/JaXqrc61Hs+BtX+TOHVcE+hzRdLImQ+m6hR1UqPQprkpbxp8DF7rzPRzr/G38Cl60V9j+aPUUWrkjP8Auxk6S9ww7p9bCDwe7ZXydD2hjg3qpcnL1k2sKjKNxs6JcQrbY3P4wb2JfP5Dgcd9zOidHllOFKkwveikthoiqRKaLk7ZLarjcBcvcqk1uJ/gne/gBypfIK/Ak1Hncak2rZQNNtOQpPT8opS1bdwe8fkBXcdkOLS45FFpJIpw7gOlVt7kONdym1wFJ/gKmNWkRki33/BrUbVdh6bdAZQyadmi1LV2r4LeOOzXJL237BCUdmzHqNXptx5rg1uf7GXVOccLlFe5CDaEnLpsWpVsG5Xu9DE2uVwCdFol2yltswSKZBDT4BRdNWU2tNd+zD5Csk5J6aKouLTvyJc32AW6W6ItyZpKSexNxqq38gJk3ZVKm73HGmklyBLbXwUnsnfI8lv8IjlJrYIq1v5B70gjT3objRBLnplpHty+OyBwt338i0/JVD8JUhx2FslSZNuwhzlsKPljq+e4m0paeQFJrldhdFmlLpc/s3sU5JRYdFkk+lypRp3d/BqQVGVquBRvVvwS09pWae3ZrcyG/gSYOq25JUn4sCm97BN7gt+eQQDW73K+1WJuq2D7o+AqW3KSvhlS3l8BGu/Hkram07IiZP26eBVfI3JVurDUmkgBpONcMIuluCjYk0m0wLdVTJW24k3ttSGmr4tAVqUv/wABcdPkyezY1wBpFLTTI3bHVBdbgGqSdVdFrdp9zNykuB7sobvUYdTNx6jAlG/cbXJ//Bz5Msv1WJOPDLB2Z3/6md8kWlwGZt55avuslpdhRVe6yrJi7VdwVpW90QNpt1qHKSi1W4np7Bqi07X4IDx5C99mJOwat2mA69roKuNPYqPPBVruiiMcq9r4FvKTvYfti/gFJN0QJ+AsY6TV8ATz+Q35rctpfuS9gJ1tvfsU6StPd8iklSYRVlE/KVMpBXu3ZSVcMCXFLd9xRx27sppybfAla+AE4u9idO90ap7+BO+AMnqmpadnQdE2/p2SlUlMubai6W5HQO+lntfvNQW1tuQ9tzae9LuQ1sZERbS3KnHZU92Ut9pLgVW6sDHTJclJPg1cf4DTSsCEmlfAr/5NErRm4yXYB6WlbFe99wx6697/AGBpIAgoybffwNxXFbjjDZyXPgEnz3IInHaxJ18lyi7+AUU+EVSU29qtdi07hTE4U9uwot6mgiueSP8AKhztRtbselxavlgQ3cgb7UXKHdcCpoKlzBW+5Tqm9Owk6fACtRlYoyclRbipSdrYlRp7IBKDRj1e+Oo/cdajaZy9bFwxprdtliV05G4xx709K2BzUV5sM0H7JSdPStjNxb/I9EUpeB+pW3chJqXGwZIOkzIcJVLyjRtNUYwVL4NFQApW1Eb4pkzi27iEoy77tlFqn8JFNoyTf7De+5FW/taRF2uQFX8BD3tLuU1VoV07Ibt80A99N9yNORSTUrXcrUxanx5A0T0kXcm3yKVuNXwDVJfIBqd3WxcFb+GKMuxTavkoKqVPgiSXqWnsjS7VNhLHFO4gK7Gly0xOOyGlX4ICnKNdwUJR+RtVG7CE24tMBSaT8A4txenmglHUrFKUoxajyAui1LpcvhPcpW1wT9Pc59LmuqT5NHLTTqy0Gj20w0bE+o/G/gHlrsRTUX+bHpb9vAQnvuvwOcqpgJ3e/Yh77mj8rgzbWrfsREda0sPu3p7HVLTLHj7e04+tmo41JbtvZHTkyXo20rTwb/0Cl23GlvRDfzQKTW9/uYDa9z7Id1W5kpy1e6JalGwptJgoW9+BN2ytdR35CBr/AB7g8UrW6ol5K7WOMlJW3+xQu/A9UfAtSq0K02BUqWyJStPyU90JbgEYvkaXkV1K29ipJWmnsQTp3oWht7s0uOzvcSkm2FJQqQ2645C+4JPTYQpSkiW332T4LpyT2Fp2S7FUarXhmHV65Y6X7nRot7Lcw62EvQel00+Sz+jV5HHDjct/aR6rbtKkaxjWHGpO21uDW1UPSMlOUV8GmuluVaSSoTS/YyJUlJ7FPxwNR22Hs4hU00gTjXO/gqr7k+nf/wCSainGLJ0xQOOlXdiLol47XtdMPT0yTQ0t+afcrbyXQqk001sEYU6YOTDXaGgkq44CO/JLk2/gdvsND0remJx1NU6YRVfjuFb7DREoSUrrZ8Aozt7bFqW9CvkuiafBSSfI4yXDVBq5VAZZYKXI+jcn02SLglW1lSXqRaun2I6B5I9PlhNbKXJqUVoTvcPSjtbo02a2VEuK8mdEqCTeoqM0lVD0LnglxpJ2QDa8Bw/g0tafkTScfkoynO3SBO/gqMVe45xoCa3ofppb2OEbu3QcARk2jwTC2uNuzNXRLi014Ckm13J/O7Zoo+eR6aW6AItNBppWtxNWxr28BAkq49wqSSS5FPevdXlCcVSphVSaUarcnsr4I38msXGUalzwArTenuO62f8AIRjGF1/LLqMo7cgZ6t+TCWX/ANdig43G+Tp9K9zBSceqhat3saiOrPGKzz33smlswzbZnfL5BtMlUNLsOKpPVwS490EpSUfkiFW7S3XkaS7kxck3tsxSlJSSrZkU24xbrgf+OpCaelNoVUr7hFKfkHNy4e5O1CRQ2pPnccU7/Hclt1fYpSoCnKhOewTdq0iU7jZBSlf57ibpjTXINqTKGmgcq+3kWpX+A1qvyAOVcjU13Ic7fGw3JVsA/Ueq6H6loz1WgToDRO2DyU9jN7vcGvADyylLG1x5aJ+nyiujnW/u2HLU4S0fdRPQRj/Tsl7S1bFn8GrktXO47szlFpr5Kb0pJoyLclW5La/xIat3ZWmuAKhsgacpc/sTckqQJyXywL2Sq+ClJNGbVtPwFu2q2ZRTaBpMjgpSSj5YA1pV3sNPb5J2fJKaUgKnFpWmENTT7BtYWQW47WmTbX5LVdyWldruA4O9745QmnL8jk0qrgE09rKJuwtMvRFi0dr3IpNrtshNJr5G47Bwigimr24FptNlY5c2U3S+QI42OXrb9O0+6OtvY5es26fW+7o15SuqerLGEuaikSoyTp8l6nOMGtlpREsctmxSJk3GWlrgbvTv3Ka23JvuZCjstIaaf5G1t8ic3s6AGnF/AOUm1TKu1uJe3dAGz7bk3vRWu3xQVqlwQGlxl7u6Ikml/wC00lbVsSW24GacnVcFOroeyE1femFHe+wkrdeSoL+Clj78+AiJNRaixTfc0nj1PU+UEYoDFL3JlOL77eDWVRrYp1KG/BVc0otbrdlw5p8DkqlQRTcmgLuiHJrYEmm3XwLS6IHfdgnfBMvtocLV7BBOUtO3CI9TTF6v5NHBuKM5416M2ywV0OR/o8qS5luU8u6VbB0ccUfpWWm9bfBEFa+C+hUpd6E2kt9hOkthc9zKtdUaQ1ktNsx+PAKVX4CNIzv2thWp0jNPt3LVPv8AkYrHJDUl2Zv1Wb1ZQ9qWmNbESb22E33aM7WNS9Utgg5Qlvui3NaeN0LWnHgpq/VfgFkWqq2ZmpRaHBRbY1dXPKo3W7FGbu/+CNk7GpJsamnNkxlUl47hJb8hT2t7DTWkJxaaF/kZ6JJuitMqTXINNyqS3o0Uo9nuY5Y200jPHGsie+xV112m+aQRX3O9kZKdSba2LxyX4TIsVKkJL3eQyKEqcWyYPRNPkDbS4/kjI5Q+0eTNZk8jd7fsBcJyknezLblV/wDJx+rNN+TfDncoOLW3YpreORrZ8HL1ieWCV0rNNT48mGSTyyjjjKt+5Z/R1zVaUn/ihW1u+QzJwzVykgx1NpfyPSm33BSjW/JTUbdKlwTKMVKlwZQ4zBtcmb+6kGpRrwBpqBS7EOV8cEqTTvsFbXtvyTZF72x9rCLpfuTpbfwTD3PndAnNW7AtK0/gklSaTTfIN6Y0ijRNXwNSXFGUXVdrHb1/DINtnwSo77icvGzJhk393AFe18PcKM6ipLcrVSAtJN8AquxKcVyGr+ADJtTirfYnpHOWLLa2TCb2+eyDpdX6fNqfEtiwXXgKtCT4XYG9yBtLhPgWm40Sued2C1Ju3t4AqvBNtuhtt8MLsoGJpugr3bsrUuxBO6/AUm3X7lfkdcuuQJ07DSbVD1JPZFJWriBnf8j7bg4VK7Bq9wHWpeBKPdjWwnbZdEyxRb5svHpjF7Wwilz3HUYtsaqHGDuto/I9MWKlv3QJ0xqHpXDJ06X8Dcu9kuXl2BvBqvycuTI49ZiWm0nsUpN3Rn7l1mFS31M1B05FGeSTlzdg1Gtgmkssk/3J2aa/glv6Dcmne6KQa+aVk0C2VMO/kTm2h6laGhO1N3uiZ7FycXGu9jaTpgZbfgckklvuypRjJUCinHfnyNEK1F+BR35LSpsenaxoLpIUlca4KgnYqWp9ijLgpp7UypQ28MdUt+QJlUUrVsdRcd1uNRcmm+EGquQFJJ0627ilC2vBakmqBb7MDNwr3LghyvhHTaitzF0rdDQR9zXkbT4JWzXkcpbAKWqMXp8EdD/9DN3/AJjzSmsMnFWx9LOC+m0o+7VuaiLm9lvuS5SUvcrT7kuN790UnfJlRqRa8kONlKceH2IBOh3sS2pMqm9/+AJvf8A56f3CV1VD9O1ZVQ5oalfwSsfuK0/yAa1fA073qhaWpUEpJLgIvSvI0ttzO7ivIakuSDTnYTexDak01skaKS8X4CldLgON+7Hadf8AIOuSgSuOzHHVqtolbD1SUr7eCC29ibsWoV09gKca2XInKhxT5e4pJPlAJS28+THrJKODdWrRrwuKRz9S36a1cWWI7ZSi4QS2Tiha1p3dk5dOnHGPgi1HdlpG1fJLpS+CE3Y5cmVW6XA0k07RmmGtp0+AhvGtt9ytK0ktpflj3q7AMi2VBCNvndCp38hTTavcC5U4X3EobVe4ov20yqpfLAiUKe5Lg+WbN0vIrsKlJi9y/wDwXwJvuEJtpKt33E3w1si9qT8j2deArOabS+QulXZGrpiUFLjYIyi+41JJ8jlDwyFjt/JdGja032ZDlSpvcFFvtshvGpJeQJck5JUPVSd89hShKP4JUJTaldJAa6tl2M8klpd7F6Xw/wCSMkFKL1diwV0emP0/Je8pS2HBe1p9jPpo6fp0+8nMUXOqovoXpXIoQVNUNOVcbFQnd2ZGbitVWNRt0W0rutyQF6LtO9iniS7j1xvcHLVyBk1Otgub5VjaYe5bnNhO8XVDcmtnEq735E35KFFxapxFtvRaltuhNxsCUoafddijFcruW3F7V+4Sa0pLkCVBd3sGm18FtVAHjuN8fAC9OTpRd2GicXVlJtJUwbdARpypviiNWRPjY0cpP8BUtNgZy9VRvTsWlJVa2F6ku62K1ylHgBTmo1tYlJcstO1uidSuqAXqQYRlB9w1RUW6Kx+lTtcgL2NvbYS0raPBTUVHYFFNVwwpJpiUY+pfdDcL77AsWzdlDk3qtsFKnaJlB19xCg+bBrVyk4y35BSksSXdETjNVXczlHJF82Q1vGTX5FJuTIWvlrYbk0+AauFVTEk1fgSyNPdBrC609RJVJWJZI1vsTqVibj3WwNaKUFPVB3fJqq0NyW3k5U4J3dI09SGmnIaame7VPcic5Rkk1RUErty/A2oye73LprNTcnUtmjZTonSkxSje6Y00pZ4t13GskV925CwX/kN46VDU03mVq1bNXKVccGCxvwbub22/cLqFPW9kUsmn7lsUsuhfbd9yZT1P7dgpNveVj6fbo5729YRruti4zhHpZw/y1WXQSe3O5Oq0ZLZckRyS1OEltyQ1u2pU0U7atnPPJ6aVdyo504q1T8FGsb3fASl4JhkuXBUnp9wFb0kJbSSRGtcsSzwk9nQVsnqt9kPVtfYynmhji9/x8kwzxm6e18IiNddy2Q9TjvwjJycXd/A31Eftcf3A0lJtWhfnYlZortsU5agKVXa4G1e98EXS23sFL27umBdCa3ruQpLV9wT1KV2XA06ddiYbuuQjH5KjFq6YC0+4U144KW27CTSVgDVQ2MI5NXWYo1xwzZT242M4y/8AW4nX4RryjeX3u+fINqtkKcve13RKyR1brYzf6p9iVJ3fBeq62JdJ87+ACTtccdwpV89i9lSE9vnwQSwppWJu67eSrTQBd8C5dEqTXYp2la7gVGMXe/Aq3qyVxqew1xd2A03G/Atd9h22KgEptvccm2rq2J7Lgab5KpRc7Vpop1uO6jyZuSe97MiK4jfYWre+5L4opRYCctt9ylJJU9xPFJu72E8b8lD9rXyD3SvsTKNLZ2xwaaSl2AJ16ba4aI6SUY9G6+3ULJLTCS7PgrpFGPQNvjUan8RqpJ8fwSoe5+CdS2oqba4Mg03ZOhu72HqKUtr7rgarJYcvur8l4NcHcu5Wptc7gnb3GhzcroSclZbn8CXDsaahRuImpLflGipomvba4Q0KfG3IL7eLBb/kE5RfwXQ3SW/IlGLBy3LtSSpUwI009i22mqRL2lt+4O1uBcUrpkyhrbXYiLnq52KlrVP/AIAU4pLSmGp0tQJN78sd6t638AUopd7ZLXOnkPc021SFHV42AS17cryaK5LcOwltF70FTJOMlfHc5eslqSjVRs6208flnN1LjKMITelaluWM105McfaovbSiNO9cm/UxjhjDFCWp0nZip+SVYauLqWw92nSE3qGpaZfBFKD91S2HasfMrqyZ7S23SKgezFLbjhFJWrsTg8ntuvIB7pbjb07cvuNKKjV20LS+SAWS+FsPW63W5DWzQ3LUr4rYB6wu3yJU0w4YVd7fItW24qadMJJPbwAJ/PJafYhJMcVs0EVbsLldIh2vyJa1u+4D1O/A9WnjkmSuNBpb3ZBTmxxnuS1a/AQ23LiLc+z7kSlfApv3JIajdsYpxmltZnnlWNrkaV88mfUL+2yxMb9G66Jyk99ewtav88mWFt9Dr/8Acxw7MvobWk6XBNIVqx6ra+DId3sVpTjX/JL5BPsAen43FGEvta/Ba+OA1b/KCsdVsrUkvJKgtTH6drkwwepJUuRXFumKuGuBNbgaOKcSfTVciWq67FatgJWJruVCFshykpXWwepKPwmBrp35FLVXwZvNLui1kTVAJR2tIaTaoFkp7LYFK9wE7WwrajXZF7MaSp2Bkpp7MqPuX/wEYxeTfhFKLUgJT7BpXIOKT34G4qW9gS8cZNK6B4ofkFj35sai1sgGoR0omSSXyFNE7uQU4xd82OepfgKa3KbKIafcd+3gtS2ewKSS8oIhuTS+BuKpMrVFpCbpbARKXZITeuVmsNNb8g9CQGcUnNJ7GmiEpVt+SKiwpNbPcDrx9JiyY3KWRJozlgxrDJN2zGEFpdNphoce92G9jP0ot0D6aLW2zNNLBepTdWGWbxtLngHiummUrfI05Jt+AjPTLU13Gsc0qLeTVsuR+o41ezAxjqjdLcHOb7cHQ5Krrdkt2EYLJK+GW8rfbg0jKCVS5GnDtQVkstqqF6qWxrohK6QnGCSVbgJTTdoTnDzugeGCWzI9GMpfAFRcWrKThL2tkvDa24QvSvcKHGN06ZXpw2arYy9KVtch6c+Co3Sj90WJzUnV7GShNbInTOLdLcGtpxvYhYIxruS5z22stTcm1wRdGXFGca/gy9CUZ83Zp6vN7BGdvcppKM/8nshTxOVST2NNURwn2ZDUpXaHBtS0t/gptIIpN2+BqajJkalVV8g8jlFLYqaUn8E+iuTWmsss5Y5Jp2u5tDNGVf7kT6UHLcTwxhLYautFk1ZJS1KqCOZt0pe18kLDHlEPpl/haH4a3eRcar+DW4uPKOOXTN7q/lmmHDUvfJ0NV0wikqbvwYdPkv6jGOm9JrKMEqV7cEYHKHVerNKkv+S+fUVT3yTT5T3E9LWytnO45PUcr2s0UXFuvyTRtGae38iuO7Emu3D5Ms01GT07oDSMk7Krbn8HMp7bqzSEpXxafBUbaXWxLltXcb3VXXkTcN23uiKWtcdw1drKajVrczVOTp88AaqnESpbEQuLdjlKknyQXxv3BS1K1sSp32Jxpanb/BRck333E3JUwbXkHkjHlgLd8jhiSeq9n2M/VknceR65OpPjwMGlJS/BSe1mL3VlqTa+QKhPTqvdMHb57kJpNpjU0wGkQ2lJsuxSS2fcDPKvY5VaK6RL9DKXK1UE2oxa/wByH0SX6F19us1P4KUFXgUtkvBbXASS0owqK1DrYSsF7Zp9ghvZ0OvA2k9+4nvQEyi9L3FHimXbppExktTT5AcVT/JT8XsKhSUlT5XgBqNNd35G0t968CTaW42k1YCUE9m9xKLV7haTT7g5/wAIoYm2uXsS5avtJWSTdcruBabSdBrbW5Pv07F2tr2ZA1Jp/INvU2uPAt07Hu1aQBrbjX8hCbSrwJxaCKvkaLT1A1bfwF0hp2/wNEtUlHucvWx9SEb2p8nTJ/uYdb/cxJeGa81K6MmP7EnTcUNQj33oU24xx6lvp5Jcklv3FGiSScu4nCPKJU9it6Mqz73wF70Vpt7iUY3/AOSgkritH3AoOPevJSSju+wPcaM1V7di9ff/AIGo7NrsRott92NFPkHH5JlF6UlyWqGgS22E2/BWl2q7jaalS3QGbb/cdxlzyNprhbkPak1zyA37fwOEtrE/cvhE6WvwBpqXcqLrZ72YyjJxTjyi4a0rYFuouuxLkrBz2ozbqVNbgWm2TNhDcp7clCX23ywjJpUVqrdbEZG4zSS5AbT1WzPqW44n3XJqm6UpfwTPIvTkp7bFn9E9OnPoINfbqexWlpb9y+lkl0EWuNTBtSdvbwX0JUGo0uQjBu0Npvdc+AjPS6MiWp8PhcAuDVSU4snSiCVfCJct7Zv2pEuNsDnc/daYtbfcpY46WwWMwwayxjFJciWVO3QLCl7mP0bW2wFeqnDZckKTdbbBGFNxbHp7AaQ9yfdImcV3exPuiuf4BJtU9wGnF8blVFK6InFwS2oUlOlQFJRm32HUY8siLa52YXvb5KBxbezKipN7i1UvkcJ1dgS01O06ByknyE529tmDyJLiwK1OQXWwk+Cv/ICtplKe24KS1cDk4aH5II1b32HqS+BqCpXx2IcVe4FKS4bLil5I0prYIp6qYF6V32CUU1XYznGXKZCtd9gNUot0gkrlS4M1KirdWBWkSxqSasjVJhqkndgVoalXbyNRak64Ep3TfYfqLwAbxkVbZOqx3/AU29kCkxRa3dj2ltYBaSsI043QtuCklfOwRKSu+GLTb3RbinwwjsqAiW2wWtHyVKCu7IcH5/YAUYtbgsS8jUWJ3Cr7gP01W0hLH2Q3La6Kxpp2/wCArP03F7blaHXBcnQlK0Bm9fHYq2luXaSsWqL5Ai63D1NtVblvTL4QNwdRAlSUt6FsmU9K45BKLi/IQJK0E1FBprgbxp8vcoyUYXT7lLDCrTFLHKLVbjjjkgJeLYTxukkjRxlVJ2Fy01X7gR6DreW5nPDlXEqNrk18hc291siDDRlfNlx9RbSRq8lVsVquV9ijnlOWqqBSa5R0SaaukqFqg1uBzvJVlfqIxio92WowauivTxNW4hWcc+3Gw/WXYr04S+IkvBGWyYFLInF7qxKSd2Qun0t77lPDLTs/yRDUkuRpGTw5NLlyhqM6S5QFbanuP0k1b2MqlqquO45ervzQVU8ab9pXp6Ut9zFZJKVUDytSSb3KNHjdtqXIaH+/kn1H34H6qukApqSez2FGMk032fJopDU0BMpSeRutmDvV8D1K/gG+xAN+1eTKNubvY3jXcNKtui6anbvwTOKa5stoFj1b9kXV1jB7uL7FOq52B402DwuTVF1NUmkt3+RLIoxbuxT6dyTWqn8Evp24c/A01qpQyKLg7i+Aar5I6fD6SfNdi/c27Q1TblpT4opO4/KIyOSiq3RmtbjvsFaZJpQf4DpX/wDpkq41nPmjk0ut0dmOKxfStLVNyTNbMREb0q+Smm++yFKLVU72LwU5OM+P/JlrEJ/wF+5Nbl5MLUvbw+xwz6iUJpVy6KjtlP2+GKD1I5lkklutVcmsMlxWkDZyS2BQv38ELcNUrqyItp2DdEKb3T/klZNfIFuTT37jtaa/gUlsvPkFGn5oihKmrG8aatPgVpvcdXw+Cqm1F0XFXFyFkhx/uFG07fHgC1ur7irVz+xKV3Ww9/4GIaTscnp7bGT1Jpp1ZUm01vYVpGSkqe1gtMeN0Zv47lxknFWiYhz34EnsF2wIpKmqrfwc/WxUklGVV2Oh/bscfWQelOEu6NeUd8k444a1b0oGouKdbE5NWrHr50oL/wAbL6BFxe/kJSf29yJLTkTWyNJP9jKnsknyzNxtN8FJ7/CGna/IGMb4fYeqV01yPUk6XYFLUwi4Xpe4JPnkeqKW4k2pbO4kDprfuKk90Dyu2mtzPvSYwaObe1cBy+f3IT07t0Lh82ijS6dt3Q5ZI1Vcmcva0/JS0ztLkBqSpV9oOa/cOFSQlUnxuA01NePkWprbsU12SJaAbcZqns/Ia1W6uthUmqZSjFpt9iiWlew3uvI6qLXNk8bANJNblShdXyiHzuEn8jQJU6fBl1Lj6Uk1dmjZjnmnhkmiy/qNscH/AE/HGL2sSbqpKq7jxv0/p+ON222CdxV8F9EOMvBTT08DiobNIeuKV/8ABlULyt0hpXuVJqqg/wAkxtBQ4zS2W4anajL+S02/de6JktT+QMYNbjdrgUIuKCcG6pmHNmtTlybaiXBLcUMbm21tQD733AJRpfIgquBuqJVtpLceSEpNU/yBpGSlBXugaMlCUeOBa2ntuBo4p7UN4osUZuS3HHJs1JblCeNN0hShGOldxxlbsbfdgTLFGTVEPDplyaWktge+6AhxWwpJpvYtc2VrvdbgZL7dyFGTd9jVquOR7NIgx1St+EHqXJGs02l4C4pKoooh5aW3Itb/AHKljTnd0huCQRMMsls90JSTluNpd+CdO4Gu3KJbp7kqDW97DcbVkFxSk7Q4xi3uZKOR+6PAR1OLtNMDTTHVS4Hpj2MlOT2kJZdP2lGsorS2JRtfBk5uX4L1NJUBeiiXGo/IvVlwNS2sihRlVhbqhxyx+0HOMqjsghJtPkeuh1FbXuFKUttgpeptvyEZX+RaFfJajG64XkCdYpStqxyilsnZOhVswLUlQ1k/YlQqKfch735A22khUo99mRJNRTX7kbyCN4wi78E6PDI3SpMlN3vwFb+mqT7kuPgzhkcbVAssrdx2CHKxrwKM7KUkk/IDTfA90rIU13KhOuQDUwU3RVpqkTVrYKcXSvsLWk7/AOCkiIxuTYFquWLWroQSUW7XYA1Ri67DcotJIWnUlsCx0tuQgaT2ZKguOw2gSdUFDglw9hST2p7FNNcikm0ALHIemSjswjJ6a8Cd/sAJyW73Byle3AalwwWTnwEDzT+3hDeWkopULXHTvyNOEluBLyJ8djWORNb9zKoxe25S0v4KBRgsqb4NHixy5pvsZKKc3fA3D3XFgVPFBRTqqM3iX+KLd+R76UyKlY03uJ44x2Q/dLglRabT2YRLx+WKUHWzNXjlKO/JCi1yAtM6Q3iytc0XdfsHqNLyBk1NKnyGrJFLbkpyd6u43l+NiiVOnuhxzKLdorVdbA3BuktyCfWje/JbzQSE1Cr2vwHpQatsB+tHl8DeVSW23yQ8UXH2vgShtSA01wUdt2xaotU0TLE41TE4OHDsDRaV+AbU2ovjwYqGR88jUZoLreSrYnhquSNUop3uyPUnqp8g10qco+69znyYIz9zVuyXmb2XALO1tfBTW8YKMdLRGSFSWnZC9W9+43kt3Ww2iHGSVItKX7hrVqy9SY1GemVVInRT+DZyTYOmRWdvWnZWtRV9ylFUJ4/3Gmpnxzz4IWR2uxei9rF6dO1uXpdE8jTWrlC16peF5HOLb1NGahXJejWsctJ+RvJcXXKJitg+a37ovUNUpao7dxJtNXuZyuMX4ZMJZYu9NxGmuhqw4aTIjNvfshtOUtXZDVU5NLgakpbeRPJGk+b2ownJ456P3TINqaOTrcckoSi9rVo1Wd6lf4ZHVPhp7WjUR153Jzg//aiKcTTrJpZMS76FZksq4lSYqr5W5Cyb1I0jpaW4SjbIIb079hKck213LtJbrghK02goi9y1tbQsf/I6SbQQpO6fBUWuExNKX5GtP2gaf478kaVwDn7aW7JabryFV/b/AMtwrS67Cmlt5Kvb5BqZe6S8DhCntsxKOmaS37lNSckyIGq3KlwmQ1K9CFOXt+EBbm1wSsimr7olSelpbkpJ7/yBq3siG6fwCa47rg0emKjffkKjVtsxLi/5LmoSknDsTVP8hA6kvCQadl3sJxcX8C1V3Cm49kZdVG8EuzN067mPWe7FZZ/Uq8UWugxaubKW8R43p6HFq3b2KSL6RCdfgem9xpJ7DSrcyM1jUZPd2x3v+ClV/kbjdBQpU9X/AACYONccCa79yCXfK48C0y17lNVK48CcndojBTXjsLGnW4LkpzqNLgBSKilpt9jO9W4Jb1YGirngNVGcFV2VH3brsFXr1KuGDimtiVFOTfcafgAUV+BqHkVsWrS9974AaSUqXcei/wD8Cb3TRd/yUT6ahaF6Lq1L9ir2oISTbVkGc8LTXuDHhe+l2uS5Pfdi1NcbAZ7y4Q0muUap+EVHeV8fAGCjKW64JS92+1HTFVJ3wTOGp6o7Iox1U9wlJGjgtXBmoNtkQ5U4qv4ISb3NFjlyPQBmrrcHuuRyTUX8kwi+ALg3GqK1q+DOpCWpsK1u3wSoe+3HYItrkcnKq7FClCN7KhySdCUmvwHcgqWODXz5M5YH/jLY02UF5KukBh+nuS91Clger2s3vuKCtt2BisUkrbsbjLTqrY3l/wC0ISenSBzPW94pv4HGU6px2OhfcHHwBzt12tjSklb4NYQqTvuW4rTXJRipBRp6VKxrHpTk1yQYy/4KSi+BuCl8Eem0EVai7H7W7Rk8c3L4KUWrAJQt3exUYLfuiNMnF+ASml7Qq1j28DWO/wBjP3lamuAgnie3YFGnQLK5p2mq8i1PkAaadINMr4CORb2ilmTdURSesS1JGjmqE5RrywM3OT9vAraNrg4pv7iXTKJWRtUxp07KUVdjlFX7eAITuT7A3Tsqv5KpaV5IM9SfOw3JLjcbxxlyLQ+y2AqDTBLclY9Le4adnuA56W7Fs72Im2thqTSqiorRGStkqH8D1NR2DW3sQL03d9gp8opS2p8Eya208AU17bW7CLBzSjQ1JLegFO1VdybknRo2mr/glK3vyUCm4A5t7sdJLfcKTi15ICOUUJU/JXp1GnwJJLZcBVJxbruJ1H/G2xqNSutwqmyhSgtnwTKO+9Mc4ya8kRjJvTyENJD0pSsmUXF7j3oipeNak9RTXtq+SZKWzGrvcqGoyj3tMJRlezLTXLJU4t78EEJStW7HK7KUlIpU/hhUylW6Vi16pXRbklshJJlQKu446W9yZpLdcCTQFVC62HoxyaVGco72U4yaWlgaPFBeES8cebM9E+L5KUWlV2BPoauGJ9PNK9dl+6KBqcafFgRHFLVyKcZwybO0apuLsa+7VyBnJ5FGq3EnkVbbG0pd+4lkT5IrNt1ZKy1ao3TjL4RDUJdtwiVkTi09mKORPZluEI0nyJxx1tyUDnFbp7C9SPkb6eM2q2Qv0yiud+wD1RramDe3IlgXZ0THFJt9yDVJKI0lx2M1GadPgGnewVq8WOtnTJeJS+4hrJ2Hc1tIBvDFqlsS8EXSe9FObXJLy0+AKy49TTatoxyYdRr6ybr/ACLWVaaaAwx4ZRVXdGjUvufPgr1I+bZWpPdl1WL1y7VXcN3szbUnxVDuCXyOqa5pao8ELXKVJ0zrcYv5EoqMth0Jgm229qQquW38mrW4uEXoJYnFanuuDPW0+DVSbXJM91Q6NGu3xQ9M61KJLdRW25UM8l32L0qcc6b8ruWsmpt1RnBe5vyOVLhjT8Hq+5xb3F6l9iXC4p3uapQ2dDoZqfpppx3YLJH/AG89x5lqprsSoRkqexdTDjJRerwXtKPOzIdU74RMG6lFrbsFaJb/AIBvciU3tYSkmgNJbx52M2qRSyao/wDknl2+xRUozjBOrsy6i/T5pI6PU/tqzk6y/Rv5E/o6o5HHpcUnumhqbcRya/S4fbUdJnqVbF9JFN/7QeTVS7Dik1ffuJY4ryZVUWnw90EW23EySabZtwrQEx9rfcq1V/8ABMmmr7hdogbkk6FOUeI7icVdJ2+5c4wi1p3fcyyzcaSS3bDR7fkpy2JV6vyEQnp52Bu1sVKNvdbj4lH/AMAHYcbgtlsS51J2v2G560uyRVW5pe7ghSTVoTqSqxwSrbcC7birKi0l7kQ3WwcEFScUxKVuifukVLTHjkBPd/BUNGoiMrfyXJKMEwCo+SLppNFOSbX4FJOnK9gHupbMab1IxVt6jS218gaztK+bI1aVXYG6ityfu5AetBaaVEZI6Wt+Ssa033Abf8j1X2Jb7kwndkDVtgrTFqcXwPeS2Ab4GoWrQlblvwD/ACA1E0htdrYz1b0XCaumyhSxrVq7ITS1avApJp2pWVs47c+ABxjL8insrCPFPkdK9wIaUIp8pkwqTaWxqo+1/BKxKr4Aj7bQ35NIpO0y9Khyrk0BjdilaKUa/JXKvuBEZ3G2DnfHAOO/t4Hpl3WwBrfbgerUQxx7dgByvjkpSimrFJe7YhwlV8gauUVK+US2pXpJSqPyT7uwGj9tIqElVmabSb7i1vwBfMmytKRmp6VuJZbXyBUqYOEE93ZPO7KaSSsCdK30q0JQ/wCTTZD1KNAZvHYvS8M2Vc8oSXu+CDJY5CjF2a3T2FJ3uluAq7diZT07d2Xp0/uNQT55AyWq9uRqe7NVGmS4123ZQWwll7RWwNUtxad0APJtxuPWnshPGpPwPTojdgS3Hv2BO+BTjW4K3F12Atxjpu/d4Jr27ohXd9i4TdBBBXyJKLlpDXs9iNUXLwMGyhFxpoFDt2IeXSDyNtSjwMFuKe3gVKxLLFRdrcbyRf5IpNsWp7Dcl32B02Baclu9yHNp7iXI5KL3sCllaiP1VRDjw728EqnLYDXWmVjku/Jko2FOEq5A1nK5U0KNVRm5XtYkqT344A3lCN7EbdjNya7iVphGumn+SJY3exWquSdVsKqMF53E4C1tPYtZNt90BOnwJp8FuUbu6+CJSQQpJhVIpMace4EU1sxu1sWnFu2U6oDOEmm3ITm29lRcY6pBKNvYKhzCeZ7JF5MdJJO2S8aW6AUZxezKUo6qFpT7BLElTi7ArlOhxxR02RUq/PYIuS9t8ANQS/AlBIlSlbVgnQFvEmrb3RDxyX4Byd32LWT2tVaCE09vBLb7Br3Kiqlb3Am5SXyCbuu4NuMrrYSk3KwL9S+wKTbbaoVUCd7AHqrsOWRSkmTUVsweJLh2BUpRltQqSQtPcVOSAW2u6LpEOEk/KHuqsAjjV7DcK2uw3W6Yrl2VgP0mmmuBZMbjUrNPUahTW5Dy3FWuAqbkuDSOrTZk8mrdF+paW1FQ5TkT6j78DUkxqcLIqfUrgrWk7kO4tcbCcIy77gGtS4D28hpithaU1yQN12JaivuZooR5UiZ40+5Qo12NNKSdELClHaW4lCXd7gOXK0i0F6WkTUqAShu/BfMWmjNyaHqdrbYumolBuSd0OMFdMvWkyfVt3Q2mhY4xhJK7fBnGE13NXNNhqVobV0Y4t2nx2DJD+04ct+Sly9xzaVWXqmryRUsOGKe0Y0zCUXDjc0i/kU12sdU0077cjlKKVL9yItxjuDaaLq7DTS37FcR24Zlp+Sop1TGn4TW9fyLTpdp2hzi0tuSFGelpy3Gwa2m7i6ZDnb22LhD2/JMscnHfZGWUNvyUn/I/SemkCxtANyaSvdlWtN9zKUZJ3yEIyun3A0dN2Nq0qVImndcUXJ2qQE+lHUtx0laWxKi077lJpv5AIx5YXb4BKmwjOm1XICUW1sSlJN2vyzSC2k2xrJ7Wu7A52/cU5virLTUdqsuK9y8AY3Uk/wDg0clKOmtipwhJ+0SjFLZ2BmrUCoOpKxOLilQLi3yA5K5Ak7FbSYotpcgXJXyCE3ug1bpgVs+TGXslsrLt232E1Tp7gCe2/cFJ6lFbIUle/gcN2lIiLlHfkUmmnQppqyF5Cq3dBFanT2G7dMly33KjTS4vZ7E1K273KnvSTCS0gLt8j5jq7Et7X2Gn7FHsFaY3ak2+BTndJcEL7XYR3IKg2nZWptuXcz3UtxuW+zAtc33BOu2xKbbruN6oxuX8FF2lK0qF6lWhRlTuS2Ii17m/2AtKLjb5LVNXVGKl8Dd8XsBU+5Kuim7hpfPYl7UUD2HFaJWyfdqXgqTUpAS926JKnsvaVjlGcGuJEGbaezDTGqe3yVLGqvwGm0BDj21Wh17qfYaiovYahbfkCNEmrvgIpuLvk00NKrsSi0wITaCcpuSoqSqXyXWl2QZ6qQ9aSQOOptvgFppprYoPUbj7tweVdkCgnwEYJyruBWtPYerS7M3FqVBTcUwNYpOLbewRS4TshRlHZvZihcXaA0ca70LS3GyJyk6F6slaQRc1aocYqEUvIlLXTlsxtpv8AJQ9z8D0pJqioNylQ2kpJSCsXitbMmGHVJ2byVvZ7A1p4f7lGLgnewY8aimubLVSvsNJJ2QYOH9zSXPDpqmaySclIVapWgOeeOSkON8UdWi68kxx03ewHNKMr8CprsdM8d+1hp0xqgOdS3KTq2WscG2XLDFY073IMlkp2O1L4Y1iW6u2J4lJO3uihUk+SoqL7mfpSf4Kjj0OyB7KVMG/dfYzkpNtiVrZBGje5VR/czqT27LkTbTA2UU9/AZIrmO68GWp6fk2xzpXRVZ8SToqWPV7r4Inkjq23F6jGI0hunqRPp2rsISb+4pzWp7bEEaGpeSpWo7DjJc9gi72AmM3FfI9UqsFH30y+3AEqfcmU2vwVSJktgpxl7RqexEKTpF6a5AFvuUn/JLUqbSIqU3VAaaVdktJbkaZOVbikndBGukNF7XTJy6tCrgSbpMAjF91ui0m+xDm0hxzSfCCm7ezE407G5qrfIa+wRNtv4HyDyptKqQm64ATdSGpuvA1pb35LaVIDO3sPW1tIr7UJU48bgEJ7boetSX4FXcShcudgHqXA5SqXyTKGnewiuLCrbT5JnCLiq2B80J6lyAKMYpKimlLfsZNSsvdbMIqcU6ZEsa8ja/gNVchSSfAOD5THNXxyTGTjfkBtOvkn3ctjcnLYqvbVhERUuXwU5/8FL2pVuKaXPcCVOtyllbjuqZMdmE1bvuA1nrlWVr/AIJUEo/+4Se1AaeolSqwlkvsZuCe/cSTTA19sgaguxlonGd3SYSuQFrGkT6ab25Y4Nx3fA1fKClo0Km9xzhtzZMnqe/JWqluUTGLafklxyb+SllqXGxp60W9iDnTm17rsackuDaUk91yKwiISfdFLL7t0XB2nZMoxb4ClPKlW3IvVTSdFaVdsThHUVDg2na4KlJ0n2NVKCjWnkdQ9OuURWTnS2Vh6kVy9w0JyJnBMC1KD2Gmr2M1GldCVlG08bdN7ESjKKtboi8jko3saS1RSQA4tRTW5m4tbq2XHJVqwUqa7ruBGNuXD38Dk63o1UoW6VMSX7gYObkq48lR2o1jCNStEqC3YEf+Coyt0/5DS+49KpqtwGnUZCh8hKLdV/A8mqltQClO5V2BupLYmnXAQd/dsyDRW7rgJRi3qSr4I1aeA1OTtAVSX3cilHwKb/ktcR3Amk+QcbkkxzfvE992BFNalQ4bQutyt+WEfcrXAEOUuZKgT1OjSKUsiUuBOk+AKTikm+TN1NtBpthKDS9vJUKL9273XcuUlJ0ZOMu+wnjlygNsaWvTyhTUY5K7ERjL8MrTp3lwFOUXGVcoFF2DlSTZMsjVPkBye9B+AjJT9w9Si6Sv5AiTk5bbUVr/AMmVqSe/cVKXCAq75CUUS201ELsCou1VbhqSXIt0/wA9yZRtUASepr/g1itlfJEYNK2PUls+QKaaiyItK72ZcJvXUlt5FJpyboAcrVJExVNdvI4lpd1yBk7k64Rpp35qhv7VXka3TdgZNST23BJ6eaZpFXb8Eya7ANy0qq3Em1JOthWuH3K0tbdgFf8Acb8suSvbsKOkmbbdoDSGP90ZuCjJqO4SyuVRWw4+275AFFJ1wS37re1BUk758A1YFVqVkpO33HG6cVt8iTa/JBT2e4qsIu3vuwb7IA0pfIliVhdPceqpFDcOyE4UrZTlQuSBwj3ToWWLtNbpFNNK0EpVWxRMVvdkyUnb7Dk9rRWOdcgZp3s9hr2xtlpxcq7hLTJUwIu2Gt262bElTYShsmnuA45HNtXuinLjciK0q63HTat7IoTyLVzuNzkpLVvFmSilPcqep+3sA9W707o0U1KDvZkN1FUqM9YFtttNbIEm7obfgUnJR9n7siqhel2JSb2YoyoG143YRTilv3JpXsgnLTQJqNS5vsAO1wgXG63BzS7i1Jz52ATikyl7vhBW429KS/5KJeKNijhpvujS96Fq8bARoqkJwmpPwbuOykyZzSfkgyqVbIcVLS3XBo7URcJV3AhKT3aBzbe3BrFppruKUK45Ay1NS37jtrngpLlNFxh6m3gDKU6pIakovd7jkoJ+5cEuOuVgVPJS0ruOMqVETjpphpco6kEaOWxGz54J1S0ttBB32AuUrrbYz31PwErU3vaFKbvZAaKHd7obSaFF7X2BzRFGlafdx2E4Kudw1puh7Xd7AS4ptNbFaVL8gkvI9kn5AiSS4G20vLKTSXAkl3KHpcoqSe/gHCo33CEtmht1sQRHyVdDtXSM5S9wFOm/gcnFNb7ijUuCZLVugLuNbDVNW2Zoc/t2AvamxOpGSt7Ibk1zsEabJJLcTXhWRB9+TW0uOAqEmvyGjfYqMlq+R69PYDPQ+ENKluOU3q2HtQErdjnF3wWuUq/cc5qwMUpN1VFV8FvyS5gTNtRpL9zPdS9y2Nq8hotXWwRN9x6vgSpqhqpAEp6opeBL7Q01t5Hol5sCVLsV3Eo1LcaTCqbTIcdSotr22RF+QI9Psw0UXbe7HzRUQ0xaWnd7DytpfIRbAtcESUlHbcrWq+QhPegMlrWxcW013KclpfdkcoDolC1s+CO2xcVLeuCHCt0RRvKWxSgyVJpcbgpSckwG9tnsxyjSvuPJvTYtV7cIC1pjFN8k5HTIVW0ytk6Ko9NTWpbMWnTs92WpLjuJu5Igh45NtktTrZ0zphJK9+SHKpO+GVGKlOM1Hmy8kXsuDeMVabIlbk/AGTmqV8oFLU/BTgnwGhLdPcB60o2HqKdKg9J5K3pdw0Um1u0A9pXF89mJ4rp2RCVvfkp5HECcuOqa4QRTq1silPVdlTrSqCsZxblqRUtcYef/AINYuL2Zn6tya7ARFyaV7jtmtpx24Ymox4CM4SttMJZF9qXHcdR1XwNYbewD1JJPyKdN2gnjkp6UCjNOmgBbLcE/dYW1FKtg/wDADk/IKSjuyF7ot9kQpW6A2flcPsD3ik912JU0uRucfwAprVUWuAeN7eDSL1PUhNtpoDJRSdIelt7FqCTG/a6uwJ0KT/An7bSK1pW1sRBam2wHVtSE9nRX2lbPcBa/ao1ZGq5WUpU5JcMjTQGl3TsmaSddyIQkpeUPJbl8gWpLTV8FQlGSce5l6emm9mxaqnsBpOWmminvjUrpM5+Hu/wWm1Gr/Yqto+7bshypX4MVLalyVBOSl3rsQCm1uhSe1jqkrVE1c6ukBUaq+WWpWZyrVURxrdAaR0uL3poSyQbqtzKndcF7LbuA5parIbt33Fq/uRi+JOrLnBRlJJ3p7jBSle1UCa3sy1NIuLTSoItNNBtNfKE42hUl3ApRV6uCZ1JXHZjgtWzIntJxCjUtOl7slxdF44Km/A2ttgiYXwyr2bHBat+CJL3NAaxl7dv3CTUlt2M4+10+B2uwVVLgl0mNq0Z6VqYRa0vjkdRffdGUk02kTD23b5Ct9F8OiVB6ueBepJbyWw1k/wCQipPb3ESk1s+/A2237hao1uUEo6nGS2oqC1Nk37PgpyUFaCll2VdzNRdlv3NNOxxdX5AUI/wHDpCySkovTGxQklF6vuAv01JWuSU6jVb+S04uLaIi3GPu3YDmvckuVyS/gqLtb8iUavyEZuDUqe7YlByTrsbPZLVs2OEVqbAzUWtm9hqOnnddinG7DbQlywM425Mp7uhuGl3yPT+7AmcqpPhCfuluVlg1XgXpy03VomClLsKtxRg3u9gkn24KK0VvB/kpbd7+TNKVNcMqDqKTYDk1XyPHJxlzRnbdsE9S0kDm7k/kNDTW4qrbwTOT1KSKNJq/wTF06u7Gpao/JKSUvkDZU9mZuotpArUqFdumQKUdvkWm0qK70hpabAypq0UlaC9T3KquCjNKpO0Cg9zZaZQe+6EpVyBm4OuQeql4NZJKmVGClLfgiuaUpJhqku5q4RUmrsaxJsIxjkq7NIScnvwE8ChJdynC480wM5txdRE3sW8T1K+CZYZKXwAsU0puy5SVf/JHpy7LYmcHTXkDVSjx3NVpS4tHNDG1VjctLdAaSajwCqUXJkR92zL0qMXTAiFRui8clwyGkldjg0kyC9FOwatEvJvtuhxmt+wEpOx02xxkt6HdyAhSk3SfAStmjpK+400479wjGU2lTsI78mjSTaW7E12XIUS2iZxyTd+DRPswkk1QGakvBpGk7YvTa2RcoVT7AGpOdV+4++zIVoGv5IG7bthTW97BztEvtTKJ1LgnuKSvgLd7gJuvguDVbkNWOTUUiob3uydFtdgUk6sqTSWwVDhT+QlGglO6SK0txTAnS+BqGw0qZXARcZtK+yLU4yTklTMtO3w+wQjUr7IK0u1uEKSlZhlk09hwbabkBq42lYpNJU1sJT4XISa78ALQrTHTba/5KhOMo1xXBpilHeO1hXMrG180dNQSbdESjBtPlfBERFKMb5ByjoXyEkmmuwtKcd+3ADWVQmovcTk+wvSbWor02qoohvcrvuDVbMJKT4A0UtudhKacWTvGLEqrYAUalYnW7K53RNe6gHGKW7/gIw25BxfK3SC6ZBLVK1uQot7tUVur7ApeShO1HbgFKvkpOo0CqroKiU23sti4ylGKfNFxxxb9vfyS47teAHlzOdUqGsqupceSIx/3cCjG+eALlkVbLkaiqXdEaG264JWtS2dBG8qe1bEaLIUpKe+6BZXr2W3gByg/ASir+Cllu0xaopeQHppUuBq6tjU0luiPVj4sBb6i7uSfcSyRlKKotRSewVnOKbHq0xpcIt4k3s6sjS1YAvdF9mKV3XbyF1C7CMk4sBSe0W1t2G5KVVyHMUnx2M3a4KHqakXaSUn3IjJNNNDc46dPIRUnaqxZFFyi+CcSc5e3sauCmgqVjVqxThc7XA1alUn+AnLdJbANQVignCVFSarYSvuAZEtrZm9WpquO5pOOpLuDh7fwQZqLoblpklRa+zU+fBG12yqJzr4JvvyXlSm477omP3qMeQIfulV1Rs5XF2ZRx6sj3oJXGelsIFKlp7miejGrW7Zm4PWtKHLVfmgLU3bvZEzaybp012J37lRjSYF+rKMVJOqIVuSm+/Yl8DUuANrr8MlS1XuQ5P8AbwJ8/AQ1JpOik3PfhkJXt2Kit/wBc00knyJP+RuVyTZGiTnSfIFOcXSXLHpbf4IjCsqT7FNv1GkwLpSimiVj9zcuEUlvXYmc6f8A8BU26ZUWlF2rJ1apLai4ShbQRP3xXahONySrkpNatXHwK97u0AZIpLSEcS0N6tl2KjUm5coTemdVtXACgrnsCl/cdqhxTW97iUXOTTCqkmjKVXdGzT82KK1bAQnpgTq1RXk2aXDM3FXtwA122HNRhKrtsSlWyVkS3eruBcouUlb2G41av9/JnUk1J/wU22uANNP9vUKMaqXYUcjlW2yEpW9NAOTsE6YptRqtwtNrsASfuNIt6b7GexUd+5BMZbuy4qk0Sq9TgtSSbVWyohpS2uhKC8j21MG6QCpK/A4K22u3Yh/byaQaWPbkAyRuK089yfTqNhrka3cV28gZaGlYlG2n4NHkT2XCI1arpANu03wzOaba7M0UL93cdXygMWpKVf8AIa3dGz42JWLcDNtLcetVuKWP/J8D0epjuuAHjyRjC3u2xyacrXBn6dR4CGyoDSL1vQwe06T2JilbkKT2WkC2v5Lg6krM4S2olzT45A6H75MTaexlqaV2Q5XJMg0m74eyLTUopXwZ2orbeyU3vtRRtGptrgzjBvJpYYk3Jj1OM77kFJVaJSTe6Gnbtg0rtcMgVxi9luS4auCpRt0VWmBRnHGnaE4baSoS91di/a3XcDBw8bhUmuDaEbm4dylSiwObTLxRST4/5N9S23BRjq+AMJOeOTj93yLW78HU4RZEsNS4teQMFPTLZ2y4utweGnqSuwnBuNR5ANUeXsJNN7PghQkvuHoa45A1U/JUm2tuDFqojUtiDVP21QWqMnNuqdULJLVFU6A21pP4FkmqVbmMp7KuUVGcWvko0Vd+BqKb3MpSSW41O40A9ND03F6thOVtBNurIMnFrkbg5LY1tShTFDaaVlGaxypNlpNrY1lki5NUZ2raQRLba4De7ZVvvwFqiK0Saj7t/wABtGN832GotbXaE99jQiSWwr/4NG1GDT5ZKtRbq7Ay9R3wGSWuI3Da1uOOOVbqiCY73XKHrpF4oW5q+xnsuwFOblCuwnKUY32HVxvsNJzTiALInGwhkckSsVbWFONoDoxzWjdihK05NmON6rTNKqKsDbarYtKfu4TMd72YNyaooufui49hLE2lWy7k65bsccySTk9gKcdL/Ioxdb8jeWMoNpWisU02k+GAk2lJJGaT37mikk2l2DHDmTIMLbbTFGW9NbHQowu5E6eaAmVVYqrZcFxgtLfI4xsKhNJDUm7oHDkFCTTtUAcoVaXfYWiV1whz5ooJNrcXexSdpJg1S23CGnG6n+zNNEUr5TM1BcjltST/AGATgr2JKtJ0OVfc9iCWrizBqX7G6lcmkEpaYq0BjDnbsdCye3Ymri3W5CftooqWRxafcr1rbvuRapW7FJqiC0r2RacYppmMIyUE+CvTt88gUpKtmVUG7kt3wZSwyjxyUoyUPcUWsSkn2FiwwlJrwJN0JTlC33A2cFGL0bNkb0uw3kvGpFQkpwsKzad2+RTS28m1LyZzhrV8UFTB1er9hJtbs0jjUob7PyGmn5QxBCdxa4RSTlik20ZSi1L4Kq2qAeGOzT3KnBPhcEShJVQ9ThLd9gDQtPG48PstyW/YIzuWwnOsgU3BK21vyZvS5amrfY2ytypGb00k2EJy0xHaaQ5uMRWqvlAClF3Fbib2pcivduPcUYtcgDSlj0tb3yRJdka0kwcL4Axi6VeC7bVrgpwjzW4Sl7VFKkAU0t+BKdilkTlSDT34CHOmqe3yEcqbXauAUW42zT0kqem2FJtN33B1yuRtOKTaIbbtR5KqsTkp78Pkc3FSqK2FpfN9iN/FsgtwpNolJJO9mU/bG2LGoyV3sVEbV+RNbVD9zdqCg00JJJbIgziqjQ2nKN3uuBxkmmpcouNSoCIWq3NVWnbnuZv2zb7IuSrTJd0UTBJyC/c6LuotpGKbb2IKe7Vg1/BCblJRaqu5U5aVzsA4ur257g4+6+4m243HcuD1J0912Anz3FFuO3NhKXpyUub5Kk28lR4AiMve1W6FB3klZooxu3yQpLW6AJcbmeqo2+xppd7sTxp91b7BERyJpjv2X5B4mmrRrptbrYDJTqvI1KWq33G4JStAkot3uFPVSfewTuBUoxavjYyi2tu4FVUvdwNNW9LFTvccYVJ1wBUvtQlLem6IltKr/Yhpuak3YGqajLS1yXkjpd9jGXuWz3L9zSTYGkdlZLbteGTqS2QlPbcIt80U/ttckSbvU+HwUnqRA27W4Q0r7uH4Bt1wTH3SSKHzaoUse3gajUm+17BNOvIUNRpUiZaZRUVs1/yXxjM0uKAFCpX2GsX3Pt2LabKUlt8BGMsMmq4fgzeN0dLyO+CZK1uBz3xQ1PVGqNVG2q4JnhUZbOwFutu43KuN33JnGVcDjjnTbVEE6qKxyv8AJMYXIWRNSpcgbLS92xOWzjexm29KvkUouMVLswHTUvgt5NMqohchLkK1tNuUSXuxRkvwGRrbS9wJl7tuxri4q7ozWnuCS1WpUEdCdc8D9ROqMfUb9vKFK26jsMVrJvU9PBMeDJTktluW5N7LZAXpi4vV+wqUWJycaG91b2KD09YnBXVFY50qS28lerBqu6IiFghT8mawO90bN6lsQpSU0ny/IGeTFt7dyfTpbcm0rUnQLcDL07XyJQlGW5vpe5MXvTAwjJq7HrdNPg0eNLdjjDu1sBi29O3BS3o0liTj7f4EseiLt7sCHLwLUkVGls+SJQ91hDc0+4epBMnSwcO6IOxS8kp+FsNrU1uaPHpkmuDbSFTTbW6J1c+DRJLVTJk4aWkqaAzhPVs1TLu3RlFSu2ty6aTIK4uuWYttPS1ujoUai/LFOCaTnyEY3fHAQklep0+xrKCjGkqMnFd9wE4y+69ghJ8y4LlJbJcIFG1uBELk9tmOTbZcYKNtImUXL7d33AVy0KK7M0W7Ickorsxpr7gLTjwyMmDS07uMuBKSp7FKeysBRWhf/BWSttOxEpxftsL5ATRSySiqTFjVyd7IbSS82FLdq2zSMvaQ9sbY06jGuALjxq8lwlTMMmSqS2Xkv/t6luBbyQlKqpi1rXV2YLadt8lNaNwN5bRr9yoQg4PVu3wYeq5peC1kjGrewDliW1ozlBrI0ltRrPMmlW9EPI9d9grNXXtRUI2nfJ0R0qN0RCOrI6dLwBg0rBo2ag5E5EqqL/cDPTpKlp0quSZKXPKQKLluREtOV70yXvs0aqOqhzg3kUUEc7VUKUfcjacVwTjTT3VoGKU0xRk4zt7+Bz06riqRUMaSbe6f/AA8rTvuwnJNKg0Rlt3ROhrlhTtJ7ih/d1NL7ew9OzrkMU1CXi9mEOGlpxl3DFFqb5omW833NY2oLyFZSUtT34FObniSjz3NlLaWxGOO/tW4EY45KfO3YrApytPn5NVkeOLcu4oe2Wu7TKMZt6tLe65LS35KypT965MlB6mwN4ytVexMEssn2MW3F1exd7bAbQUY6kvu8iUFbfgwbkuHY4SdU/zYHQt+TBRqT7mqyRaqL3M4ttS+AB49W9/sTUqe+xcPdEpxXYCIQko7bopLYE5RjSGpScdPDYClH2p9yNb+1Pc1jFatL5EscddsDKUmtpFRSfOxpNan8oicXONcMDOVOTS58msWq3Vj0xgl7b2I4fBRT3YvUlGVdha/fpZo4akvHkgznO1XPeyU+/BUvuaXCH6cZRVbBUuSSqytSdVtRnlxNSTsjnYo3lWRf/BKx1JaeEQk48cmqk1FPuwgnLYzu+9FS+5XuXKONY7a4IMO+rk0lJbPuTBak+yHTUa5+QqkpNOTdLnclZnJ7Lb5HJtw0t7ClHRitL9yor1d6apA65M0rxp+RpVuQaWmtuSMiuOnvfI1B8xZEYyUN+fIFaPTTV2CVbrlg4yjjuTtsUYuXD3AcmlpTLg0pN8kuN7BBptLgCpPmRKje6Kckm1yPGop328ATNS0reiIxae/JtopJ3swboIUnxe4ntLnYJLZNboNEmuKbKqUrtrhBKtHyUl6aafczlvKqAt5IzhHan3MqSybDhHnbYU4vUpLgiNG7lS3QlNxk1Ww4bVuDkm6S/cKmtUrCUa37FL5C9Wy4ASXt8BFctsU2VovGmBMY3PctrhV+4k9I05aXfcImf3LfZF37b4Zjp3GpOT09gN1PVje24YGoqUp8mSlXHIo3qCuiuZdmZzm+Fx3HknVVsjJOrlIDeElKSUla7kOO7S4T2JXt3vkcZ6pUuQLhNp7qyW3OTaVfAm5QalxexeSk04vcAaqkt33CLSyUzNzkiXxfcI2VO4rgJ1t8Ci0htrxuFaSUZQTJ+6t9zLW+Ow4834AmUZQm/8AyJwpqV7mycWmp7iemUU2EZf+Ry4XgrRFvYmSTi48hUzhSTiyaqW/BduhNe1IAcP8q2JUeXRspWlFiprbsBjT7hCL1O9im6k0G725+QFb3rkpXz3IdxnuqNMe7dhCdx3ovVGUPkiSbk/ARi0rCnOelJVfyTPK+4pceSEEawmmtNBtN7bE+2C1PklTadgapuLW2w5+6Woz1ya52fYJSktrAuL31FRfLoyTf/8AgqMlTRBrbcDNXzWwLIu43ljp9v8AAB9zKTpIiMk7NI1ONPlAJyVeGTNXDmxySeyKilx2Ay0XUhtXRpJJJKK5M+LiANLdeQhCLi03QpXQK6IKTqVseXK33tGUbpvyXjgpScVyaVTnStAsikmktxZYODikrsahX5ApySh8i1VNCbrkH7ef2A1unyTJN8mWp3RriblJp7oAySbXt5Rgm077dzZtQbSJUfb7trLBmnq7bF3S3FKL0+zkp741t7lyA3kpBFtNtdyNLkqlsx41NPSyBZYrSrfu8CUXGG/JrkiquraDJbSa8BGNVNXsh5OHtsXJe1OW0uxF6mk1QGLjKMdy8V7rk2cU1VDwKMdV72FTBNvfZBJ6Uu5VVZKjqel8gTarTd2KTcZRXYcoOLTTKtJW+QI2U3r4NYy9jSexhNOUnLlMpRk40gJak5bb+C5NyVSW65M46o9qZblq+WBSrQ2JNP29wj9jj3IlFwzxkBrDG3fZoHtaYa6adkudybCr9RpUTG1LVewotS2exU6hGm9+zApRbi2txQ3dXSKxz/t6f+TBum0EdCkqcewN0oqtzKDaTb57A5Sn7u0QNXOsiVbFpJT1WYatW6CGptScuArVpSv5Kni0JaWTNqGnTvfIa7iApQ1JbUwvTzwx67jsgclVvdgZtaN1sH/VlfY1yR1Y0u5ONpLTxQGSbUpJkqPJrJ6+P5Hjjs+7CMcc+75RvGeq5GOlubdUXahGiCm0kyNemS0smT4Kio6ba3AJ1JUyoxSaXYzmqmU5zj82gga0t1wWo+226MIzkm1d2abFVpcHHdLYmdSft4SM9aboqUqiqAcKdWthyUYvbcSadb8ib0y01bApxXqxceO4S3k9HBmpaZb9zRP3fAE41KmlwUnpVGiWqTfBkpR18WAlPTdgslr5NFFOVbUxZMUYyfagojKqb58mntauzG/bQ4xend2BTaS2e7JU5tUl+4m46tKd/IXLGlJboDSUqiKUW1sZ5Mj08bFY8r0PuEKGKVvUV6jrSuCFm1WCaW/YirktVKPITh/a2fushNy2Tp+TWL0+2W5RhGWv2vkHBRe+1GrhFT553E6lNWUKE1Utgxttu+BygtKdVuCi7XgIWzntyTJ26HKEtOuJELbfxyQWvD5G3xEzuWrVQN1JfIF2uGEn7dPZitJU+ROScaAaca0+AVbojl7Fy7af3ATW9di1JNKkS3VWF7bACVt29yoPdeAcrx0uQxxk1SQFZY1HbuZOEnVcGqalJx8BFqGZt/aBirSvsjSr+wcI63LwOMWnsuCiW5RjTJg3K4GmSLT3dtkxi4pt7MB4pOKaktjRz1q4rczi9mvJUJaItIB5Mnt95mpJxZnKXnkmEZO2+ANI5oKLXk0npeBtdjkmpKXA5Zqhp4sDTG24tvk0hFNN9zKM62JWV6miDVupJvg0hp1KS+0zhPVHSaxcYr4AKjKVinSWztGeR+5NOhKVc9yi5r+1aW5EJ6oteC3J6NuxGlfctvIAoNXW6ZcMTcW0rXcSTcHvVDxZXF7bJ8hEQxv3Jv8ADEoyhzuysrreO40+LIoyxccSkt13+CYxfMuDZzvHxuTKaTUeU0BkoylFyrgcfan8lxutI0lFuPN9yoiUnKovsNtt7IlxqW3Bf2e172FKapqyaTZps5WxShs32IGnFtRYn7pfgcYXFeQTvagE2oq3sQ8tw9hcq+2RGhQ37eQFjyPWnLeN7l5ZpTej7exMEr+By9zaoCk9UbEqVBH2Y+N2KSde3kDSEdV2P04uD/3IxU6XyXDLUWpLnuBCUu5bnun34M/U033RUHGXOzAc463stwh9rRSa3IitDooqNTklL9mD0w2G9KknHgqSi5Rk1t3AjbkbXyXSlar28ohrU1TqiIl7JqjNQUpK+DfKqgmv3Mou9wHkUaqrIdfhltb+WNK5LUqruBmr3sKrlcmsZJZFtsxyj7nfHYDFqn8g407NXFSe7EnBZHF7oDGap/kUVuXJW2VCC4YA2otJcCbbe2wVbHOtVIgNTQRdomKr5LgtX4AU3LZNBaW7NGtXPYmeLh8JhUqVu+w2/BWlaTOpbpEGri3BdghGuORXsrLWm7RRbbFoblJvbYjW3dlPJq9oUThFpSq+wsi/tpIE3FV2fYE72AUYKrkOK0xbXfuRN7UCnJQ0y4W9gVOnibr9yZyTjFR7i16lXYh7Mo6HHQlTt9wa9tr9zKDlJsMsnGKSezA1lKDqS5BT93BjFRql9w6cXyEatqUdFb8grWzIgnH3Fa1vfcKU462nxRKXu/8AktySWnyPHFP2ydAZTu9mKKaTsueOUXa4LyYtKi7tNBGOv/FPcqT0uPeXc09NPdIj03LI6X7gZ1cm3uZ5NTa8GzTjLZbEU22nsyi4U8aiyseRQTXN9yVBqlQ9KfYKXpPVV8mULjKUZLub8Sjqewmtc3LwQKCju7rYIx9SLcuEGzlui8m2Oo9wM3FVsRRdaUkLHFzk5P7QCUYyxPs0CcXjSa3H6Tk9nsh+lzTAy101XCBtyuVFuC0cbkttpQQCWp7sa1JP/awm9OwQyLSvPgIqEW1zv3RapN3siE9Mm+GypQ1QaezfAUa4y2Ww5e2N2cz1R2aNIKT2fBRWOaadPcpu/wBiIQ05E1waPaRAZJSjTTtNcCg7Xu7ilyK7fwBWpQlStI1hljp2dTX/ACZSkpJJbtGSj77ewR2Safvun3RFxeRurMciezvYcH7aA0cYzvavBPpSS1c+TRwuCV+5Eub1JXyBnKDTt7jalpV8m0oqMlF8kT90rAyUd0+45b8FqHDKqN212AxUY6G/k1UoySjVE44JxkvI8lY4pdyrhSShwRrp6uQyzXt7mXekRF/9SdI19OVrf8mMbi7LjkcZJd2BpFuM3XfYicKft2K13e1ME/7bbdeChK2073RU037m+5nNtR1Lkj1faiDoTShvyLHkSvuZOScL7kwlcbaoI0eTHS9tSvkvUpe3sZKN78McdUG0FNrZx5BZKjpSoly9OXyVpTjf7gEVGSfZjppbk8cFOewU6Vpkyk3KluVouHIQ9lvmwBJvn9hJNS09xagbvdchFSnUdL3dlreNGE4Skrf5NFL20wKUlGoWaKEbt8dzhe82zohkahXcC/ZFtckNLa0TKbjTaHGW+/BRWzTtWyNKadbMTn7zWTT+1bMgwSqVXY6bsbxrm6NUowlFN2mijKKck75CO63WyLhGm13KrsuAqIyip6TR/fcXRHpK7W1EylutL2CK0LU2tmNVLdixVNyTY1Go6eaIDUo78IuClOLrZIhJNO+V2GptR24ZRmpPVT3ZblUvduTOnUo7tFSlGTUmqIHS5T3FB1KTlwOSTkpJ7UKW8QJ2lK2i0/a41SJjV7ibdvugBwTW5nPEpU0bbJL5BvakgMVjWpXyXHDFvcpRqRTjcdgM/Skrpg5XV9ipSdJeB7ONVyBlzLdfgnI1GSibJb1VMmeLVzyBGpL2oHkqhSxtbs0qEoJadyjSOmcERlaclFLgMctKd7merVJvuBe/YbTcXvTMtboWuUiDoxzvGl4JSU5K9kRCenZ7WGRyVVwEaznUlsYZMkk6T38m0G3F3yzGSjCXu3ZRevXC0qfcuMl6bT+9f8jhOEb2+5cEOCTW9kD3e/Y0W6XZEwen3c2XJRU6uk+wAlSa4siL7d13K1KMvduvBi5aW2grRxUuQcVJaRQUnuypxreO4GM/ZKuxeNaMicnaE0nC+5ajFpJcgOaTuXYjJFtqcZbJcFzWlNWRBqnYQoaZrbkHDy7CMUt1sNyWilyFTUNOmtwjTdcMT2Q64fcC8iUaSe7AhquRxd34ApqlRMpNRcVvZNNytMcbjerkmivVaxqLW6Ep/JUd1ZMkrVAWsibUXyyZJRk6ZlperV4KklquN0EVOq1+CpyTp82Y1KXtXcpKpK+xVbQjXPIp3qp8eTN5ZavgbyaluQXGPe9kKWP3N1S7EvZbMpuU0r2SKJa8IpLyOM08bVblwhGKUm7+AMo93wS46mn4NZ/bS5ZmoyjG+URCTV6RcSpcBVulsyt+25VXemmynK3/AO0hK2i5NqFJEUl7rSHOLUVLsEW/TdfcXjzpYXCS3AytRW/7BdY3a38ia1Re26BWoU3QQRi/2Yk3qa4LU/bSMpuSVy3YVryqb9xGpJvyhR393cT3bpbgNy1dhTTi0uUOK9tyVMd65W+F2AmVKK0q2FXuwc08jdbDb1q+PgImV7UUvsqYRaGouTvkomG6YlKm0ty5OCa8icEqlVXwBLyNUJu3Y5wtJoUU9VUFaxcUk3yLX/c8oTipXvQ3H2pRW/cC3m2dopZfUlCL/YycUsbp2zNScVa5A63LTJwX8kZHTuzN5tME5LcSl6kFLh+AOqHp6Ekt33MJ4ZQyam7XZjxypOL4ZrlmnjjK9q4AHKMccZcswT1NlalOG+w1GMYXHdsCXTkoii6ba4JcZa9WrglK035KN5SxywbbS7GMsvtUKKWJOCafBM6cUkt+7AFNN78GtJVXBzZIy0qkawtVfJBp6ihFryKO6v8AgjI1arsS8+6ilRRvjXt93JLaT1Lt3M8epttvYH7VXNgUowlJu+WJQhFv47k3ppcWaJpptkREvc7fAa1dt8Fqr3FlgnjbWwUXfyR7m26BOl8l69MU1v5QQpvTjWnuSsjbUZL+AnJzjb2rsKC8lGm0W97RD7vsDmlar9xxT7EURxaalJ02S0723LyRennYmCqPO4RU69Ku44RShZnNylXffc2Uo88LwBk9Sf8A4Km6gvIZI1JS7BkavYAeZzatbjhJXJN1Ylpjd8gkm0+WFaY56Z1LjyXOmc0nzRpgnc2p8BWkbS42KlFZEiJ5KW/BnkzPSlF0DVSxRt2txLCr1J2ZqckrcrKU3W23kqNFFPHtzZnkwyhOM2/lIqL0uuzG/dJtytJbALI1Omv3JUKW72CNRdeRte7TwEJRb2QTh8G1wxwST1MT8S5A5nHdIdaWmtzdY05bilBKKfLBjP1G53JUVN3O1wK7W6BPyRTyNtqo3sJy9qXD7lY5auOw8kVa1LcqMozUtuCu1hHHFWy69SSjVOiDNO6TdIqUlBJcryZZNptLhFf4R22YUTlqXt2LnoUEo89wjjUk96IW7p88BFRn25VbEuLfBSjvSQll0uqAlw00wg7lT2LWR3urQ1o3lW7CqnkqKWmiNPdcCbTn5G8iSUUESoVLy2DbUtL2NYyjCXFla4SrUlsBmoN88cjnJNquxWR3vC/BELUZe2wqZTd+3k0c5PEnVMyi2r2B6pxb4QG6mpUltsZuKju+PJhiyaU1ya3qjTCFCt5dzXE90ZJRppciWqPyB1SSm3LuQ4KFb8mMZSSaBSkt27A0UIqVpsqeNqSlHdeCFPS7NYZtNKXIRlli4TT8l1/bTKk1J7qhKSktHCCpptNrghKrNsdKct/bREapprd8ATTspNat2Gn/ABE1eXSlToB+1p7iTlKDS2CUdLG46YJp7vkAilJc7hCOnfx2E0lC1sODptvdUUS5tz1V+wOTJX3bsbacXp5INFK8bdbg46qcf3Qse/tGskVNJATKPOxLX7Nf8mkpf3G0rTMktDd8gCx/5L+BuFduS4tSxqS2aHacWnyBloi3uLeL3N4Q1p8WtwcFNfIGDt8P9iG7e5tDS272fYU8aaCMlL3fARm1L8gkDjUqYGmS0lTE51Vu2OELjV2Q1/cquCK2augUtM6fchykpqT4M3JuT3KOpTSTVGccj01W6ZGPVe+5U3p91fsASdvZGi9tNbkwV71t4Cclj+fgAacpNscVf7ChlV3whqlJtcANJOzOUfdsVTttcDjNaarcgmtqK0ezbke1pk5Yz2kuCjJtuky0m9q2DGm92jbBJR1qS5WwGGmTdXQTUlS5XkpRdc8FxXt3IM1tsuRNvuaxaU6a/cznHTJ915AcZRWNruJL2omSpP5NFvjS5AnHJQbb7icvixODlLwytOl1yAlsn8gla4E3bddhK+bAck7/APgrHPVcZe35IVt1e/yU42tXgopLTF3yRBtS9zLtuNsmcL9yewVrKdxTaIU6ujLJc46V27EY3LS4yVNBK1STbdixzkpr47kQbt+BLU5AdDbdhGUvyiITq77D1b3GQGk3TuOwSftutzHJkapC1NrkDb1d3p2vsy5tUroycfbx7kZSbkrfKA6No8ET354ZEZtR+AnJNLfggqMWkaQg01LgyWRal4NZTTrfcKJPVaMpalsa1e1mc25R9q3CM9LjdO7CDkpfHg0xwkk1JDSXcCYJyyPekiozkpN9vAlUXuDk1PjYoVanZUnqWn+DKap7PkvHcva+3cBpSi0pMHLltV2NHLU3qMsjlKlWwBG1e5cpShGNbtkyqMlYJ3N/7ewAvdK+AncaZalvutgitUr8dgqZq0tSCPtHO5V/Ioe57ceQFKpO4jc/Zp7jhHfnYicmpNeO4QWkqZaTglJPYTapWt/IlKU3ofAFXpTct2TFxcb7UJtbpvdEaqVcg10QTl07lHhCiq35+BQlLRS2iJ5FWwGyaybVTROTRtX3Gam2/CKtL/8AIVc9EXtyZKFy1sbl7rq/kakrV8FUvtjsNQcqXdjc4uVdynk0xpLfyEZNqMZRmt+ERi9qqX2seSUsmSMv9pdKS3dIBtaX5S7kSyOSpcFpVGnugeNKKYRFUk1wyJrS9jocY+nqTQSjFY3Jq2Byw1Png1g4uWl8F4NGTF7uSHjccu/HkBZIKLSGrjuN1KTfITe3wFJXkTa7Cc9MODWHtx2uX2E3a34IMopx37MaklFp7FyqkuwWoqtNoIiMtWzG9+AjKlKkTrrhWBpOCUFKrkLGtEtTCOR3cf4GpRt6uWFW8cMiclsiVD27coNSb2exGff3KVLwENq4bix49d2TGTWPyKeRxjXCIKhjTk03+BW0n28mkckfTjKS57mcpc7bFBF/wE3xQkldR4HPeNLkBSX96LvZIp5HOdiSi8S93vFssia4KNHFJKypbu07oi5Tld7diVNxk48tBW6lTW4VPXS4Zzty1W1Rqs2jG/IF+inK5PcJQinfYjE5zdyNJSjTvgDJL2SUdmh5MnqrHXK2Ya1qpcDbipcUwgi2pN1aQanrUk6RrGGlSrlK2zni9YBOP9z8lKbpprjg0bTpVuTKCT2Cs3LRG5cGcJxk7jujojeumrXczjjxeo1wmyDRPjszJRufuNGmpaeyDIktoBGeRbe10x4IarUt2i4w/wBxMJaG2gpOLcr7ETRUptu7Fq2t7WEa2kl4MXCTyS1P8DUlfA4t6ttwNMUJ1vwW/bJKL/JCy7tJ00Q1u5rkDSULTktkLE7i0+BOLePd7kwcoRoB6Ixk3FWyHbZq+bQY1eQDOKoE6ml5NZQTnQZI41Gu67hSlH3W+DOcZL8DlJ18FesvTUQjFy3aBPX+xVRjJSe5TxbbbJhDhktrVukXcZTenZGOmlSEm7SCtfU0NxE5bpoU4y2YroDaT0y1LuR6vu1rZhrbjvxwiI7bS/kDW9TWruU0qpmKyxTVbxXceR8N9wNfSkopPdMVafbyVHJ7V4Bp05FGeTHSVbJkuGlbdjXnG7JtqP5IJimnfkaUVu1ZcVa3HGOmWqtgM04x3rcnV6knsa5MUVw7TJp446uwCiqk49ypVddyNfusV7gGqpbOmU5y4fASjFU3yEYf5PdICPtlbKlNUo1TQ5NV89jLJJtWBVe2yI/3J/grHqytRiFOE+KaKLrRFVsOlWquRS1TalLh8DjPTafBApPVCorgyi0nUlsPVfG0hqo3a3YRenVC4vgc1/aSjz5M43G65HrdK0FEpzxpUZrVO5S3bN2o8vhiitmlwgOeMmm4+DSFy5NcWKM8lsrLj0ZVQGMMle3+Cr3InG8ifBqoXt3QVMZa5pN0XLIotJcGWTFPTqhyuUTcoVqW7COmWSD2XJi8qVxRnP2bvhmcU5W+wHbBql4YN23Rk8rpJJUiVmp7Ab6U5VJ1atETU5NV2COS5cWXCWq34Az0OS37Ci9E9L2NMcW8lXUXyaTwt5fatvIWRM3HUlHlrkzezaNXhkpUnTIWOfqcbFxcZxjUtXctPUmqol7SfwDkmrr9iMno2TIk3biluPW3B+Rxktm9gIjNy9j7DyRnjrwVKMYty5srLlcoxVWVUQhp55HPlOt0L7pqm7C7v4CHpTVgoaXbVplY4pO3x4KUvfT7kGE423WwvTSktLNZw5M4ao+1gVkSkq7krG62L278hCajaAd6m6G4RULv3XwVihze1kwtZKkVUZcbTj2RE4N1Rvlb9ql34oqEXoaZBx5IvG0nwaJP7mVOFvTJ8b2RLU9uxEabuNp7i1OM6obktKUURr/uKwJjncoyk1VMcZatwyxSTpcjjFRikuWUPQ5Qcm+Ow4brceCnHJr/AGFCMvScl2YBkip424vjYzxpxa3NYRV6r2JitWRxTW/AVV7tFQh6jq6JcVFuL+4zjkcJprsEXln7tMlutkyFNKReWWppvuZ2lK5boiKnJ6dtr7lcSjv23JU4t0kLvfgqulKKl7+62MlJQ1J8PgTnrSrlBJeQIxt6rYszcm5JV8GkFUtQSp/kBY25JalQSdS2K3jpcv2FVybewGc0091yEYrSzW3NfjYhQcHLwwJx5WlQ4qUsz29oY4Jto2jePG2FZuMtXHt7DT5RalaJmlezpgVHIoqnG0xLS/wS5UtL4ZCelOnsBs0obp2mJPffZGblGWOov3Exk29LKNFFybS2BQnNtPZLuJz00nsaPJSim6QDhhtXqdLsNxlKSgnaKlkjC9G6MscpytpVXcqq9PmPbyTG29PbydFJwWnnuYyjJJuyIhe2/Hk0UvUg1W3kIY9cU5bX2Hp0wcYAY0oRdcjjP1IOGn3F5MdQTdN/+B9LBQbnLnsgiI/Y14FCVXJLV8FyjU68hCOiVIgzcm6m41Y8s05R27GuSSlFpj6fBqWubSoDKWK6SkkZ+m18m2znJ/7QTUoqS2YVDTW7VDauNUaeslhepJtPgweR6Kiyh44STurRMpasjtUjfA/a48EThHdoiJUlpE4xnGq3D0nJ7bFSxOGSMtXYDNVp0eBTUlwW4JycuGV6crUVy9xhjnWrVaX5NHja0tO7BbarW5eNXJPigYzv3ONbjS9250NQlO/jkicLWrgGIW6pbGmOoO3uzKMWmn2L5b+SqM83JKKSozmqinHfyh3GHsW/yLGqbsiCE5Qxa3dcUVCpQvyJyUo6ew19tFU3NKo1+4ark+3yRkrWmuCVblsEdCk5bN0VJpVRg35CVRjv9xBq1qtrYHax2+SMbk4+0eqUnvwgN0/7W282c8YtyXwytbVNFzkklaqyqNNz3ew8mP3VHwS5IrFK3JvgiF0zksko5It3sgeP+5TfBpjyXJ6624JyJ5HqcqYVg8dckzi29Ki3HydlRUL5rsZv2NyrZ8IoyUdlGtl3FSTTTrc1hG7M/SklKV2EVPRO2lpZOCpY5J9mS/cNLSnp78gPJNtKK/kcd0nIlJy47Be9EF17vbwEG1J/I8Spt/Apyp8cgWpJT87GcvddrZk/JUpJUmVU7OLXgyf3R22ZpPs4orHGK90nb8BMROLi67m7alicU6JcnKW+9imrnS5IJSqLstY4vEmubFjWtuMuO5M5aXohwBcsntW26JcYyW2zYlB6b7FY46m65W6CE1pSjPYnKmsirdUaNrMl5iCvtuwrHGkm0+5bdJqro0cI1vyS8ereL3QExmnGheo1a3CONRzXe3gcsbp33AePI4wkpb2S5vUqdpErjcJWkkl+4G6lqSrYrW+DGDrFuty2msaknz/wBbkvyL71T48Expxdui4xq1z8hcJpKLfgzhFybNNoKnuhJOnXDCG9NJPd+Ra1FebM0n6tMdclF17KW8uw3iSire/dBBpJVyhKWqT1coBxgoy9uzLg7i1Ld+RSqbTjtIKaxyfdhUTlqbilwZtOclHwXBNyTopwSyaltZEYSTUh5Hx5NcmL3Jr7TKaua22QDg2uQdJbCd8IO1MISm57dkaOdY6jyZQWm2jSt0wpwlt8lRnK3q3siap7FcqnsFJtTyK+OBp6ZuPgmKT5ZTjTCHJu3SJfujvyW5LZXyRJuDaYVGmUtq2Hp22COSd/AW3bQQseLZkShubuSjp+SXJNfKAmEadFx2k99yY+e4NtMBvI07jvXYpdS2/BlJNTi0h+nb9q3KurWe5e5tIp5XqTg7Rn6X+5bfBaSqo7UF1ksj9Z3GrLnFLdcMcnFyTfI3GV7bpgQ4WtnuQ07Uar5KalCdvsXSyRW9MIbilFK7ZE2kk0huGmaTHkSbdLZgRB3NdvkqbjdLkTjtGi3GLWpcruBME5S0ydDqpbgmm9XcvFGK+7dEGcZqSaezQruS7IpxjqYmlpCCUG6ndIXp27RLbliavZCWSSSoDRydrfgeSXvTj+4nJOKa2QoblFxt+5btC9WVcbDWpRZlJuSSiFWnr5KSSi15JUW1tyKTepJbECa05El+5OTG9Sa3LlLuu3Io9TGctMVwBahBtapc9hZVGMaT3Rjkk4St7l5YrSpJ7sIeOSW7Ke0XFPZmaacUuPkbktWnuBMLScWEItSsqNcsd7vtYBknup8snaT2XJWzVNWStggfH4D0XLHrQ15Y1Jr8eCLIjFDdyb2NIpqVJWpeRtp7JUzaMk0mitYyliUJaY7kVudSkvufY5nJuTaW5TBGNytDStPyZ5HdJOmwi5Vpu72Ape5rfgTT1tWXtF6V2HJJx1cBFQioY772KWRNMhPz+wp1pIFCXFumaOSnK0ZPdJJbmySSikAP8A4Ms3uyXW1BKTV1uVJ+2LAU4S9G+/gxWOV1Lg6HLXFBBpNvkDmjhnHI5PY1UJbSW50LHcG1v3OeMpIorK1Svdk0pVYSg1Noyjq9S32A30uttqKhklFrx3RbyRlDc5vU5oK6Hkalqv9i5TUl8MwgrjbFJtS+CJrRpx5YlOe/gWr/KXAnJr8MC5vaPzyGuVLyG7S8CUoRmovgB29eu9uCW/d+TZxi4OjFRSYGkIvVb4NdUEvbuZTyNpRSqJMKi/ICkm9T8krUr8G6ptvlExpSklwwrmm3VQHDHuvJroUd1yGRppOO3kqJk9Mmu5MYuT7tGlaopvlCftg2uQrSEXGDd79hTbekUJp0/A7c5JoIJwTlcXsxw1a7l2DL91LnuPVTS5AylCpOXZsvbS+2xVOTafCGsKle/AGStRtL9iYZJS9ktzeUNMNXYmDt8EVhPVGSLjKK5f7lyre0ZaLsIiepzuK9o1GWhyvc0xzjWiv3HKlxwUZYYr/LnsbejLd2qIfuS7FRaWSnLsQU8aljrhnPFTU2vBrPJKUlS2RolGm2gM69qb/cHUq1biy+9L0xPar5AqNxi64EpPnsVjfpS33T5KaTmtOybIiF7b7lS15Pd3KydoNDcapJ2iqznCSimzWEWsSiKTbil4JWWbyXHmqCnjjcnv+C5J1+DFyrfiiZZZTarYI3tqOkeSaWzMnlSkk18A3c6A0WmtxrJFrSv3MaNFH2pANwilS5F6elVPZdhx52e6Hmnqa22oaFjiljdfuTCPuk3x2HFtoFVqPcECi69orc3VGqdSonHCsmpLcKzUHb8BLHcot9joyNJtSMlqhFtuyjO1Kemtis2D0qfZjjBaduS8r9VJPZpUQYJfa+LNmkop/wCRlxUe6HOTlsUKcvdqX7ijFN2u5V6FuuewOXt2IOjHBSxNcKjm6SWTH1EpabS2/YvHklpcX3CPs1MJiZx0zbjsmwt3twauSSimvuFKEm6RBGpSuPeiltFRezMljblV7o1xSUrhLnswNIYYzUr2aRlOMVkiou33FPK1JxrYIauX27lEuNSBe61e5EpSeRsIwk5OXFdgiqeqnsVFNxoly1O+5pjajfcCJYptVHhGsFWPd7kQbcmy7Uo7hUXYQdOr2HBJR+fIpO6pcASpVN2Jwc0q7spwXPd8mfqVJu+OCir0ui1pW5l90dRn6j1pdrCOic7ktDplTl279yZQ/vKltRN3OiDWElS237lZZWlGJjrcXsEW7sCtc3jePTu+5Kjbp8jcpR/PkW+tPt3AHspdyfdpVqkazlFJvyQ5+pJKuAJjd/BWlvdDTp32JtsCHCU5vS7KhOS9si8a9OakuSp6IwbqwMnja527hc5b+O5bd0072KmnBeQMdNcs3SjNX3Rlplkj4Zaio6ae5ApRcdqIpttJGrbk+bHPJpppAYu5RXlDUVo+e4SVuyHON6U9yioU248PyXjWvJofJnHx3NZNpqufIB/npktgdwncUE1e6EnJR3CtotPFffuckueTSL2avcile/YIiU6p9zphkTha5IeOOtPlM1jHHGEmgusJz1T34Hajj+XwOEYtCyJJoqamM23T3ZMpTmm1/j2LUXqfYUVUXfINQ8jm1exop7PU+CYwdbj9OThaAiUlyuCoZFJc8FPFWC63Ma0b1+xBTyVKn3NOVRhJ37v4NYNOGpgS7ftexahtuO1Lat/I1sre9FV//9k=">
            <a:extLst>
              <a:ext uri="{FF2B5EF4-FFF2-40B4-BE49-F238E27FC236}">
                <a16:creationId xmlns:a16="http://schemas.microsoft.com/office/drawing/2014/main" id="{07A9A489-BAFF-497D-BB1E-6FFD94B274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ata:image/jpeg;base64,/9j/4AAQSkZJRgABAQAAAQABAAD/2wBDABALDA4MChAODQ4SERATGCgaGBYWGDEjJR0oOjM9PDkzODdASFxOQERXRTc4UG1RV19iZ2hnPk1xeXBkeFxlZ2P/2wBDARESEhgVGC8aGi9jQjhCY2NjY2NjY2NjY2NjY2NjY2NjY2NjY2NjY2NjY2NjY2NjY2NjY2NjY2NjY2NjY2NjY2P/wAARCAPABQADASIAAhEBAxEB/8QAGwAAAwEBAQEBAAAAAAAAAAAAAAECAwQFBgf/xAA9EAACAgEDAwMDAwMDAwMDBAMAAQIRAxIhMQRBURMiYQUycRSBkRUjQgZSoTNDsSRiwTRT0SVygpLhFjX/xAAYAQEBAQEBAAAAAAAAAAAAAAAAAQIDBP/EACARAQEBAQEBAQEAAwEBAAAAAAABERICEyExIkFRA2H/2gAMAwEAAhEDEQA/APrwGB2eYgAABgge4yhANiQDAAIEAwABDvYKKoFyPuFACEMCIPkApAUAAOqIEAAFFjsQAMBAAwQgfwA//AyUNAAxBYDASAAGxD5AAFYAPsLkB2AAAAH4AEwAAAADkAAAAAAAAYCoAHVgLgGxirYAAYMA7B2AAEHYYAIBiAKGCsAAABgCQAACGAEAMQAHcAAAYwEADEMAqgAAEFDAAYcAAAAAAADGAhioAAB9hAAB3ABgABQAAADEMBAMACqAAoBDoAAACgAKAAAQDABDAACgoAAVAUIAsAAACgABBQwAVD5CgAXAwCgAAAACrAAAKGACAaAgQDAoQDABAMKASAYUAgHQAFCGACDuAwAAoAEMKAAEMAOcYqGVkAAAAAAAFAAUAABCGgAAAL7AFFDEF7gPgQcgggGIYCGIAAKGAUhoQwAGAWAkMAAA4AAAKAYCBAhoBMRQUAgBbjAAAAAAAAANwAAoEAAFgFWA2IAAAsBkAAIKAQ0xAA0HcAAADkAAKAAGIBgCEHcYCABgIaAAEAwAQDABDAKAAAVBTAAAAAGAAFAtgAAGAgAAAYhgIBgAgGIBiGuQAAYAAhgAAFgAAMQAMOBIGAxdxisBgwAAABogQDEADFyMBAOgAVAMQAAwABMYAIBsADsIYAJD7AACChgAJBQMABAAAFBwAAAAMKQAFBAADAQDABAMAEAwABUMQDEMAEOgAAoAADnAQzTIAAABDB8BQAAEIYMOwBQLkB0FJB3BiAYUAAAAAQBYMAAAAKLAYr3ABiAAAdCAbAQAPsAgAYAw7AMXcAAAAAAAAAAAAYnsAAOwEHYB2AAADEAAMQAMGIZALkGLuMAFVjAAAAAEAAAwEADF3AAGACAYIAAGCAAAAsEFAIB9gEMQAMAQgABggEg7jBAAhgAkMOwADAAAA5AACgAYAKgGAqoBgQHYQwKFQIYAIbDuDIABAAxAPgAAAoAAAoAAAQDABAAxAAwAGAuORgCCgAYAFBYAAAAUAAMQDFQxAAwEEADAAAAe4UADAAAAAABgAAAAHAWMQAAAAAMAEAUMBAMAEAxAADEBzgwoOxpgACHQUgAGAcgKikAmC4GACYxDAQMYWAAAAIBgAu4DABUHcYAIHuHIwFQw7AAhgNAIAoOWAdwDgPwAAH4AAEMAAKsAAAAO5AAMChBQAAMAGAhgAAKhgQAB34CtwAEFAADEADEFhyAwF2GAAAAFDEAAAD+QEAAAUAAmAxDCgChDEFNAAACGIABMYgABiBAMAAACwEQMAABisAKAAABgIaexAhgACGgAAYUAAAAHYKBiGAUIYcAKgoB9wFQwABNAhgAgGDAADsACGAqAYAAB2BAFAAAC+QAADkAQAxgIYAACGIB9wAAAAQAAAACYwAAAAABiAgACgAOAAKooAAYCGAEC5GIYAHIgQDEMABAAgOcAYG2TAQAHI6EFgMATAAFQ7AAAAIAAFYDsAAoAAT5AYABAAA3yAuwA9gRQAh7IQAAAQHLGIb5AHwIBgCF/kAAPkOAAAoBP4GAgGAAIYAAB2AAYh8gAAAAAMAAAAKAADuCAEFAHIAAUMBJgCAA5GAAAB+RWA2HIdg/AAFh8gAxAADAQBTQMAvwAAC3DgABgAAAAQFAAFAOwAgQwAAAOHuKgGAAAAwQAAAAAAIAGIBgAAC5CgAAAGIAAYgAYC4GwAAQADAAAAAAAYCIAAGAgAZQgGACGAAAAAAAAQAAAAIYALcBgUABYEAAAAAAAAAABYxB3AYCGAgGAAIYAAAAAHAWIB0AAAACAADgBMDnDsKqA2yYJiYIBgIYAAWJANDEC3AFyPuIFyQHcAHQAgBiAfAcgAC7DQAABYB3AOQ7AACKQgAAAAGAgQAAxAMAQWFAMAAQDAIQDABDCgAORDCgDsCAKAAoKAAsAABiCvIAAxAAACQwEtxgAUAAAAIACBoQ+QQUAgAAYAAADAYCoEHAANCHQEAAVsIoYMAAABsCAAAAL2AAABiGAbBwAWAAAAAAAAAAAIbEAAAUMBDEMKAEx0AACAILAAQUADGACAYBdAAEAMkYAAMLAAAAGAkMAAAAAAABgAADAAAAAAAAAADuAAAWK6D8AOwPN+rfVY/TFDVHU5Pizzur+tZss8c+ktN8xZNXH0YM8voes6vLkUM2KlX3E9d9cw9Jl9KEJZcndLsB61/NHNm+odJgT15o2uye54n1P67JdLolglGWRbU9zyuii6154zWJ8zaJauPqel+rYs0ZOcfTj2cu524csM0dWOSkfGZ9XUQm8Tem6inyRi63qvp8oxuUXxbJ0Y+5A+c+nfV8zyv13cfJ7U/qHSwhreVNfBrUx0gcEfrX0+Sb9akvJpg+qdJn/AOnlVXW40dgAHcqAQDsKRGTLDFBzyTUUvLHJ6U2+FufG9Y8/1n6pkjgm9ENkmyEfUR+q9HOahHKnJnZFqSuMk18H59nx5ei6j0snsn4s9vp8f1KXSwy9JkuPGlMnS4+mBuK5kl+54/V/WF9O6RR6l6+oa4XY8DpurzdVm9aWR3fDfA6TH29i/wCDifX4Oh6XH+qypNr9zh+o/VcfU9P6XRzqTd6h1B6d0gALOrBiAYQAuBDAAQAgorwAWAAFAAD7hYkBA2IYACAAAADuAAAWAAAAAACAAAAAAAOAABgAhgAUdgAEAAAAAAAQAFgAUAAFCAOAAYgABiAdbAIfcAIF8g9xvcCoAAAoAAAOQQwIE9gAAAYAAgQAAWAwKEMAIAAAAAAAOwAAACAAAKAOQEMOwAAAAAAAAwEMAABAMAQAAAOwpDEAQADGAgY1yAUgBoEEA7ECAYIQwo7g3uAfkAux2IAAA7gA0AgAYgABiYwAQwAAAAAYWICBgAcAACGAMAAAEMmUlFNvtuA73B7RuWy8s+c6r/UHUvJkh0uC1HvW5hPN9U6rp9XUZXjwv4JrWPU+of6g6Po9UYy9TIuy4OSH1zruow68WBRT2s+bngguqUMjSV7y8l5urzY+pjHFK4riiaY1+o9L1k1PN1DlKS3VvZGHR9XKKjKV35OnG16OafV5W9UW02+GcnS9Zjh07jCKmvgzVfUdB9cw4+m9Odyyf47Hle6OXLONSzzlcbOHN1GTpejlkhiqT4fg89dZm0vK95PuTaj04da+l6vV1mN5cnZdjV/6iy5c36d4saxT2quDx8fUfqL9SVvm2ZanCWtK2NV7XVYs3T9ZGeHJUeVZ3dJ0q+p5VDJLaG7nZ530/Lk6yKWf217U5cJHdD6Vm9WOnqYwxy5aZR3Zfp2LorzRyrJBcxbMM/U9JgSy9PG5SXujLdHVi6LF0sZR6qby4OzvZnjfVOnWTIvRinj7U+wRy48mOWR3T1vZeD1ulxfT8EFlyZv7nKh4Z5WfEvTh6W01tpR6HQ/Ss/V6daWy3A9f6fPP1eV5VmbgntFHuK6V8nz2Fv6PmSdNyX2o9ToPqC61P2aWjcR2gFmHV9THpenlmmvbEofUzxxwTeWahFxq2fLfR4YcefqYRzR9TJag77mf1r6vm6zDDH6XpYpb2/B5GfNjj6awP3R5aZi+lx1fUOnyfrl+pm9T5mzXp/qvUdLnli6OdwrlmWXrlLCvXVqPfuzhzdfFxXoQ0y7GdV29esmLF62duefJ9uo4+nz5IL3pKTM+o6rN1sYa2l6e9mLzb7rczR3T6xNas09cqqn2J6bNOUm79vZHFj/v50pbWduPp3jyaluuyRm3B+hAAI9jkACgoAAASAGAxUAXsAVSAAAYAAWAMgAAAAYuA7ADGhAADFQWAwAVANAAAAAAAAAADTEAAx2LkAH2AQBTsAsOwBYWAAAAIBhwDYdgGLsAAAAHcBhYciAYAIBgIAGAhgAB+REDGIAAAAAABgACABsAAAAKAAYAIBgmAAAAAUB2AYQgGIAG9gABAMAAOA7gAUJjBgAdgQAFoAAKAAAAAAAABhCsYhhQwEADQACCAAAKKD8hdBYAAIAAEAAAAPsAhiQAAxLYAGHIhgAAIgYCGAccgDAAGIAAZm8uNOnOKf5BZcbk4qabCqUk5aVyeZ9U+qz6PLHDiwvJlkjn+v5et6ecMvTS0xe1m/0bDLPj/WdVOM8jdJ+CD5t9T9X+nyzZY4Npu23HgvoPqnU9W54uunWPlwPc+o/UsObD1GDFK8sdkvJ8x9Px9Tg6mWXLitvamGmX1DJ08pvHitS/JzYurxw6eSkv7nZs+txfQOkzRfVzmpSq3FcI+Oz9NPN1ueOOlGMqTZjB3410nVdBPL1Gq0r2PL6FyllSw0ot8fB2vqsWHpZ9DmVS7tdzDoOmzLIpYVst/wBijv6zp+r6zDoxS0wS3bPGyQydPJYb1PvR+gfQoSz9JmxdRi0trlo+V+qZI9B1sseiMpRexKjzZ9Nk6fHDJJbZOyOvpscYShStrd2ZT631sic4fheDr6aSmnJpKzKvRyNZ8TWOLcoxS9q7nP8ATsPVvqH6spPHqppm3RdV+nhlhGGtS5fg1l9TyQxaFFRXN1yze/gx+rwyuTh0/Vf2+0Ezgx45Y1cpu+FRWOSyOWSd6mzWNSaVWjlfX6O/oX07bjaWV8N9j3PpUfRjbzJxbPA+n48Ec0m4SqS5PU66fSdD9O983ct4092biZrp+oYcMM3rZ/d/tS7m303qOmjhlJQcEu9HgdJ1mLJDX1XUukvamd39d6JdNLDFJutnEumO9/X+m9TSoSkuEzyvq/1LN1erp8f9vHVtvueMstZW9X3PZeD0I9RGPTtZXFS7Nk6V8z1eXqc2dYs+SVLsaLpMkJRlpdeTt9KXX/WMcdKu/wBjv/1KsH0+GLCpN5drrsUeN1kZ4caUk9zleROk4tHp9P1GDqpL9XdJbM0jD6f081lyPXfECDiw9LlWOWVr2JWl5ObDjydVNyjt8M9qGWEsrbcVGS2jfCGulxLM54JJ328EqvMlgn0fVY1lrdXsdmPOptwun2+TDrVPrOrioP3QWltmcOnzwzSU3FvsYo/SQsQHscFWBIwGFisAGArAB9gFYWAwEMKAXcTYEFcgKwsBgT3HYBdsYgYDBisAGACAYAIBhyDAAAAAGD7AFAAANAIBgACAAAaEAUwFuMAAACAA4BAAIAIoBAAAAxAIYAVAMQIKAAAh3YmCAB3YCAAGIGwHYCBAMNhWADXAxBZFMBWC7lDC7EBAwEMAAQWAwFYwABIYAAAAAAAAxBYDAVgAwEMKACwCGIACmIACAABgAIAAYCGmAAABQIYMAENAAAAAMQAADEBAwEMBDAAF3AEPuAB2AAEMBWAcnJ9SzrB0eR69Mmvb8s6MmXHihOU5xWlW02fMdR9bx9bOpY9Oh+2S3QVhDoPqGPp59ZOTcW+GzXousWHPCdubqqN+t+pzx/TMcZpub4Xkf0/Phwy9bqcGhVsq3Mj1usxS+pdBpj7L4s8fq5y+gfTZY05Ty5OF4PoMPU482JTj7I9k9jHrF0fq459U43xHUUfO/SOjxdLGPWfUMunW7Ue56/UY+j+p9POeGfp6VtLhMw+o9H0ePp8+aXUqcmvbHwed9Ny4Om+lSh1U9pNuKsmq+c6jr+s6PPkwYepk48Wmc/TdVmxZnL1ZXLlh1EY/rJpcNmWXBmxU5wcU+GZ1VUsvUSk5NuT5Z6fSSn0+lY22+x5mBxhkTlwehj6uEMkdMWvkzUr1+o+udZHpVizf248WuWeN1/W4eoxrFixO07c33H9QU+rzw1Zbh4RzZcMsclGCtfA0jPHFyn7d2b4Yy9X33XgXTqEJSuVSo2jck2v5M1XVPLk6TG3hW8zpydTm6noYQy9OoxraSOGeZxxrVK32QR6y41JuvA2iqWPA4qVyM4OepKPD5NG4ZVqjsyk1jjVb+TKvVwdRHpulqlKT7eCPpvQ/1PrKzvVjXbsjky9R0vTxgs07nJdnwej9G6/puixzzSe8lSO0/iJ/1D9O6X6Z0ThCUdT48nzPTy0ZIq7TO36n1a6vrJZOpk5p8K9jjbxp3jVeEZqu2EtEnKS9vk2yThmjS3OJ9RLQllVxXCNcPV4W6ktFGMR04erwfSupx5bcpd0H1jr8fWTfVSwa3NUvg83q8nT5U5qXuXB0Y+h6jL0azXpxeGbn8HJ0ijJ3mem32O59LHFmU5PVa2s36D6ZDK16sopJ3Zr9Vx4MXUQUZaox7Ji/wcn6SE8mrU0/COlZY9NhktOpvZPwYY5PVKXF8WPI0oXI5bVZY8mmbSjV735Ns+TUo6Y0+5kuFsGV0k09yj9A5BA0B7XAAgAAAA4YAAwAQDDgBDAKAQwDuAAgEAwYCAYAAAAAFMQxAOwsSAgLAACGmFiABthYC4Cm2H4EMBiAAGAg5AdhYrAB2O9iQAoCRgNB2JBAUgEvyFgMGK/4AKoQCIGAWKyoa4BBYgGHYAsAQBYAAA2F2gCmPgVjsBAAAAcAPkBAMADsLkAABgACHYgAAAAGAAFAAIiGMQAAxWADEAAMAsQUDDhAAUAhgCGKwuwHyAgsBgJgAwEH4AYB+QAABOgAYCAAAAAYCAKfACABgK6BsBhYrM8uX0+2/JBpY7PDn/qbooZHCUmpR2ark51/qH1PqGOOrRhGmPpB2eJH/UXTy6uUbXprve53dF9Qx9bOfo7wj3GrjtAka/4CBnh5frOeX1LJ02GFKC5a5PcfJk+nwvK8miOt7N0Fj4frn131L6j6cHLb7qZ0dZlw9Lp6THBqTj7n2TPq/wBJihDKsOOMZzVaj4v6h0mTD9SyLNn1ZU9op8kqxGZZpPHL1dahvpZ1/rOpy6E5KkcL9V7ZFpp9mZPqJQyOL9q82ctH0PTx6fJKObqMk1GraTPE/wBR/VHm62GHA5enBbEZPqHpYNGGat832ON44528sslz7fBehnmzdROHqZHJpfJceo/UKKnJuMS3lhHF6c3d8HBJ6MklHgf1XVlhi++6l2YpdflyrTP3RWyONtvuLW48bMCpSUW9vcVHqJvZ1RjFbvVLd7jivcUd+GKUVJO2Ws0lJ6uDlw9Q4S42HPJrbl3ZjP0JyU8snxuberPZJ+3wcz8t0weV1SVIuDpl75JJm+LTCfuXBxQncbbpo3cm2nJ0TB1LLjptRab7GeR+tgdS3Rllm4x1Mn6b0uXPn1ttYFvJvhknkc8sSjJTyu0dX6jFLRhxqtt2zH6jkxZ+rawP2R2+D3fpH07oI9E+qzvVJPh+TrErzJ4U4xjNWnxJdjHN088WSCSuPNntfUOi6iPSfqYTh6T7R7I83Nk6XLixx9WTlFU6J6HK8s5zSdVZ3Y8WHJicf8jz24xlS48mmOag9Sk2c8Vu+ixR5Sfy+x9BhxZJfT4Y008R84+p17T4s7cX1DLKC6bDJqD7sTR0uEYZJRtNLhpnkyb/AFEpTbfz4OuWnosOuUnOV8WJSWfFKTgrZm3Fc3UdTljo06X5Gupnlh7qQYumTb1Oq7E+hrl7ZUr2RqWVCnlybKLo1xubX92kuxhnU+ntyo5fUyTlcmzWD9X7j+AQnyelxPuDEkNECDuMO5QCGIBhyFbAgEPsFCAYB2AgAAGAB3AChWMKAAAAIAABBQAICg/AMACBACAABgBAAMVbgMABhQACAEMEAAAAwEMAAAAYCAAAA7APsAhoQIBgKhgK9xiH2AAAAAABAA0IAAdiABi7gADAQwAAAAQCGAWFgAAxiCwDsAAgCwsAvYAHyLkOAHwAhgAAFACAAIAGAAAAAAMSGAAAgGAmADAAChAIYAAAAMAAIYg4CwpiAAGFiABgIHsgAx6nqcfTQU8jpN0a2jn6/bocsvbaVrUFjyfrn1zo/wCm5F0/Uf3eyXJ8lj+r9b6dvqJPtTZxTyx/UZMs/c5Se3gwnk1StbLwZadk8sN5Je5835Ijkk95NuRlhx+onJvZGihTbp0ZVphnLdvjyer9O+pS6XKlGTUXzXc4J44YcMGncpcoXqRhzGzI+wwf6l15UvQ/tra+572LIs2JZI8PdHwn0nrIdNmhOWO4vsz7Xpepjk6L124xVXSeyNys2OgDxcH+oumeeWKfmrR6EvqfRRlGP6iLb+S6jpktj5D/AFhkx9H1uHJCK9RwtvvZ9ZPLFYZZVJOMVezPzr/UfWfr+qeXJlVJ1FLsK1HF+rc25Ob1N3uYZ88pyS1XRzXYzOK61SxpvkzWbSpeXwY239z2RLdvYmDWeRy7EavIrCrAalYNWJR7G6XtV7IDF45JXyRZpOdP2mdNgNNm0cq08bmNCbCrbt8milUDKHPwU5K6QRUfk3wzjCV5HaXCMJPTXyQnvvuQetB/rFulFJ9zfq5aehniw5FGC5o8/CsscayR2i+xpGMPTcXe5n/Y5YYV+nWWH+PK8lSyTzY6i5RfdJ7MeeEIQ/tN13R6n0j6Yuu6Kco+2Xmzco4eln1OXpZ431D9KH+LZmoY4Rbk1b4orqegz9DCXqSVX2Zz42pR33ZKhSlJtLj4GouMt9ipe2OpK2Rqvl2RXTBRaLlUMcpRdSMlKEaae3g0j6WVSeSVad1TMofSTbTlk9/izWGaTybe2K7HnrO4Teh+3sZzySnJuxzqvRy9ell0KKdd0Rl6mEvh/B571SfyCUn+TU8yDTNkeSd71XcIZKR0fTOnj1WdYsmVQT8mX1Dp4dJ1bw48iyLyjQ/VwAZ2ciQBwMBAOgAQAOgEOg/AAIBoAEgGFAIdAACYMYAIA4Jy5YY17pbvgCgPPz/UPSyRjKoxl/kZQ+oOfUShrSjXJnqGPV/Oxjk6nFjlUppNdj5frfrXV9P16lKXtjw13OPN1Wfq80smK4uW7sz9I1y+3x5oZY64O0Y5uuw4sc5OSuPKPiun6nruhyepJyafCTN8+XN1c/VnL2y5sfQ5fY9P1OPPhWWElTRp6kLUdSt9j4rB1+XpY5IQ1OFVsPp+szZUsmuV+G+B9Dl9snGnT4FqjS3R8tHrOo1OKzOmh4uuzRqGt2nd+SfReH1XYDhxdbqxxeTZPudeLLGd0zpLrGYsAoCgABgINhgAg7joKAQ7AAELuVQqAAGFAIENoKBhAMdECAGHYAsEAFAADoBACAAQACAO4DEAAAAAMdWACAdCAYAkLuADAOwCGAfgBAMQAMAABDAAoPyHcGiACwAoLBAADBisGAxDQiBgFAAAAAFgFAAWAUAAMQwpDEMAABAMBDAAEMIAQkAUwEPsAEylGEJTm1GKVtsD43/WX1hqX6Lps1/7tJNWTXV9R/1li6ebh0mL1GnTbPm/qv1/rfqkvdL04VTjFnm6aSX/ACVjVPdE1rEQg3+C4YZN7cFuSg6HjybMxqm4ywxughnm+NkauWqNMGoKKr9xo0jFZpxU3XgfUxhjmlCWqluRjmoO3HVa4Ji4uMvbTfkg0jm/tvWq8UX/AFHqPQ9LXJY32TOWMZ5JaY7tdjuwxxrC11C0rsELpsMeog/c8b4sw6pR6TInr1T/ACc3V53jlLHhm9Hwcjm5O27/ACaivQf1nrIweOGZqEuVZ58t5Nt3YrBuihhwJeQu2BbdkStb9ikkhuScaIqE0l8hdjULkk3SCcVGTSdoIE2mq5OzFgXUrd02c+KMe/JrDJobp0ZojP00sEqk78GUZUVlzTySucmzK74LBpOSaVKiKbHaKhzQVCk1sC2NMnTygtd2ZxjKS1BGkFrddx6njk1VmalW67A5t8hXo4p68ahfG5q0otOO552CTjLnY65ycY6ou2ZsRpmUGkpum3wiv1ePpsbhinOP44OZyj7W5apdzDqN8lrgQVPPPqG1KUnH5YklCO5mpqItdlwXOcpRq6Rlra4E59hWkaU1Iq9jMcbfADTrYpT0oFC+SZqmRF/46rBNvglRk1sdPRPHDJpzbJgc6lpe20vJMFeT3/ub5sKWbVB+1mblHVtvQH68MQzs5EA0rew6ZFIAoOAECDsAQwBgUHcBDAQxWkKU4w5dWQMdmPV5Xh6aWSO9Hh9T9a9WMJYpODj9y8kvrFk19CnfA+x4v07rp5MkXJtqXdm/1H6pHp9UcK1snUMb/UpS/SylDIotcHzn9XnKE4ZZe+DpfJPXdZl6rp1CEndnnY8N5Kyc+Tn69/8AGpHRnzvNTnNrwL12t1Pg5eu9uSEYcVS+TXDgnjxOE17mrOVrSsmRZcLckpSI6XqKe8KcTTp8ccWFKe8k7NtCUJZlFOL5ozqqWWGdbU/KF1G3Sygl87cmGN495QVWdeBRa/ucF0edhlKMPdbOjBDUtSdLwE0k5SirRhD1dbtVH4Lo7l7W7CE0pbozT08uyJzS3DT0V1S0aZyddjr6L6goZU5X6aR4ePNFtxaNVKo/BueqmR9V+tjPDKUXTW6MMH1NZX+ObPDwzaxf9RuuxrhzJ6qOnbHL6DH1kZ9vyjaOeMsiit0+6PBj1kccFNK3wZS6uTzY54rUnyhPSY+oQbHN0k5zwqU1p82bxnGctMZJtfJuVnFDENlCQxDALAAAAAAAAAAGIYCGArAKClQWABQxAAUgqwGAqChgAqCh3YAIBgAkMAABDABIK3HYAIBsOQFQIYAIP/IwAKFQGHVdZDpY6pptfAG4zkxfUOnywU1PZlvrMSlplNfBNG4xLdWuBlAAB3AKDYYgCgAAAAAABB3ABiGACGIbAQDEgAYIADsFggAAAAAYIXcABjDcKQcDZGSKlBxk9nswCM4zTcZJ1z8HH1H1XpME9HqasniJ839Y6xfSOpcOlzTyKSqafY+az9TkWT1E2nLyRrH3f+ovq8Ok+myXT5E82RVzwfnTyOU3Ob1Tk7bY59TkneuTf7mPJFbt2rCEm5K3sZ423UTT0ZQypTaa52JgeRap3ZeOKS3ZXUKEsacUotN2jnVz9u9kwaPMtVIcclujHGqy01wdeSPpQeuNJkwdGCWGKi52/hHdm6FyxLq/bGDX2o8WGaMYqufB1Y883tKTcV2vYiKU9TuMHja2TXc6v0OfN08ZY5XLwzznnam1J+2+D2+i+oQh06U0tMIun33KPms60Z5QlDdbMxcaPUyYv7csrj7HK7ZwZXBP2GlY00HLKcrZLYU0JbMVsO5BW7E7RSencOUBCbZSYtioNKVsINVcBGVsGlzwxxajuwDKq4IihzduxRYUPkasGb4YqS0koz1Nxptv4J1Si6WyOhYlrp8InNiS3i7CMK+DbDiUmtSM43VGkJuP4Cun+1FqkTlzxpx0VZhkzUvZyQsymvfyMF60kY+o29xXYtgHqFYOuwrKBu+BDGq7gOMdWxrCOiVNmK5KcqA6ZV+DnfuZDbfcLoCtbi9hrI7t7md2O7CNJZZT27AlFc8kaq2HKep8BX7Jo25J7lthovc3rGKhHxyU4eRY/aT0/WQzznBxcZR7Mxa3I4vrWV4ui045KOWTpE9Bn9XEot3KKp/k876tlj1/WrF9jx9mV9Pa6PXkitTk6qxPTNjs6jrHj67Fgju5Pc7nszx+ll6/1eeXKklBf8m/QdXPqesyxe0IurZvpjHoAJSjK9LTrwEpKKt8FQwIeWEYa3JJeTl6vrY4sLyY8kZL4JfUhjpyL1ISUZpNKz5b6l9R6qUpQVtRftaZ34usX6XJPHcsk+WnsjxnF6lbMX01I78P1DJ1nT48U5NOt2eP1mLLgyya/uLwdE3KMovGqp26KzZfVholHTfL8nLv/reDHLNj6GMdTU2u3ZG0ZqHRRcvdre8nyZuThjT5tEZM7eBRlHSl2MX1o2hHHkxNQfu8mMo/3Ip/uVhlWJafuE8jyZLaSowOHJ//ANBye6i/ajunH1MmpPVa3M54lOWqqow1ZMLc47oso6sMPa73b/4DDJ4oywvdSZjDqo5lognHy2aalCnPlcCqpxWPLWlOt6Kl1Cntp0vt8mUNWWUp3bkc3rRgnFu5X/AHWnaa/wAn28FRioY2lvfciDUItN+5rZix1KVb+QHPFot3aMIxcrb4XB2KpOUW/a+5yTjpUlF3RqLF+kmri7aNMcrW5zwz1j32bKx5NWTSt15KOpRioNwf7BgtZVboz1U/BOTJTQ1HU1ruF7F9KqlceIcs4o53jkm90Wsraf8AinzXc2j2+s+oylihGD/dMv6b0+dReeMqbe67HiYJP1FCX2Nn0b6rF0PTRjjlrUka839SvRxybinLZlHm4+saUW90+x14uqhPlpfk6sOgQn/5GUAdxdgbSVtpL5AoVnHP6n0kMjhLMtSObrPrvS9PojBrJOT4XYmxceqBzT6zDD0lKai8itJsx6/6v0nQY3KeSMpdopjTHbLLjjLTOcYvw2VFqSTi7R8PPqJ9d1GTqcuSUYv7Io+q+i5PU+nxk5W+K8EnqUx3gIZUA7EFlAMViXIDAGAB3DgGMgQAABYESk4yiq2ffwE8kIVqfJRYMwydTjxyitcd/Jprj5AuzJdRhcnH1Yprnc5fqPVPDGMYypy7nyPU9RN9RJtu+I13M24uPr39TxLI4WnXdM6YdTinieTXGlyj4B9XOMlJPdco6MOZ5alLO+ftRnpcfcYc8Mybg7NTxfpmPqZ25LTirnyejDq8G8fUWqPZ8mtZdFgcmL6j0+TLKCmoteTHP9WxwnoxrX8l1XorZjs8npPqkcuSXdXz2PTUtSUlwwHf8Hg/WvreKEMnTwx6pVVtHZ9X6ieOChji23ykfB/UOplLqnVrfh+SUjs6brsuLUkvb2OvoM+TqrlN0k+7PHxZk5apbfB0Ysy1PTsv/JyV9hg+pRhijBZE3wel0uf1Ye5pS5pHxODLHS5KV12Pb+j9bGOR+tsmtmzXn0j6IDPHmjlWqG8fJd92dEMCXJRTcnSMM3W4ccU9abfbuB0gZ+pFYvUltGrswx/UMORupLT5CusCYzjKNxakvKKsIAAEUCGIAAYgsgYCCwGBLaXLr5IlnxQaU8sYt+WFagjmxdd0+XPLDHLF5F2s6OO24DAGAQAAAAB2AKBPdUM5us6zD0OCWfO6jHt5A+E/1j6mH6hOMVUHw/J8/Kcp1qd1set/qD67/WMsXHEoqL5PHSsjamrW3IKEmPHGSlbi6LlkSTVbgNKMcVt7kQyOLvkjdl1pS7gdHTYJdbnUI7yfCLydP1HQyby4ZLU6UqI+m9Q+m62GVf4ns/VPqsOrWHp8GJvRvtvuQeD6TlbTaa3NcuV5koz2kl/J1YYapT1L09nyeetUuo1NbJga4emebFKcZJOLqnyVOM+nyKM+/JWaUVmuPtT5orDWablm4XF9yVGcnCU/7e5vi1OCjJUiX1uFTUceJKtrFLqfZKuX38EVt1eGceiUvUuF7o8ZM6cvUzni9K3p5ObgoYqsClyFKhWVMmgGmNOxUVFeAJY0trG4SW8kCpBENjbuNG70PHpUd/Jz1ToKE0NJtiqgUmgNEuxrCMotVyZ6XVmmJXy6rglHRpUo7yprlnLOXv2LbS1Nv/8AyYNiRFeo42kTq1IlguSqTTSJR1z6fTh1t38HNXwAkx8g1QcALgB6bVi4AAQFKKAT2FYMGArGgRWkB1cbM2aSdRozS2A1WCTgpJ2QlUqboFKXkIxcgP2aG7NVsqOTL1EOmxOeR0kYdD9Vh1GHNlyLTHG+S1mOzrOqh0nTvJLnsvJyZOowdRGGTDNY+pa2R5f1Hr/1ShW+NStNmM5w6nqsc09Gna1sY1pl9cyPH1yUotZnFXRj03WSx75G3FM5frv1Sc+sqUP7qWm/g5v1UsmBQ2W+5ij3+l6iHU5szT062qMF1EsXVzxR3in7jzsfUSwO8bqVGkcktLnfufLHdR9B9M6rFHJKEHphLlvyL6n9SWFSipW1xR4EeolKFQfuR53U9TkyykpOpPk1Pf4zj2/6v+o6dRkmnF9nycGXq5RxSiuLvY82M54l7HY45Fki7+4l/VkdmPrJQi9EqUuTOfU/3IqD/J50pTherZGal7vvpjFfQQlKUW26s3lojGMJP3NHmfT87zx9Oe6j3HmzuOZxjvW1nOwdkpxUZR5XY4cryZmkpbR5NY58cVpyWnIISWCE2lafLIVWLqIYqkt+1GHU9RL1YvGtK7mWNwi271LwKOb18igluWRI9B9TrePRwluTk6mOOEpbU+xy9KpLrVHau6J+oyxavZK9+CyFa9I4OTm17Ls6cs1lmmuODyun6hqod/B14cyUWp7SvYWDpxzWCTaVv4Mo4sWfqHJe1hklGGmSVtnBkyXkbTa/BJFeriyxWRwe/hHRBLS5PhcrwcXQ4HDH6892+LNsnUOLeLFHU8nJKqenyylNxnvHs0a4cf8AdenaPc5smRdPkjjrd8nVGcYwcozryiI8zqJqPV5YR3jf8CxZnGdRdNnQulllySzWm5A+jk3FyqKTu13N7Bo8kmoqezFO5ujHLnU8yS7bWdeaMseGM0uURUpwlHR45TNcM8eP/qx1LscUsilvwyfWfn9io9BSr7eL2NMT9OMp6nfhnnQz729qNP1Lk9+5ZcHsQ61LGpSe6GutwSm5SlJpbquzPGyzUlVu/gayS0aFt8l7pj636Z9Tx9Xj0xkouHLl4I+pfVumgtGPLc477HyGXNlwrVi2T2Zx5c0px5r8HSerWcfTZf8AUebLJOE441wyeu+uy63o/wBPBe/vI+V37fydGPK47pkvqjd9RphWTs+UGOPveSNN1sclKcncn5Fjm91dIy06p9XmzTVz1Shsis7vDFuN5JPnwcksbxJSXfudWDqLpZuewHX0uKUoRipaZeWfU/SJ4elwqGbND1ZPzsfI5JSpRi6vuL1qlG5PYS4P0LPmhgxuc2ltf5ODpPrnS9Tl9JXGXyfIdR9Rz51GDySqPll9L1Ci5pQt1uzfbOPt8fV4cik4z9seWVi6jFnTeOaklyfDR66ePBKKyOm/tRfT/VZ9PiksbaUtmy9mPuJZYRg5t+3yP1IKrlSfB8r0n1LJl6KcHK4x3tvezDL9VzdRiSlkrRtaHZj7CGWE5uMZJyXazQ+N+n9dLpc/qKTnq5s+i6L6nHqJJZUoN8Is9ypY9ALI1rXo/wAvBHUZPThd026NI1bSTb2IWbHL7ZqX4OLqPqnTYrwZ5VOS2PK+m5Ix6jKo5KV7NvYmrj2Ov6hxx1B02eR1nW+i8Xu13y/Bl9VzPHl9mVtyW6vg8h5XJOM/2bMX21PL1PqPXY+ocNHtUO67s1f1SumUb93c8aE4abyOlwmcOTqZQm4RdryZ1XufU/qy6nDjx0kk+V2OPJFTyQcXSSPOxYZTm6lszpjFrIrbSW1GfVGHUxlilJL/ACJ6WaxpuV6l2OvqMayVpfuXY5pQ7cPyJ6/EfRdB9c09JKOXMopRqKZ48vqHp5pZ1JuT4o8vqcMsVOVtMSTpN7I6aju6j6lmzNJLTW7a5If1CaxuN89+4dJjhOM3LfY4njk+p9KG9hX0H0DqpZc8ccmlhW7fyfax0yxRjCa47M/Pem6fJ08Xpl7m9/g78eTK47ZpxkvD5HciZr2frUniwub6mMMi/wAb3PitOTqOqccn3TdnT1sM8+pcpycvGplucfY6qUdrM33phPodMNT7cGWSUcc1GSrY745HKKb4JydNDLJy5dGOlc3TyhGamux1Q615Jtb2uKOR4JYsbkvO5XSu8m3Hf5NzB9j9EnnljXqSSxpWH1D65i6Z6MS133RxfS+vjhwT1JuD2aPJ6vJ0z6xyhaxdrN9M46+o+s58u26b4ZPRp9T1WrNN3FXZwTzY9SjdmizLC37qMX1Wnodb1/V5IvHHItHGlHH02eWO8c1zxZj+qUciTf3Dyy90ZE6o+p+m54YcUcWq235PWtbVumfC4uoSknqad7Hqx+o5dEUp2bnsx9MI4vp/VPNB69ktkd3/ACdGBQCGAAK/Am/ADOH6j9Rx9JjdP3Lk5Pq/1/D9Pjoh78vFeD5R/Uc/WdS3ndqTujPq/wDGpHqdd9ZzdXj0xy6YJ3sed1+ScsUZ+o27W6ZnnxptaHXlFyjxFrZHK2qWPNLp8kcsZNy5vudcv9T/AFGWXZquEqOHJjl6ja3+CIJ+om1TRZ6wfdfR/qK6zAlkklk7o4Pqv1r9J9Ux4Yu4L7l5PFwZp4pxywdNcmP1HH+p6h57et7l7MfVx+u9JKUY21Z6WPLDJG4Oz84wubk5Lhdmz6n/AEx1cskZ457RjvbNz0lj326QOaXLpGL6rG7V7+Dxfr/WZcPRz0ySS8cmke1n6mGLHKepNRVnwv8AqH/Uj+ow/TQhWNPc5Op+udRl6D9Puovl9zx9V34I1IKS4NccH91bGSi5M7cEnHLBpXFcp9wru+m4o5cUrXc5s/0XqpZpzjp09tz28Lhkgp40ku9Gt/uS1Y+bX0nq1uoqvyXj+ldU5/Zt8s+ht/sGqiar57J9H6uLv00/3F+n6vpcXqRSUvKPoZSbTWp7nNPptcHG3X5CPDy9Rly41Ce77srGlJUux0S+n5Y2kk/Byy9TBLS1UjcxHPlUlmk0OeXJkioy4jxRqo3zyQ0/BcRhT8CuXHY33omiZBlv3Bo0sGtxisdwVmktmK9iWCN2y1ESdA5UzKhgnQOVscIOUqAanJ8uxqCptm+PDpi3LkynCS27MmjJzJbvct4mTGGp0yiS4RvdlenWwuANY5E4uN7kuVPkzSd2txN2wLcr5YnaJYJ7AF2IGxAarNKqbteBWjNclXQBIVhuxOL5Apv/AG8EscN+BMBFavb8k0wcZKKbWz7gNPcUmCAAL1UiQsAcrHZIkBrFJp+R7pImANgfWz+ovLFSnOUn4ZOPLJW4t1Lldjn/ALc5aKUX5RWX/wBPUZS/Bx2oMnVOMtEovT8Fw6mOHTkjK1f2swUY5ITly1wee5S1P2sD1ephHrNWfm+DixzSSxuPfdmvSSa23URT6epOUXyLQ4yqXu4RtPImlp+1nLFuEXrTd+TWP27cMyNsUlJSUdpVszgnGoyjP77tM6Y5FCbS5MsdZFL1H7r7lgwx5IKEoy5fczxv0+d23Q+rxRwY1OO4ukjHqMWS204K7NwT9Tl6coQqrVnHj/6is1lKWdqWR21sKFSnstyj3Olx4cPRevKWm9kkedjyTnn1NVud3WRv6fCKWnIt2efDJcdd1Rgb5t8kfPY68uSMOmUZPeSODNL2RlfJUW80Env8ksGb0YZ/dao51NrJrjs+xt1KWOKjzIwxK5Wbg6cEm80ZZG0n3N+uwaNMor2s5c+8VpOjB1PrY3jy7tLawOSKcprTybdNHK+pjHS2icfT5XqlFfadX0zO1lcZL7tvwS/wej1XT48fRqU8i1UeV01ZMqryeh9Qx+tiUXbUTLpOnxxnqhJVRzHX7I4qb3rg5Y6sUk+VLuacvTLdd2VlhcYqOyQVlpWXNqkrZWeNxeNcsmCcJW3ZGXq161aa+SI06RvDBxbu+zNte1cslaXFPlj+2GpsDLHghkm8a9subN8r9qi23pVHF6umdrnydmvVGPFgeZnjJbp9+B44ydKWzOzqMMcsEr0yTuyFi9j1u15NaOeWKWr2y2J9R45tNWVJxglvsRPLDJ34NSDaE9SvuU8zjNRjvfk5ccna07oebL6SurZcC6vM3JJPbuczyMieTX2oVnSTBprbVLYvHNp8WjFM011FAa7+CsMY7uT3MFkfkm7ZMHZkyalzsJyTimuTCUWopvg2wYXkg2nwQGbJNtOMq/BUXJ4Xq+4yybS8NFQzObrTZBqpSlFJrjhlQnLdVXyPFehuWyHOSjC7TvsQOPUxxSTpOuxUM2Nputpb0cmSKq1wyYSUJpPgo7rhL/Jx+EP2OCqVvucfrar0x/c1wY5ZKrbySo68WVVS57M3xuSk5PJpfK3OTRouSd/BhlyOfucuOxmK91fVs0Uk8l13ObqvquXPHQ5ycE7PEl1Etiv1Fx8SOn6v49F9T67UpNuUe7DN1voVPDL3y+5Hmxk+bHFapJUEdK6nJlzXfPkpzSy6WuxyTjLFkpPcuDcnb3ZKrplDVHS/tfcw6vCo4ITjGlxZvqawN81z8HPlzyy4Vi/xQhWOPNPGqj/J1wyaq3tnG1FKo8hHI4/gWaj0J5NEtotvuZPqlkShor5K6fN6uOSbSceDKUdtV7tmEbKalJR228l5I45xlGcFtwzLHFQalLcef+/jqLrcC8GKOFSd7NGWmHqLLjX290EsGeXTqEXua9N0+TFH3O0y6JWabbl2NIdQ4U9N2arpfbJrdPsZ5MShiTfKVk2UU9PUScpcMwzYtELtUisGeDxuXDHcMq93AUY7eJNcGmPI4rfZMlySw1Dtwc+TL7eVa7ExHdLQ8bx86uTHH00cUotStWZLLq01y+TW6VVsUdbyTx4JRxulLk83qILK1p2SXPk6FNyg4Nk+k26X7sSjhxTayLukb5ci02+EQsU/WljSS+TTJiqFNcGtg4s+aUpx07I6scpZJx1N7HI5xhkutS7HTh1TTlVFv8HTO9adUk9jXJllFpQlwQ09MU9wilTfYyr1uj+ouOCPqXGMOa7ntfTusn1rcorTBPf8HyuWVYVp2+Dr+ldXkxzeOE9MZ7SbN+fWM19Vm6qGPLSdqjixfV8OGc4dTNpt+08rqOtl+qfoq4La33Pn+t6lT6mTm23f8F6MfZ5vqihNvWvT7OzPN9dgvTqOz5Z8Pl6nJk2bdLgSz5FFJzdF2rj0vrnp9V1zy43Ua3ryefjag1uZPLJXb5I9SwO6E2sluWxu81zW55qyqMd9yVlbkuz8k5HqTmo571djKU9WS7o4svUyXG78l48kpNX3JyPQxylKTSdbF451au38nPgnoty5Ll1EI7uNGB0OEbUlz4OnB1f6aSm18Ujy31VzT/xNZ54ONydj9Hpr6hKclOv4Nfqixz6fF705Pdo8npssZRfYy6hyhGVScm1srLPVg5/q+bptLx4IKL70eXHZ7hNylNyl9xWGFu3wd4rWMaquWdmOCjFeTDFG3qf7HXmSUk4qlRpG/Q53gnpk7gz1qjp2fO54eJpwmmdvQdRcfSnu1wYsWV16qdML7k5HuZvOo8mWmrlvwNvYmORJW9yHkp7cBVzj3MsmDHlvUlfnuWsuvZ7FXFLncI4P0mPE9SWp+WZT6WGTKm5aV3R6U9l8nHOGltsujl6lYUnix035PPlF/ue0seHS3oVswydHGSuG3wWVMeU9gW5tlwTx/ctjK6NoVE6Wa69MaohtuXtIMmLkucWuxUYrTuZUscPcma3XHIsbUXbHJpMyHCdy0zfJvLGrSTuL7mcIRq3yyMk5wnUd0ZA4rdp2jCT9zZSbTb4sIw1ujUGept8g2VNKMqiCqtyiYtoFuxy3YlsBp7XyQ4NfgXDsub9oGbKj7lRKTbWxcpJbJUBGlt0uS54pQinJCjKt+4PLKWzdoAiNzq1RDYAaYMWtNp0xz6XJHdK15QsU3Dg6/wBTphGLIjz6adMG5adL4NM01LK3FbESlZVIBAUACGQVp9ti4QWF2BS+0liSbY6A9vLk9OCafuM8mf1ZJylvxRweo3u2aY577nPlHqQTxYVqe3gyz5NKU/I1/cjFt/sYfUPbiTve+Cf7CfVU0v8AwdGPNBxdt6jycVzlR14fdfZ+R6n4O7qHP0lUdjDXKGFJc3ydaUpYaZjTdxqoruYhGcpKM4yTto5mpSzanwypSqVXsNXKSUd2+xpT62/0sYJpy5YvpMZSWTHtpktyZxazOM7SL+n1h6qbl2XBqI4ZXiySxyXfYrpYyl1C0q3YurU/1cnN23ujX6e5R6yMtN9i/wCh0fU5ZFkrdKjj6eMsuTR25Z6HXyWTJoe0Wcy6eWHMpQdryZ1G2eEYQjHmJeOaxYnatNHL1uROknT7mUJtRSt/gZqqmtcrb5NVDHhx3N2c87n7YkbvZmkaynqW3Bnq9221FY9MZe7g1rHlyKKpPyB0YutjGKhxfJ144Y45NSWzPOXR1du32Z39On6aU+InP0qupnOdx4HiUIYrqn3HKGtalyjg9ebyNP7ST9HTiz05J8HTOf8AbVulWx506q09hvqNeFJ8x4HI2eXJjypV7WPq+mjrjNS55MoZLw6+WuS8qeTGpboZgpya0q9jTM3kxrT2OW5KKUtn2OjFkag4y2kQZKMm1XBs5KMbb4BXjxSXdil7oRT/AHAuLlkSk2W6cHexnGeioJWjTJSVPlgeT1cdLT39xhF0z2ckYwg7hqtcHmelrk9Mafg6+auVXTSisiTZWZqUt90jklGWPJ4aH6kpe2KLhiZNKTrgNmLTLVTi7HJaTSG2v3Fqb2FV7i4KLhbfwaTjCFaZWzG6JtgbSzScNHY6Ojnpag37WckIubpHXiwVNNb1uZqunPjxOOrI6k9kYQSw5LT9pcs8cuSMO0Qz4m5KUd0ZRc8sHDT/ALu5jLA4Y9blaGoOMdyseRaXvx2A51NzilfBScZJ69n2CGlZE154NOvxxxSjKHfkB4pxUHBmuLL6duO/wcKlZtB0hmo7fXi03/wc2Wr2VIISj3e5OZ7qXYSYM5uyUiZS1S8FLZUaUm2pWjZSk9KjyzGQ7pKnuQb5HpzLV7q5NUoxa08s5d+eToxtVqbp+ArVZtClGS5OfJH20nR1aYyStWcPXPTLTFkgznGSp+A1PTuRqek0w73qRUdeHp/bFt1aJyWp6VulsherJqKWy8lRf9xIxUdDxP00pcm8Fj9sJVZyZszVKDpeTDLNpWpe5kzR6j6mGPI03sOXU3TSWk8Vyde7dm+rXFRi22+UTlXpx6h37a3CTWSLU92zh6fDKElKex2RnFzpGUeelP8AUShDdISyOGSpJ34PQUI481ruPLhvdRVsvSs8WOXpynLiv4PJyt+pJXa8nuP243D4o58fQYo4pOtT+S+fWf0cPSyepfB3RyOdJr8kYOmjDMtW0TZ6YTdVQvqISilKzSE0vbe5o4QljTT/AAjgySaz1dE/qutx/ualyPM0klVt8mcMqk6vjuXJWk3yy4Y4Z9HCedu6j2OnTpWlVSDM4KWhNbbnBPJzodmp+jqUm5nQop7cHnwy3jT7oPVk56rLyO1u8mlvZFPrYwuMIe5bWcscyd6uTKWRJ6hlHs4Jr0rezZw4+kipzlN6lJkR6i4LevwaY+oU1oJlRHV9LFwvDGpHlZNUMjjLZrse05enCU5PdLY8PNr9VzyKnPdG/ClvKXImqZUFuvJc0nP5OgyeR2qLe6vgUcb1O9gluqrgCkriXimovfsYqVD0yatLbyTDHfDOskU39x0PRKChKmjzMcnDcHmlbkn+xi+dMdHUxWCSUOGZrImvkwlklN7hdmsHViyyjPZ0jqxyudzfJwwkkqJzrIlbbXhmcMb9f0dSeWDVPkw0JKKTtdzOXUS9P01K13Zp0jUpNPsjp5HRxFVwOUnLl2XjqbcZPSkjJLc2y0hstxqbjLVHlENNL5CPyKOn9dndLRFol9VkfOOIRWpbnd9PxQc564qW2xldcC6ycaqCVD/WZHzE1+pY4x6haIKKox0pq2hhpx6uUXen9gf1BtfYbdNihK9cU/Bj1GOMOokopUMXRL6i51cXsS+r1K2nt2IcExaN/gmLp/rIrmMqGuvUVajIOr6ecZQcIXGt2QoIYa0l1sZbSjaOacsUltCinBGc4uL+GXE1LUH5ElBP5NFBA4IqJnkVJJWRklcVtTFkel0XFKUbezMqjG4p7mksmN1atoylGuBNLuZVby6nsVFNwdbsxlskaxyRjFbkE7whbRDl3XcM+XXsuDNS2osAIOWOrKKjFs0x43y1siIy0m2usepPcg58ktUnSCG8or5CXu37iuvyB2rDH03OJx825FQzTjaTtPsHKsDLuOhsmyh7CewLc0hGM9m6ArHG9+3krNh04/UtnVjxx9JRj9vcvqfSfTaLpoyPJsVNlaHdG+HDCbqU9LNDnqluLk9jp/8AT/U9Q7b0QW+pnB1OKPT55YoyU9O1lGMIOclFcsMuKeGeicdL8FY5+lkjNco3yTl1k3kyqmvBBzRk4R23slbF5YKEqjK0yEBSdCsTADphhlObV0dOLHGK8teQmlDE8i2ruc8ciab7nOfo9HFkjK5LbT2ObrpvNG+KObXJJq+SZSbjVlxGcZOO6OzE/UUdK2b3ORRs7OkTi9uLHr+D0esjOGiMJbNbmMsy9Fwk6dUbZWnBNytnHngovUuO5ygyx4XK9TpeTeEV08l3fkxXUb+3grW8nO7NqnrsqfVLTxXJLz6ckZLaS5+Qz6HjUuXxXg5pJRl5NYjozSWv3L7t0HQ5Vh6lalabJh76UnaXFlfp5KcckJUuyYHoZ44+pcpP2rsyNCko6JXFcvyczlpVXs+UKOT0oNfwYDydOsmR63T/AMTnePRNxu/k78cYqClL3N9/Bx5oxWR6GagwyJwezEne7HO26D7e1Ggm1Kkd+LpsShqj9yRwzg9KmuGEck4u02wOz1ZV91GkMzePeVtHHquPyZqbRnnR3S6tqLirUu5z48rbaa/cw1BbvYuYroba5diUluQpXJXuycvtn4sI6MGXRN7beDrx5JSi6VrsjzIza45N8fUS07LfuZsVtmzOaTqmisWrI47+4ywXkyaX3Nlj0ZPa+GZsG3qf3ND5DJOmvPYzzxTkpVv3HGCjj1y3SMo0U9EdTW4k3kj6j2ozUZ5vwdMI/wBvT2fKGjKObVtOV0SkotyjvZWfplGOvHt5Rhik42ajr5Tl3nq0jwqLlehItxuDbZkpuEW+yNr+N82LHkrfTL4Ij9LllTnHKmjF9XhcWqdnPDqc2Jv05tJmpKx6srTPCMJvF3iYalGVkTk5Scm7bJ5NsLnJSla2FHcgvHJRlb4A3h/aludvT5YLU5PhHFOLl74fb3M3lTVGcV1yw6k8se7K6dTb1Sb22o54ZsvpqMXsjuwvVBY5qnLujF/AZZQnOMU6MMuF/qGsf2mcn6WdwnF1fJ043JtOKtvgIywpLOouL/J0ZZRclCasvLilkfKjJdhOOqX9xbrYzo582D2asa2fYxtqOmW1HX1cJYcSljlUTkhjc4uV7moha9HaweRyVPgifNPsTZtWiVbjnki5XFUjFyYlLffgYN01IqMU7MtSqkXilzZBUsjiRHI9SpXfYUpJukjowR29uzRFdEZyjiXk4uqVytbvudmZOCUZcs4puUXJ8rgkGUU26OmORJKLW4dIouEnLkiOl2uZFGsrVbe3sVGXpyUmXi960SWyVk5dOnfsZ1DyyjOSaRjKGt3dV2Mnk8FYsklL/wDJRpBNStxs11+/Uko/gTyqeyVBHFN43kq1dUiDofURUY3vZootNSXDOfDDG5XJ7rsy8nVqnFbMxZ/xG2SUlFSitRtLN7VJ/wAHLgyxgm5Pnscyzy1fFmear045IyluVTT24ZxY8spzjGMdlydinpbb4Jgz6hxhFtbyXBjFvJVx3Y4ZNc25rZs6HDTJNPYK6+lx4sf/AFVfwbvB0c/dLDT8s5+nzRUnrVl+rLLkpL2nTyrR9L0OGKco7vjcXUwwYow0wvUc+WOPPJpyfqQf7Fwyxr+57nDg2NMnQdLPA3GLc2YdJ9Nw5MUvVhSutjTpM2Xqckr9sexazS6fNUt4vkqlH6R0UYtVIzf0nppNqKZ26tUloexolsVHBH6L0vLcg/o3S71Z3gUef/RenXE2Vi+jYcMnKM278nb8djLqHkx1KHuiuUQZ5Pp2PIqlOl+Dlyf6fw5ZXLO/jY7sWaOWCd/saWB5L/01gu452KX+nMb3jn/lHrIOCjy4/QIXbz3XaiZf6dg9o5+fg9ZbmGXNPFL3K4+QPMX+m4r/AL6NYfQtGyzRl4PUjKM4qUXaY0B4/wDQNTk3mimzJ/6bntXURZ7gAeEv9OTUreeNCX+nsttetCvJ7z5MZ53jlUlt5A8lf6enCms0WYfU/pufp+nc7TiuUux9CnqVxdox6zC+o6TLj1KLkuWB8UqZ0dG6yv8ABM8KwaoP3NOrHhl6bbqzpGa6ck9MlSHdGGTMpNVHgIPLktQi2v8AwVG7nYk3Zi451xBv9jRRypXLHK/hEMet0fSetg16qR2dP0voyty1WZ/TIyj0aclXemb73Sk0mZtXHJ1PT/qeolDXp07jX07atX7nTDGoScrtvkptuLSJpjkx9N6FrVqRi+llmzzndLjc71H288iUNEWrG1ccEvp+RL7kvkX6DNfKo9PTcVb4FO9LUXuxpjyMnUy1/p9Lvg1X03Lp+5b9zr/Twk9ckrXfuaqT087DVeZ/Tc9UmmcORKM3CX3I9rqushhgqfu8HiZG8s3OdWzUZqntFNCirM55NK80EcqbqqKjLN/1KNdN415CSi92SsqimmiUZTlToTYpPU7ElZlo5WS/chzlaSRN0Ah1SEmhNtgNcjb8E0CfkDRLazbFglPl0nwjCLo2w9SsT3VkojJB45OL5RnKMk+DsWfFme8NyJt03VrsiI5VszZYpPG5qSrwY3ZeGag2pbpmlQyDXNCOq4cUZIoadDT8EjIO7p8npxTXu+DSbhkty2vscmCSclG6N8kU06Mo55ZPTbUEq4TM4zcWmnuissHCr7mZqK6Jdf1klX6iaRg3u23bfLYgApK2bxlohXMnwYRNnOFKlT8koJYovG/9xgvk0c2yHsywFEjbJbA9Xr6hjWPlnDWj8nZ6mJ5dMlqruS4KWTVRzg51HVF6nXgzuismveVbELc2Fqbl8HVjlKDUYf5GGGMXkSm6R6HT9PGOXXKVxWxn0OvHjjPHqltJHJ1Uak43yd+HCseLI5Su90cOTB6nUOUp0kjlL+o5pwjCDZEM7xu1uV1ck5pLtt+TnOsFuV2+7KhHXSfJlwzbpZRWVObqJVDTxZVB8eTqySrp207S4ODNN5MspduxbzyniWJrZcUEW4zlj9StjS9eCuWisTni6dRavV/wdX9qGBaI+5rkwjhnlljw6VvZhF9+5qssd1JWYylb22NRVRTk67nR1MLwRajvwZ9I36y2s78T1XGuewo8lTklXPwdsJYJdMm17q7HFki4ZpRfNi3RRW6vcngVgyqfJcJRxyTe7Mx07A6I5IyndVvsbZIevW3ujvRzYY3LVwkdEcijJyT3MVGXVKOpOKrYjHKUE67m2ROf9ytjO0nfIVtjvZo6Mc9WQ5IubvSb45VG63M0duqL+6KIzLTj8fBGSSUUk9xqSyVFowFiyuKUUtzSeRpJEzko+1Qr5Iju6ZEbzTcUk7TM9MYRet7M206UYZ/fGtNssWXHJ1EljltK49jmy5bVE5py1OMuzMuT0SLaGVfyQHBpDlzsCECAGUt0TY7A0hklGMordPkhLcSe1FEG/T4pZWkvtvdnsQxKLX45PN6K4L4Z36237XwcvaK6nFHM4Jqq7ovFjhjioJcdzH9TCLfnuRPqlfO3wZ/UbvH/AOq9RPbwazwxyTTbMYZovGpXRePKpQc9S2J+h58McmLRwvJ5OLHlhOeOO6R6yy48kXpmmzijlgpyUnpfk150edNtSafKJUrNurUZe5c/+TnizrFVIixyexKVsqqs6sHuRyI2hNxWxBpBVktrY6oz0yTRxSm27Wxviz00nG0+TNHXnm5Yo+WYTTjj4sTyJSffwY55yySrhIYMtUoSe+5UJu7SKWLVSBQcW/CKNYdU8dVG/kznJ5pt8LwGOKyKTTr4NcWCrlKRGWCSW1Dg1qZar1FHi+5nnWmdRd/KA0c0lsb9P1rxX2T5OOPO5pJQdVsMVp1WSOXqNcNlXYzT3u7Mm6dIcW7GDR+4E2pAkk+TXVGVVyZRp0+bRe3J0+qmlvu+xxNXwtxanFKKVszZqvQlkUHSVmsZa4qRwrVPG23UkdWG6RnFbxS23O7A4wg25JPwckaStCaUnqf4My4r0Mc8WSTqK35dGGaOLHr4POnlyY8jjqpdhPK57SVnbpcdmDrJRg4wgm/JrL3Jynu2cmNx1eGKefXnUYN13HQ9Xp5QVriVG2qzxsUnBSc58vYifVtS9k7NT9R7bdOmFnhx6zNK7k6Lj1Ga17uTWI9l77Cla2PKnPq1H2bv8nPkz/VK9uK35GK9lYoxlqSou2kfMvqfq8Puv8UZvrfqKyReTWop70i4PqUCbujwM/1mdr006S3szf13LFbwGI+kbJnTjT3R48PqWbJ0bzJcOqM4/VeoraMdxivax4lib0X+C27PC/qvVPfQnXgUfrefvBWQe8nsJto8P+sZk/sTB/Ws3LxWB7mrYw6hzliahDU2eU/rWVf9kP63kVf2SjKXX9Vh1Y0qa7I5J9T1GSXvnNNm+P6l6fWTyyxKWrsw6n6j62XHP0UlF8I0jiktKd7kKaR3dd1sepx0sOhrho4NKaW1F1FLLHujsxdXOGFyw1XdNHDKPg6+kxa+mlXNgWvq2ZcKNfgv+rZm6Wm/FHnKNScfk2x493KtkZI+l6SU83RxyTrfwPPNwitKtE/T9+hi09n2KzK4U9kZUsGbW5LTTNN701+5h0y0zlStVybMCMkpY2nVoeOfqNquCsy/tqzLpY65zfCQGzW4paUn5La7+DmyZoRdhUzzKKuSOHreu0x9myZv1DvDNvutjzNOuNSNYmuPLllkyJ6nRLyziqTLyYHCTa+0xbt7hFKV8l6kZU6sSY0dEZ9mEoN7mDe5eST0pIKey5IbE3aJZA7E9wW/IVuAhpA+Q3AcnRNg+bZJRVhYABcJOLtHVHUoa628HHF1R16p5IbbRRmjnnJSbb2Zm+TSW8iJbFG+aWN4oxgvd3ZzsalaoGUSPkRUXQAlv8mzzziqpX5M0rY1s7e6MiJTcncnYrHNpybSpEplANbsORtJVuFFgtxcjugh3QmILAGiWUIo9HpYR16pUr5snqE4ZXGErj5QZY68EZQ+7g1wdLPJFxezq0chx5nKKUW7sxTo06nFLHlanuZ/JuC4bs6cEpU8blSbs5VGSip8HW/SajK6dGaOtZpKoqVruaySdurPOhKfqbcHpYYqUVKO77nOzEcHWxhHHqj3ZyKOqDcXujsmlco5FtZnPDDHibi+TfmjjsFbAE6Nqq2b9JBPOpT+2O9GWPS3bdGmNam12IOyN5s0lD7b2K69wwaMWN7v7mcvq+lNJOn5QddHJjyQ1u9Su2ZxGSwyuuxnL2Sa8FzzOVLsjOap35Njo6N6smnuzshqhkcZI87Ampprk9Tp4Sywbg1a5bM+h5/WR05XJrlmDex09ZLVkae+nY5UWBLkt7krYdlUkqLi65JKlGkmAOT7cGsMbyLZ0jJPYpao04ukZo31yxY9ElaZko3sjWc9eGKfK5LhhaSlwQVhqEJN8k45Np+3bk19kVvyJyThS2MBYWpyfZLubwXvSjs+xzYZLHl3+18o7oLHONw/YlQpKXqv1PtaCUIxa8E58jglF8eTKOp+67RkdcW57JbI5utcsOK4v3HT09xxtXyZ58fqwko7ya2ss/o8KcnJ3Llkm2fpsuHecaRj2PTP2KYISdDKHONJS7MgqTtJCAABiApHVhhFwbe5yJ0zSLd2mSpXVjl6b0rdHZ0+aHNU/B5+KdPfc0i2p1xZizRt1MIwlri7Ut2vBzTye7jYvJqVxkYuhJg09ePpOG+/ciOeai4J0mJwdWlsXix60328lE4MvpykrpNGc5NybuxSTi2SVTcm1vuTfgAXJQhpjnGhJAUnY0Slua446pbAVBNL3I3xYtcXJPjsTod0w9PJC3GWxkKaadrdkOdOjSU24KKj+WDxJaZSAqElGS1cA8kfdUdj2/p+LCsCeTFGUpbqzzvquOC6xenDTBrsB5+ve47FxnKXMjPLUJVREZ0xiOjI46duTGUqRDkyWxgtS3LW/wCTJM0xq5oBuO3yJt6duTovHGLjLeT/AODnr+4/AFRVI1x7ST7EqOtqMd2brC4Y6nt4MVFTyKKtcsrDjU05S57HE5S1Ujtw5JKrVEUQty358G2PO1k0vtyYepWS3s72NYRWbI7dOt/kg7VkXpJ3Y9fstmGHTGGhvezaeO+HZixqInLFKSclb8hpVXFWyseNU4tEwg4Sfga0iT1Y7js7plYHHfUql/5FiVRevix6avTuuz8FZb+nGUXuee+kkskvdyduKSUbk7D1Y6ttx59WI58OHIl7naY8mDNbppeDo9SNpVuaNRv3ukjvPcZuubFHOk1Oe5En196YZTqyPTT2p9zGWR4pKXNb2O/1P1zSyddqpz3Qlk6zI61J/lFT+pdPbTu2zoxyUobcM6z9S2uKXTZsj96jfwR+hm/8bOqfV4oT0yb1FYurhkk4Lk1idVGHDPDgeOTWlu6E8dB9RyzxYISxv3NnDi6jNNuU5WZsdI9foM+Hp4zWbCp+LOLrfQy5XPBHSvAQ6mGn38m8ZY57qJMNYxglBWtxOC8FZerwY/a5HH+tj6lp+0uJrpeMTxqgfU45KscrZPqsK5M0H60kuw4KqUik9WSXdim3e/JRpkilDkxfA3ffklSVEQUz0fpcKik+7bODg7OjzwxKMpOqsowlCLyyl31HVjjjXtfEjieVuUnXMjqvddyD3umhjh00a4/8Bk0SjV3R52HrVHGoydV2L/X4XK26s5tOrB7XK+5q3HuzzX9RxRb0vdcGS6xSn6maVV4Ir1JLUtN2Z4ZrHOdO33OPN9SxKPtbVo449XGGqpSuXJpHq5eri+ZfsjhnleWd1pijmh1GPU9e3ihT6qLft4LB2588HgcE7bOGtMedzGXUKTpKh+pcS6zjDLnnkuL2Ri2b5FB47/ybMOCKpzTjSVGe5VorG437laIogls2E93sDq34E5AS01yJFT+20Z2BaJAAGMlblPgoT3FQxNgAB2AKZcc84wcE9jMLIi1L+SXzuLgq06YEtNbjjclsOcrjVEplBwCYS3YiC0y1K1wZo0bVKgM2CBsSYDAAewUCENFQdgQAgAEwYgO1uWv2uomsMmmVTm1sRPDNJNNb+RZccsUXLLuzkiMmPVFy1avDOY0xy3rt4LjjjrVmlaRxa8Ct0J4/akjSUqhtwYerqVLYiNYS9N02dmHNauDo5MeJSxuUpcG2PToqOyM2DTLj9SHquV1yYT0RjvLY0zzcMWmHDMMj1YlqVNdx5HLOrdcEDe7sUavc6K6PTax6mPHJ6ZKK3oJZdeLQvyRjlTvhoBYYylkrudf1Kcc+aMI/4QMrSevz4KwyXruWRbNGUci2ZpqUo0+RZKc247IzZodPTpNrfc7J43jSUZNKS3POxtpqSOzJmcoquFyZo5+ogk0kc9bnVJKdyW9GcIat0UZpAtmVN/BJVNPc2xpT2bowutg3XwwNYY05e50N1dLgzi2udyrogtT0qqNcWTJO0t0czs6MGb009t2Zo9GPTrPgUeJo5XBqehrdckLqpwlqxt33KU5ZJObfufJjKNPRj6ep8hgm4zq9ioyUmlLYycW8ycdkQehKGHPiqbM0seFU+OwsWTGkoypPuXljjyRaTvxRgClF1QV7m+DOPT6Vq1WvBrKTjG14KjzerzJS9/uTPOlvJtbI6uqx5cmRyapM55xcNnyejx/FQADNhAinCSjqcfb5JAGJDoKYAXHbkWlrlFdiC4zSVad/JopW7M3inHGp6HpffsKLVrwQxrkyOtzPSnG29yuolGTSjwiWkoc7hGmKejl2hOappOkzCVsVAU3bZL5Ew5RVHcGNK2VONcbgRew0EY3sCVMIaTbLhcJWJcFuGrvTIq3mb55NMWZrZ7o51DuNOrQHpY+nWfTJbR7h1XSzlFaFsjn6bPJVBOqOifVyj/jszOUV0/WzwY0mk3Hhi6j6h6ianjj8NFQ6eOfo5ZHs7OTLjxwi6d0bxNceSWudsTqiW7YIigKKcVpVBppWECVyGnTICgq9TvY1gnkpJU+4sGTHBPVG2U+o1SWiNER0RnHDkWlW/k6PWjmg9jibvkUZSg6TpMxiOucMSgm2k+xTXq4V6deov+TjyyTqhx6iWPhUTFxWOLbbybM1tLhk61mi2tmZ6JLuB2r7YyfcuMnHh7ERfqdPGuVyTqSuL5Mq6/1cFG3tRhPqJp3BWmcOWTUlya+vGOO637F5NdPqXFavaxZOoWnRB35POlkyObk2EHUbXJeR6eGdYdxrIoby7nmerLjVSLef+3XMhyOt9U7VR2T5Onr80V6Use6lszzeneqXu57HTkkoYtM1+BiNXcmqnsuxopJqnyc+KaUd1a7GqWqNp7ERzPpMUsjnW6dnVhr01SKjWl6khxpxqGyR28VmvL6hV1M++5fR/wD1H7FZenlLNKSkqZfT41DMnKSO2xMV9Qko44eTmxYpZK4TZ09ZiebHqjJNY3bOZSdRfBi2OkdMIdPijWXS5I5H1uXVKMYxUOFsRNr1XRi2422JUrTJBZVbVM45JxbT7Hp9PjjPonmnPSuFZy/p4Sf/AFo0W2EZYXUm+5vrbHjxQUtCluZJPXJPsTVVqadombk97BSVje8RoycpeWU3aG47X2HS0p9grN2+504leNWYM2hJKERqNFBI1x3ardjU1HH9qdhik3vFcjYjRRd7KyJKrdG+KTjLVyy+olCUNo1fYxsajhlWnghNd+DXLKMasxm1zZdgebIppJKkjJO3RpFJ3fgcdPKGwZNPVVNj0STpxo2hNRmq5Lbb3dtDYMYY0pW9x5na2Rr6TfwiJJVzuNg41Fq2+DN229jbI25/CKjFKNjYjKOO+djRpKHtjb8jckhqdQ4sbBi47GbTRtKV9jNvsFQySmJAADoqGOWR1FNgTEpxaNn02SCvSyVc1TW5OoMWJI6seFaqmTPBo7bDqDnoZp6Upbrg0fTyWPVyNHOgaLWN9zRY3VJF0YrgVUdf6eoNszjFPkmjFEVTOz0k0c7hTZRDBcjoaQDrYBt7E2Bc4JRTMnyDk2AUJis1wYJZ56YchmwSw5NMwM0AGmOGtveqKjOxDapiYDEDAK9fJKKuX3R8HJmjLJjvcjIpY22m2hepl02uDnETHHNLUlsa4oyy2ktxXkit+4+n6uWDI3oTKhyno/ty2kTkXttizSl1Gd5WqvsiMk3LbsgLx5HaT4Z0zUow9q2OTDDVOK72d2bNWVY4bxJRhPPsotX3Oec3J7vbwbdU4xelKpHK2aihlY4ObpEDjJwdoovJGWN1JUJPyPJleVpsmyDfGripeBZ8uuWyqiunl2Xcwk7k/wAgCY63RKHYHXpi4WkZSUqq9jNTa7uvALK734Jg3xvRhlFrd9zFT0LSHq0Zt2xg0c01QnuQOyi1stuQnLU7ZN7C5Ad7lqUXepE0CW5Baab+BOVu+w1ClaHkScVWz7gVCTvY0x6tZzu4pHRj90V2M0dvpqSW/u8kT1RktWxeHDN5E27ih5VGalCWzXDOaOfJF5Je1beTfpGo2pbMjp2lcZO0OWnXSZB1aoxk/JLaace7DHDU6Zr6WlP22QY+nHT7ndHLOHSZYybfuOyLxqMm7T+TzsyisuuMaizp4qyMH01bp2mNYI6fdydnRZscOqi8i9v4H9SydPPqcXoqv9zSqzp01/pHXdHOPQRyY3ce6PJ7Hr9X1GaUXjx7YnzZydV08cPpaVeqNs1rKYYIPHGTb1eC/STdpbGuCMpbOFfk2hDmMqSXgl9RR0vRxzwcJrd8PwYz6SfR50skdUE92j1ukmvSqKpIieZ25OFxXNmO1uPQ6SHQ9V0MVkhs3wtjhy/QsMuslHHJKDVrc1UoSUNMdMW+3Y7JdF016o9W1KubHSPFw/RJPW8jjUX27i6z6DlxdOs2KScX2PYWGMIuEcyn8sI5LxrDPJHTfJOzHy/6HPrUNNt+BZ+ml0r05Y+49mGJYvqkpKepVt4I62cus6inFKlVF7THiRwynvEHi0/cqPXj0soRUYaa/JGXp246aVrkvQ81QRC+6jqzYNON5E+OUcqfg1orZNijHXIqOOTin3fCO7pPp8slJvSmLcRxONccik+K5PTy/TXGMpKd18HlNtya8OiT1oalXIJ2DjXc20PDGLced0VSxQcsi23OucdM46/tb3RGGM8n2LbyaSn6XtnHU/kzqV6OfLhXS6MLVd6PPyrBkxuotMzhmwQTbtTb4FLrIJqMMcX8l6RwTjpk12HBansb5pepO5UvCQ9LUVoSGqy9N2Kfti0bPIlF6ufBzyyykqaVASq7jSsllRe1MoTiOLoKQluwNY5ae4T39yexm40OO602Qbwaa3Jd6n4Jgm0/gtZFHYCscW5KtjXNLZV+5n6sGk48iWSLTT5ZMGkMuhplTyqc7ul4MXpj3uzJRuL3Jg0llWp90ZznqZk3QRt8GsVtr23CMq4Mg3GIqTc56UayioRX+4zxbNvujVtSjqe5KHjyuMk/BtkzSnFOW5hp1ZI135Rrkg4taeFzZBtgyP7as6Y2o3E5ulUk5Otmbq72OdFJTlsUsc5QlFfc1sO7a/J1Ysel78+DPVR5kPpfUuNykk/lhL6bmgtXqJflnsPw2N4YTXu3L9KryeiwTljzwcl+Q/QvhzPYjgxwVQjSfJfpQXYn0o8X+mx5c7bCX0zFGLbk38HtaI8pIJJbbIn1o8yPQ4cnRLG9SSZK+l9JB0tWlnpaZ6uEkVoXNWPpR5kfp3TRacYNv5N19P6bJNynF3R2Ur4HRPpRwv6X0lv+26I/pXTSbpNI9KmFDujzX9L6dKlGVD/pfTx2SdeD0aoKHdHmP6XgraFvvZX9OxKKXppI9BINO5O6OKHRQUacI0C6WCb0pI7XGh18Dujz10MYyc3Jts0/TY6Wx2qv9oaF4J3R58+gwz5hZn/ScD4TPUoK8Dujgh9MwriFv5CX0vp3/g4/g9BJ2On4HdHmw+lYIPVTb7Gv6JcJI7KYMd0cT6FS5kQ/pWCu56FWDqx1R5q+k9O9m2yn9K6bjTZ3NxXJhn6nHipuaVl6qM4/TenT/wCmmNfT+nS3xop9XGK1Wn+Ah1alG+H2sv8AkPK+r5+l6f8As48S9TueHzJvizr+oOc+unkmuXsZRxeo6i/cenzMjTGS2Eotl5Mc8c3GS3Q+VZsRpa2Z6H0nqlglTgmvJzRh6sflFLFKD4ozf1Hfl6+GbI8cVWrlmMcThkWxhHDTU4uzrllSrcxgT0SkmtpRMs2RantyjOWR62/Ip1KN9y4JjJw44NYz1QfhmLk1FxrkMc9CcexoaOFrUgxySTM9bqjLU0wOmWfXj08UYccgvcwaYGuN3GmzKa9xWNPUa5cbcLjygOVx3G4lrgutihQxxlHd0zGeNxkaOO4Tm5JJ9gOetzTHjc3SG0TCbxu1yVXZ0iWFzk3WxxZcjyZZSva9gnllkdyZCApDjGTlUd2xU7O76bix5M8VN1W4o5p9LnhHVLG0jA+g+qZVj6ZRTTs8GTUm3VEl0SAAVXdPqlii8Txpvyzjcm3zSN8mZzuOWFPs0c6JIjoWZNJZFbXFEta8ntX7GPc0x5JQkmuUBtfpXCvd/wCDKeNxLyZXOTk1uRHVOW72COjBoe8dmic0mlq4ozlCXTyU7/gieaU17iYJnJydvkkANKYgAARSVsk3xxrG2+GSisC/uWtqMZezJJPyduDHGGP1uVxRhPHCWKc06afDJqMlVPyTYkBpTsmwYIKYANgABQAFjCgIhxbstu6rYhFPZAO3Q4Sp+7cUfcXUXt3IFanKzbE1aRisbvY7uixJJue3hsz6o3hjyuSljlSXKOfrp/3EounwzpWRY5//ACKcMedXS1eUcx58JNbWXHVKds6V0cVbvfsJQjCPl+S6NsMqmtTpHcpJ8O0jz5rWlfdF4MkscXF7oxYOnI4t/arYouOOteJSrtRUPdBS7+DaCtfJncGOOKcpy/T88I0jibVS6ZX5NoryVu3tJodK5eq6KWfpXCGNJ/Bh1H0rJKeGaTfpxppnqKTS53CbbV27NdrsY44R0JyxJPwEo4l/2t/wY9RDqdpdPNJ+GV0vX5lcOpxb+UibpkX7FB6YJMMaVVKCas1k4ZEtLpmEs0cc3ByTfwKi544a0orZbjljhJ7xMl1MVJptUX+ohV8k2jVQxKNaTGUMF1W/gUupgk3GLo8nN1eXJmbhFxos/U16TxL1tSj7aor0scZavT3I6bqHLCnLaRvruN9hoax4uXE83rN3L0zueeLpUzjytSzbR2svmox6bB6nRylPm+CcXRRySi6pV3O3LpxdLllFUqF0K1dJB1TrkvVHnZa6bK5ctdiI58uWeuMmqfB29X0cJxbi3qZn0fSShFqaNdSwdOXq5OMYOP3LejwnFetNLbc9jJjyu9DSo87FgyZurceG+Wa8/gyhBzzY4eWez9X6fCuhU4ytxpHKsUOn+q44VdLud3XKE+hyLRVbolo4odRDB0mKUKcmuDinknNuUnb5PS6Do8XUdFGT+7uzny/S8yn/AG94sSwcGOKyZEpSpPubzxYIL25LYZejeN6d2+DDLilh+41souThppO5F4anDedSRyqVApPsawaTdt9yUuRXQOWxQJbA0LdDTsKEEVuN6dWxaaCJctTJW0rHW7OjDCGhuW9KyDJz9OP5M3kcnuqHkkpytKiCqae5ojJKik9wLTphOYrqLM3uAysc9DfggEr2KG5D1aqKWBvkXp70v5INenjWWm9pLk6tKhjvZxRy49pJ9kNT15XC9jNRpiyR9e+Ea5WpNaWck1pddxxtLYmDrhPTspcnRiUo7XbOHBFvds68dw3sz6HXgaUm3vXk0WZuTe5zRbVN7HVii5p9mcqi8OSUr2deTuiko8HPhxyhG000dCfBiqaALBmQ0l4E0gsTlQDoZOv4DVfADoKFYt+QK/8AI9iQthFLcexDvsS9XdhWuwbMztoSckBqwZFvyJtruMGgrMVlbb+B6/kYNdXlEzmoLc5snUJSrVuc2XLJ1/yankeh6lKw9W1fY449TGWP/wBxjizOWXS9kzXI9JZlJGeXJJKo8nPkl6ELa9vk58nWx1RlDjvZZ5X8dvruEak9zly9bKDcn9px9R1kcsm6rwcWTqHKVf4+Dc/80euuvhkxNuVS8Hk5+pnkyvU7S4MJTvjYiU2zpPEg6JdRkktpUD6nIo7TbZzWUn5NYKyZZ5I+538kJuO6dMTd7AkUVrc3u7ZVafwTjStWbZEqAvHCKipJ7jn3bZh6ulUZyySlyyYNPUlHh7E6tT+SLo2UVtJcMCWqVslt1fY3lG0RlcXiUeGmBlqsVbisFK9ii4JOVdyciSyV2Gt91sGa5JPwFaQgnF/+Qey3RMJtRoe8uSIcZ3twbLLarujCmjTHG9yUGjVLgueLalsVFclweq4k0c2XH7VRlp4s7JLTSfc5srrI0yyidP8ABnSi2zbWqoxmnqNKyoI8l6dxvdqK2KFu+woa9XsbT+D1cUenj06g1bfLOXOsfT2oRe/dmOv3E1yZMk5/fJuvJA2two2pADEVW88sp1aVgna43M7KUmnaIhuLvgl7MrXvf/BX3dgM2y1KoikkpVdhrVVpAl+7vZLGJoBWAAFMBByBSOvBmi8M8bjcuzOMasI2hNwi0pEab3JRaUv9r3IE4e2yGjuh0spwT5rsh5OnehtY+DPSa88C3jloc9O3cUI2zTRIdA+QSKHQ6HRpCaUHFxt+SIyodOjZY16bfcWBKSeogmONtbGrxXB/BfT4MmTVoVtHVj6XJFqWSLSMevWDh6fA5ySXJpOMcXK9x2yzwx5HHQm67Hn9VllkyNuNIS6K9ZKOy3K/VTmlCkkcuqnSRaUn2Lg9CX/TWxnjmsTdS/YG2sFvlE544s+FZMb05I8pGcHR+oTScXv4ZeX03j9SGz7ow6LCsl6nUkPqJShNwUa+TNGuBepkWp0ux0elFan3OXDCbjxudOOLW3JipVYJLSr2Z048sU6bSOK3HK9Ufb5MM8p425uOpDNHrvqcMeZqgjlxy+2adnz8papatL3ErWycjXER9HritmwuzwcEtOT3Td/J2JTnGWjK0+yMXya9IHC+Dxf13U9PLTk3a8g/qWa04ul4Y4XXrzwqS3tX3R52fop4cmvHLWn57F4vqk3F6lG/g6MfVRyQTyLSmMsVw5unlpUo22KMcihTbTPSrE9ozVrtZGTFGS25LqOfpsjcZRe9HD1XXJZPTjDdcs9L+3jtNqLOXK+mxPVKKlJmojPpI59erffsejlzLBC5dzyv6hPV7I6Uu5zdT1Esr90i8bVeth6zHknTaTOlTj/lSPn8cd1JM1lmbm7lQ4Hp9V1GGXT5IRepvajXBL0ulxx+Dxl1KUWlH9zOfUZJJe+q4LwPbyZWk5KqIhmclbex40c2TZuVvuax6iSfx4HA9dZMVXqOJ5VH6ljlj+17M455XN80JZHHJF8mp5wejih+o+rSy2nDGuTo67qofppxg020efgzQh0nUR1VOT2OeEk4PXL3dhyPT+ka3004w3p2enBySpo8L6b1DwymnKoy8now66ENpZU/yc/Xm6rplijKTdbeDmy/TsU4vbcMn1PDBXF6vwSvqeJpKXtszlRyz+lR0tpqzhl0WWMmlA9Z/U8CfDdFf1Hp5x5S+DUvqDxf0OXZyVJmWTBPFKmj2c/VdLptZL+EcOXq4T+1XXk6efV/2ONY2xyx6DRW5a3sdOqLxVHGvya6VxrHKTpIr05Q3a2OrDiyqLqHJM8GVReqVpdidaMpShKC7B6b0pRezMG05fB6H06MMrcJPdcFv5BhHonH3TfPgzlhV/g9+MIRTjtseT1UH6snH/gzPVo4UrtF4MEs0pKCtor0nTp0zXoMn6fqJRye3UuWbHLNNSafYemTSdHo9Phjl6mc2tSs6M8aVRwV8mb7weHoaYrcZHqvo24qSx+59mcGbE4ya0vbks9yhRzan7uwa7DF0+TI6grLxdM8k3Fy00XYMnKiY82by6aWqq4FlwPFVb2NCg1KW5qq5OZP3I23ptcCjfHP3Jf4nXyvYrODp4yclfF8nrQhpjsc/SFDHLI1GSpnbj6aWz1UkRgx+7Vq3OqDq03Zwor0U19zXwUlttuhWicMtMHv3MjUTQozTG2qAFQOCYoNaNXyUmhgVIKQWiXKpJeRgrah88CbEmBTdCB8ci1NdrIGuQaE262FfkBSk0tkYxzyc9NG74dnNBV1Efwaiqyyaywu1uaOLb52KyRucG3ZrpTIjlgmnJDatM6vTS3qzKM8cJZHKSSRR5HWR0ZYy39wPMnjak6fkj6t1sMzhDFzF8o5fU9m/J18z8GmTMvTcYfyYwbclUna+SMkqS+SIySez3OmI631E3cMkrT7GU8mhbGcpWrMcl7OyyAnO+DJsUpUKzbR2Fk2DZRVjshDTCKRcNjOx6gNOHZMpPVYnKyG7IKbJsQijRbcmkZ6VZhYKTCtXkbdkyeonUDewwCGtiUwsDSD3NFumjBSoet2QVLbjgq1sYuTYJtDBvKe6RpCTXwc17m8Z3FEsGmObc+aSNouMZ33OeFW3YZclLYzg6csoyhfDXBw5U3TKWduFMl5Fp8lkCTSh8k2S3YjQtSCCUpkGuNqC1NWyjaOWWKo6V8WZZ80sk/e7oyyzlLI5MkkiYG99hNg2IqgAsLKqmFiCyIO5rUqTI2LhKtnwAnjlWoimd04wpb0mc8o6ZbE1GCYwfIiqKEMGFIBDAZUU26RKVnV0mlSueyRKgXSS2k3t8HY8U82bFjap0eh0fQrLj9SP+XCNesio/U+ljFU0uUee+7o4uiwZPUnq9sI8mrhKeRuCqDXc9b0rhJ0tVWcGP1pyetLT8GOzHD1XSyl08nClJcxXc8fGnJ0tmfU5IqSccfPB8xol+qnjXOqjr49bFXh6aeWbuL0rezRYVqlW6R9D0vRzxYYJJO47o8fFimuuyQjD7XuWe9HHDG5b1RvDock937UbdNgy9V1DjBKlLc9fL06WOn93kz694jz/wBFDH00pS9zrnwcPSYllkoJb9z3csH+ieKPLR530OKj1OWORe6iT2On6f0mmcmp6fjyd2aDnFQXCOfFjUusct0kdpzvrVx5nV9CsUo54O2tmcHU9HkjNSm9pPY97OrwyTVrlnzHWdbPqJqNvTB0dP8AztohQS6hQbT35NssHHOlFrbk58c4rJqkm4/8k5cjlJtbLsdsR6WuE4SxvlnJo0dSk3RngyKLTb3L6mSnK1s0iYOrF1HoZW1HUmdV4+pxtxbUl5PGx69uaOvHOWOTUXVmb5HpQ1Yo3J38mmOdtuKOJ5MksdXsXHM8eNScqa/5OdiO1KMnc0aqOHJDTKKaOOHURyJS41dmdKxNPZ88UYv4CeDBhhtHbih4+jhCWtRt/KH1GNxxwcnvqR1zyea4Gq45fT8E5qcvu+DaHS4Yu0XF72NbX4ZNGGbo8OatUd13MZ/T+l1pVudOWLyJKMtNDxKeObbakqoso87qejw9NFyUW5JWvknpcspYZ300pQrnwd/Vyr0+HqdbnTCahjcdKs10PP6bo8c8PrLUk3SsOp6fJjrTNqXZHToypyjCUVilvpfZl6bSUt/LJo4smDBmhjUpXk7nJk6WGp6otNOtz1n02JT1Rjv2Y8mJTdypyNT1g83P9NwdPjWScm13OfH03TZsTyJaUnuz2fRWeDhlVx7mePBixYJvFDa6ryXpHl5un6bHlhHFcovlo1h9N6fqM0lDVFJbN9zqwvHjgteFpN8o3hnepQcdu2wvtXjx+m4pZHCMvcuzKl9PhhnGMopqe3J7EcWKc5TjGpLlkPDjy+53cXsTujyMv0qUJOUV7TmnghqThK13PocmOot63RzYOgwLVljJp3TT7mp7/wCjwXHfYhqXdNH0b+nLHJtfdzTMp/T1kyKc3HV4RfpB4cMU5LUlsPLhnCKmt0e7j6OcG4px0lPoI6LlGL34L9IPn4Jt/A3vvyj3F0ONRklFW/8Agzx/TVGDhs0/I+kHkQSe/Yp6U1tsexH6XCEGtjKf0tT9sZXDkncHnRljcqrYr08UpJP7Tt/pEVvqZP8AS7f3P4HUHHkw4pS9vY3x9JGlel2af02UZJ6m0+To/SRjHT7hfUHNl6LHV6lFHVih00MajaddzN9DkyQcdVmMOgy451J2jOq7ZQxqLknaKWLFlxuLVWuTLFCePG1ki2vgrCs0U3KNR7GUeN1PSPC5KKtXyR0+V4siker1EZ5cm9JeDmXQJzTT28HWevz9VpBZZ+9W0/Bp6M+Wty8cMuFOMXt2M8mTqFbpu+xnULpuklLqteTZLgX1LpNXUQlHePdIldR1Dg200uNkViyzhBLLBtMbR1/Semjjhkb87WdylDh0zkxZdMftfk48nXSjlksUHfyY/bR3dT1UMcW5LY8zq+vwU1DHqbXJy9UusyPVk3Xwcyxy/wBr3OvnzIY6Oi619LKT03Z3dHlwZZSyVcvB5awzbpRf8Fx6bNqpRkjVwx09RkSzSpqrM1GWSVzlt2Hi6DPNNuNU+505ui14lob1LsZ2QxxdRgjH3QdnT0yX6dqSTNYdDJYVr5Zti6RwgrJ3Bhk0rHjWOP5NoSm2m+PBrHo1eq9/Br6SS+TFqNcbSTdlYsycpWck+pxYYuLl7u6M/wBZgWO7pmcHbLqFe25DzOUaSo5I54Tqu/B04ZJumqZMR043UUOU6XNGe644J3mt+CK1c7wpKW9jU3wnsc0VqlpWxvii4xpu2Bpb23DV/cREpJbihNTlYGuphqafIbClC2miKeq0JS0xr/kTjJJsUY6q7AWpviwUhPC0JY5JclDvVPmkiMla4yjtROSTx5Y2mzRqTrYoh5HJq3VBPNkaahKvk0UL5RLjGN0qMow/9Q4bZnRhl6fJnWl5Kfk7sSXp8DcUalHjP6e4p078Mj9DlTTlJaT23FPsRkjHSk1wzc9UeRPoM2X7Ekl3Od9FlhJ2r/B9Gkqa7MThDaluO6Pm3iyKLWiX8GWVf2tVcbH1HpQbuqPD+qxWKU4pe17nTx70eW3ZIxHZSKQgAoQu4wBDfAuAsAFYMRQ7AQrAfDCxWHcCgsQEAwsBFDCxABXIWJMERTtm1p4tuTELrgDWE6W4SnbMrCyYG9hWJgVDARSAEaVsSitclwgiGt9yWjRTle6QSkq4KMHyMYgpAABVzjU2k7QtLKjyWotp9iIzNYOo/JiO2QbxcpxaZjbixqV7cEvkBPkAYIoaFJFJWUset80BkOga0yceTow4FLdvYmjKGyNsUHOW3COjp/TcnCUdn3Nvp8MK6ySyNaVxZi+tNen9LenDWppWV1ST+q9M77bG36jplGtl+DizyWX6hjyxfsgqRwyj19S3VkQx4oPa9zOOXFy5bsanjf8AkzPI1hHFCW3J890PTwy/VMsr+yVnuwUXk3lSPB+nw/8A1fMlOkpfyb8z8WPpFpbtyp+Dz/p8YT+pdbq8cnZ6cVk/6qrycH06Orqus0y3XczIY3+lY8ccGRpe5zdM7dKo4Pp8JPpG4yr3s6ant7tzOJjX04uW64PA+j3/AFTK6tW1/wAnt6s0VLa9meF9Fk19RyfLf/k35n4sfQSgnLgl4zSpW6Vku1zyc8qOfqY5FhksZ8v1OFY5Sb+5s+m+oZJ4ujbjFt2fNdb088OnJOTbnvT7Hb/yHPJpbJfkbmpQjGt0OeLI4qel6a5Mr7o9CiVqW5pCdK5KzLd8hvQR2QyrSqR1Rj7NU9m+DzMS3s2lkk3eq/gxYPXx9M5dDOfFI5XhlHBH1H80zXBmnkxxgpVfKIy9ZFZFinHVGH+RixHVgjCXTpSjS8mvTzlCT1u4LhhiniyQSg0/gwhNrXF8XsYsHbnkp+muzZ064uTTXBwYH6yS7wZ3LFTb7mFPXF9qBSXcTgv/APAtHcgqt7XAV2ugSa4YUQc/VpPJgSf+XB1yjHf3Wc3UJLJhdf5cm0l7myh6F5Bwbez2JqW9ME5cWBSVckyi29mPcERCWOVXr3rsc/063iyPn3s6JXT0utmc/QRf6bbvJlV1O01/4Hz/AIohJ729x+99yaKpK2KvBNN8spRa7gDjexGaSx4nKStI0pnN19vpJflFG27hFvutgSXgcLWOCe+yDgBf+B2xiANvAbPsNioAoLQm9m/Bnhn6sNaVKwNqXgTSfwCWwwBUlQOm9+wJbicdwh1vYVF9g4EA6pUuBSjqVXsPgOGFYy6WLkpat0WscS6sGhohRp8Dr4RSACfTilVKmOUIyjWlA2KWTSuLAI49PCRDwxv7F+RvMqvhB60XxwBSwQ29tv5KlgwqKvHG78GL6hK/dRK6rG3SnbL+jolHFL/BKvBacE17VS+DlXUY5f5ofrYq9uRMfo3axOWpfuhacOvaKr8GKlC/vVFPJCMbckTDWjx9O1vaJ9HFKWzaXyKMoy7r8C1r8g1p6WNKrM/Ri57y2K1BqWkn6a5Mv0jFLLqWbnlMF9Fw765/ijrtNbj/AHNdVdcUvokkl6WWkuEzV/TcmPNGfqqTqqvZHRe16iZxUkrkxumnHBOO0pJiydNKUPb37DuklYRlKMrU9yIldNOOyD08qvY1eWdchHLLVcnYGEseZwpx37hDFkT2idPqNvdl4sqTvkg5ZQnxpCpwrmmdcsye9CeWNbRsK59Uo8q7Es+9adzV5YptaCXplukBMZu/c7H6qXIKCk3vVHB9Xzw6Xp24zWt7JGpNR6UE81aEt/IXl3SrbsfJ9F1uWGVSeSS/c+j/AFH6jJCbnUmklR0vjHWeZY6PUbVWJtUT1PR5cWSNS5V7ErFlq2jlZXKzFPdVwcsJZFkmqtJ7WdMYSv4MnDJFvTBtN8liIy5MilGo1bNMtvtRM1N6Vpba3JyTlVuLRVV6rxptxtI5M/1TG04wVPvuV1mWS6WSiux4G73N+fOo9h/V4RhTVs8jquon1OVym9uyIaIO3nxIBiADahAOKuSXk6ljxxq42FcqVjo7niwziklpMsnS6YuSmqA5RMdA4gTYh6WUoNlEMRqsXyL03+QIAr05eBrGwJQmXpfgmn4IEA2mhFAC4EOwHQBYNgAgAAGCAgAGgCBDoAAaKbogYA5MTbqgsTsoTEN2IBAOgoCo7NMvJk1Uka/0/q3/ANlg/p/WJ/8ARkY6g57suGKWT7UaroOq59GWxth6fq4Y5VCvyh1BxuLxu2gb1yuqOt4OseOp4G1ytjN9Hn0+3HLV3J1BzMEjePRZ5Wnjdguh6n/7TL1BknS2NIVQ102aPMHRXo5P9rHUGEo+7guEpR2RosWWn/bdfgcISb2i9ibETGc4ppLb8Dg22/JqoZH/AIshYsmraDJsGsZ0qo2hN1s434OVwyf7WP0MmnUosz+I7Mc1qptP/wCDqxZXwnGkeXHE9LtuwjCSVRbM2RXsy6hqL3RyfTfSU82SbWty5Zw/3N1b3IjiyJe39xPI+hnNPHJqae225x/TMcsEM7lJXJXyeWln3UJMK6hR5f7DnFle59Ml/wCjq/8AJnWpWuT5zDLqscWoukDl1lNa5L8GeVfRuU9EqfZ0zwvo8pQ6ydpttujOMusVe+TXyCn1OGS9NK++xqfkwfR206b3Byd9zxF1fWrf7n+C11PXyd7L9jGGvVzym8Ulds8v6pN5vp6m4q4tLgr9R11P3QXk5eqfV5cfpNKSbv2l8/h/Xd0mKM/p2iStVweN1HSPFPTCLcXwz1sEesw4ILHGNPmxZsPXZo6dONGp6yljw8uGWOm90+5mnex7T6Dq54VCWOOz5OdfRupak3FJ9jc9z/aOGFLnZBGSjkU6tLsdn9J6yTScKLf0bqVxGy9wcs+ppp49m+5im7bb5OtfSesfOOjXH9KzLfJB12onUE/TG8eRyauNbHrxwRnCLa+4z6XpZ48daFTO1Ko0cvVmjTpuh0X6dJNHR+nzR4SZjjyyxXoZouty96JsUnizJ16QpqUauL/g1XXZFvS2HHr3fugh+DnTW/b8h7WrTOp9Xgl92JfNIFPopRpKkMg5JYlklCTdKJfptcbnR6fS1/1NvyHoYnWjKTkxzaZ90S8cr5/Y7X0z7StkT6XKt4pMcJjlUWxKLXB1S6fKuFFk+jl/2WOKY5MjcYTa8E9Gn6EPB1T6eUotSg6fgS6fRFRjaS7E5oiudw47jeKSbSl+BLHkXKTM80DYWS4T1U0Jp8DBpqSXJzddkX6Zry0i2nFGHU08UfOpAdinUYprhCcl4FJbk0UWpRbrsW9HwYteBdiDZ12FVkKTWwKUkyqc4S9OX4Muki/06S5RWSbeOXa0Z9M1DCmm3YHRTpINLsI5LK9RKO/JBN09h9txxmmOUlT7sghyE5lqKkrZM8cWUZ5cjhilJcpWT0uaWbp45JqrNM0EulyeaMukxy/Q4tO6KY3sEwWKVbj0NdiIVjtPgmqRLKrTaxuqM29hWRGjSqmrRDUb4EpWt9jDNJvqcEU6V7oo29OEnvEP0uJ/4K2Vdt/A0/kaI/R4ar0kJ9D093o28Gqkx23yTRiukw8KGxMuiw80zo1NDU34Lo5v00FurSGuljzrl+LOm1W4m1uTUc/6VS/zl/Io4HHbU3+TbLljjhqlx3NIzxyin2YGHpP/AHB6c72kbpwXcWz4Aw9KVU3Y3B6avfybaVtvyJpeQMPQdP8AuPcS6d0lre3c22QtS7cFGMunm3bzSX4Zi+kzyvTnddjtTTQtUYl0cD6Tq9qzyE+k67hZpfyegskb53H6qLtV5r6b6gtvVbF6P1Lf3vb5PT9aL/ySI9dO4uSS/I1Hm6fqEVu2xX9RjFuG6R6qkkvuTGpXumqHSvBz/UOpxP3z38HBl/U9bP1JqUkvjY+ly9Fgyz1ThbN4QhDHpUIpfg3Pcg+RWGcN5Raj5Ovp+oyLLjVSpPbY9vPix5On9JxVX4HlwwWCEdKTTVNI1fbWvP6z6p1frx0ydJUrMX9T6vj1KbPaeLG9njjJfgmfSdNLf0kY7jLx19Q6tbeoXD6n1mPiaZ6i6DA1xRk/pGDVdy/kdRHEvq3Vp2tN/gWT6t1Mo1KMa+Edb+lYtWzaQpfSIXUMjSfkvXlXmZOsyZIuL2TORo9p/RN/+pSE/ojWyyfyanvzB4bTJo99fQ6b1zVGa+g5Lb1qu25r6QeFQz2pfQs2r2uLX5Fl+hZoxuLTfg19IPIgqmmbeou5t1PQZOlip5FVuqMV088mRQgrky9RT9TwzPLkco0mdM/pXWQdaLMOp6TP08NWWNJjYMIsd7krgrRJxtK0aUXYWJJtOlwJhGqqg1ihiyTScItp+CXDIruElXwA3O3yVFmQ4t9gNHKmPUZybFYFTjtZky3KxNASA6F3KGkOgABUGllLku9iIz0jobYrAOBMO4+wCAAAYAACHYgAYCHQAIuMdXAPG1+APr7lY7dGayRfJWpN87niRep2K2n2E5VvQtVhWl2StuKI1fI9QFaY3vFWGytJIm3yNvawhvS9nBV+AUYV9sb/AALVqYNpIaqkopU4L+AUcaX2R/gnXsCkmBShjf8AghaIL/FA3T2DUTQPHjv7UJwhVaVQa0Fp7hCWKHOlfwL01u9C/gvXp/AepfCLoxWOH+1FPHB7aUka7B7e42mMP0+L/ajTRGqaX8F0huFLdjTELZcL+AqP+1fwNLcaT1ATpXhV+AUYr/BfwWwtARUXzFB6cKvSimk5IK3AnRC70IapbaVQbp0ylXcCb342K1OxNLsIKbbGtQh2yIb5+QrcTsm2Boo13BLlPcnUDYFaElyKu4k7RSVBUtUJoppsQQu4NjoWllCGq/YtRWw9CAxaXmh71yaOEK+ROKXAErJkSrWzWPV5oLZtmelhpY1XTDr8kU9a1WVD6guHH+Tjaa7E15RrqmvSj1uFvfY0XUYZOtSR5LaSsPa3dF6New1jk1JUxOEZNtpbnmLJJVuy11OVd7Ha67fRje8f3Jl08W7ujKPWy5aK/W3vRrqCZdK+U00Zz6VtVKGqux0w63G/uhRS6rG/3H4OOcGpbxaRLiu+yPRWTFPidMpww5FTSZOZR5agu8kx6LO99Lhl2pfBE+hT2jPSicDieJ2Dx2jr/R5I7LLf5QpdNlXFMnFHHOC0O9zPp4f2EpKqO145ppyx7Cca4xuvwZ5qsFjSfISgzZL/ANjQpVp3Tol80YtaRWbaaXGwena35JlGTW12CTq7L9OXkmUKW7CIz/8AQn7r9rF0rcOjxU+xj1ctGKUYK3JUb4Iyj02OLW6RRfqu/BayruYtantyCg3XgitXNFJLnsZNJLcHNRV1YGrgtVoIxW+xmpNrwg1SXcI1eOK7HN1EK63AtOxq8kttzFyc+txNvgsG0obtUCjtS3Kk3uOM/wBkQR+w9Mnwi1kjdvhB6iu1wREUJ+1F2mxv+QrO9iTTStvApQV8lRydem+kdc2dEYeyO/8AijLrYpYFdvc3UdVb1siiVGu4VT5G40+bDRbuyICHuaUS14AlolR7IpoEmrYEpUJqTf2lr7kU5eAOPqMnpaW4curDLPSvtY+vX9hOXGpHQ4xnFbdkaV5mTqcaklPG3XyZSz9N/slb+T1JdJglGpQ38mb+m9O+zr8mp6iPNn1GLSkoy/Fjj1UY/bqS/J6L+m9PX2uyV9MwN3/CL15HJHrklvKTf5FPr4tqpzR2f0rG+9Nd0if6RHtNL9hvlB0nW48uXTJ7V3K6Pr4T6r08qqHFsxf0eV+3LQP6ZlX+e5evKqn9TWPNOMcdxTpEr6vHiWJkf0zK3ez/AHMs/Q5cEVOVaboZ5HXD6vip6oO0X/U+nau2vNnDm6HKqljg9LXgxfSZq+x/wM8j019S6e9pil9Swb+5tnm/pMveD/gcehzqX2UvlF58ptdsvqUElVtg/qya4to4/wBDnf8AjsC6DqEvt/4GeTXZ/VXL/Ev+qPT2OD+n9Quw/wCn9R2iM8mur+qzXZmcvquZvjYy/p3UO+z8CfQdQlxYzyqep6zJ1Dip1S7E9PklDM5xq0V+g6m79Nkfpeog/wDpyb/BrYOh9bmct5V8nJ9Qz5OogoSlaW4pYeoutDvuqIliyJpenL+CzBhhipTV8I1lcE0uGEccoZHUJV+C5xm1VGtVGD/JdjDJHRKvJtjUoya0sWeDl7q2Rdg6Pp/W5MEHGMIuuLN8vXznjnGWOG65o8/p5NSdG7Tp2iI5IwblQ1HSmbqCScjOnLVsa1db9MouDbSf5M+pxxWnTSb8CxvQqCTuSY1EzxKMoK+eSXH+5pXBc09mSovUmFdC6K/NFx+mZJbxW3kl5slUpD/V56pZGl8GbrIf03LqUdLsU/p2SLpqil1fUf8A3WD6rqH/AN1j9Vk+jkueSfQ7XRs+qy8Np/sQ5t88l/RMek1RvVsTLpJLh7GiySitnQepJ8j9Rmukm3S5FLpZxdPk29WSfO4PJJ7t2Nqud9PPwT6c7+06vVZLmymuf0p+BOMl2OlzbFq+BprmpgzpbTW6BKDf2oaa50iorc2cY9lQqQERko2JyspwQtHgD6qcoNfaRHTr1LY29OP+4l40q3PEp354BV+wOqFCKV+AHoTYaVYmt7sT09mEXLcmq2ZKdFRlqAfHYdKTqtiWvkbTikwBQT27D9OIlJyXFCepbhVNJcCq0wspcEGbUUvkftStbD07ifNdihJt8Ale4/wO6AHSBTi+B32oVeEQCklymVGa72SK7XBRWr4ZLyNC1NDi+bQAnKT5Ddcg1W6G22lsAqd2WtyEpX8DSYBJPkTT57hqadUxqV7NUAo99w1UKrew4quSh6vAJsT52Em0BpuyXqTF6jQKTIK7jvcndrcWnu2Boh2ZfuNPywNG7QE+3yNNVs7AL0v4HrjfBLe+4/ZtvuA9Vj37Gbe9Ind/5UBrTTHZEbS5sXqRvncDVPYW1c7E3aDS642CKT7phUr3ISk9qordIoGl3QaULdDVhU1uNrcaknve4m7e/AB2Yrp8DvwO7CFfkW1jHt+wCuvgtZGtrJqLQ9Me7pDVV62RcS2K/VZOLv5MKruCV8DR1rrJ0rS2Kj1rONrwTTL1TXpQ65V7o0/kpdTjfOyPMuQJyL1TXq+rj7NDUscuKPK1MFkcZWi9mvVaxuPCbJ9PHz3POWeVdy11JeouuyeGEltJkLpqd6r/ACYLqnVNF/rap6bQ3yar0JNvaK/IPE0knTFDrNU/dGl5NV1GO3Y/xNYyw78UL01p2OhZsbdOkDlij/kTnyrl9LV3FLFXydtY2tmnYelCt6scQcEscrVKxaJXwd6xWnsxSw2tnsTgedOOX/GJzY5Zf1UYzxtPsz2PRlHvZOiepexX5JzUcW6bk7EmpO+53ShJL3RIeFdoNP8ABOKrmabRNNHVors0Sop9ic1HPrY7bNnjS/8AwCx6d13JlGWpLkHOKia6W5cEyxrxsxlHL1eS8CS5s3cm5JNbJLcnqMMp4kox4dmkl4XYqJTDZWyVepbMqdtOv4IJhTk+SpJdhR1JU1uDjPsA0lVAhamuUTq+LAvSDiQ8ku0Q1uuAMfqCX6bbfc6IpqMb8I5usm/07VbWdFzqLivbS5L/AKDabJ0yUtilN3VFbvgiIal2Fol5NLklwK3+4EL1E1UlXgttglsFbbgK3a3CVjSSV8jddmBO6Rzdc2+klXZnWc/XxUukmuCxWuNtYYf/ALUO7WwsavDj3/xRShW9ipSsd2OkTvZAchtSQ68hSAQuGVQJDRNNPkW/Yqtx0BNtdwtsqhU9wOTo8ks08sppOnSOm1auKf7HN9NTrPf+863F1sUJuN7Rj/AtON/9uN+aHpTSsemthoiWLE1WiNfgPRwuNPGv4L02GgbVYfo+mb+xL8E/0/pndxdnTQMdVHG/pWD/ABbSZD+j42/vo7twtl6o85/R4WqyUKX0aN/eqPRbGmy90eV/R5PiUa+SX9FzN3Fxo9dukcmTNOP1DFBSqLW6LPdHF/R83mIL6Tlfwexr3Cx9KPF/pWbymL+l5k+FR7iYrH0o8T+l5vFif0vPfB7l/wAjsfSjwX9KzqrQv6X1F/a68nv2xj6UfOfoM/8A9uQpdFmX/bZ9G3btgnRfrR82uiztfY7GuhzvbQ0z6Nu/gbdqx9aPnf6f1CX2bDX03qN3pPob2EnQ+lMfPr6f1H+wF9O6n/afQXapAorlj6UfOPo86dODIn0mdcwPpVGNu43Ynhi0127Cf+tR8x+nyp04sl45R7M+o9GL2Jl0sJdzX1DboaBoaW5waJqiNLu0y0rbHpoIzSffgaSsp+DOMPdqsC2vgSilwaWS2tVUUJK3uEouTSsqkPumiDOLcbUuBvJFxqmVKdcq0ROf+1BT0tdmx6tqRSyra0DlCkA0qJ21brcTaW6Ibd7sC299hp1vpshOi7vgBSyOS8E6rB23YUu/JQlJjTEJbgW4uxWxp+eBpp8ACkg1vuqQmhU3TYGimn3BMzaQRrkK1bRNpibQIAboTKlFNbEtNfIDtPZClsKtwp3uUIG6KoTV7AZuUk+dilK+42vgWldkRD9vLCS7olxfYPcnpbtMB7cFUoqkyJY9XeilCu4DSfmylRCTRdbgG27vcE13J0e60x21sA6vgn01z3KUlQ9mrsBfbFBraE3bB1YFOcqXYpSvayHa53Q9KlxswqtQKW5KdIbZQcDFa8j3QDSCkJbjqiBbBq33BqyE0yoHKnVFrcm6KjJbKuAJlGb7WvgIqa4N1JVsJuiDJ6vBLvk11P8ABn7nsyhKch67qyXFoEgKckK12E1bHp8AFMEh6ZJ8iblFgOmkK2xqVpi1LuA1KkP1E2JcB6ae9gPWrXag1W7snSlsSkk9wNlJ/wC4fqTW+tmDVNUxWyjqjmyRW2RlLqJpP38nJqr8jU0/yNHYurmlzZa6zatrOEG1+42jt/Wv/aUuui1vFpo4daHqjfO46pr0F1eKSvTX5Kj1HTt1srPMk7GqovVNeongd8MPTwut/wBzy1JKXJSyLVtaL0uvReCF7MldKt/d+Dj9ad7TNI9VkS+7cdw1s+lk3ansS+lkntuSurnVP/gpdZJL4L1BEuny1styZY5xW8G38G6625VVFrqoXvsP8aONJ/7GvyNtJfB2LqsSkrVsJTwtdqZLPI4YqL/A5YvDo7tOGSqkHo4mqocQxwek+zD021wd36aD+3YH03+18Dgx5XUdPPLj0pdzRQlCKj4R2vp53tJC9LOudL/BOKY4nGX4Icvyjt9PMpbxTiDxN84+eScUxxq+0rLTX7ms4KPt9N/sTFY/DT/BOamIcqJckavFB8XRL6eC/wAhzRGoLVmnoryT6E1xS+WTArZj1f8A9LOjf0pLnczz4pzwzjFbsB43/Zx+dKG38kxxTjCCfND0T5a2ApPYd7WTQqlVcfJEU3tuCfl0JRl5sHBtkDcgsdUIoNQ0wSQKgAV7MaSJfxyFc/0+W2VV/kzqs5uiqKytd5HRaKKuhOXwLUGogdg2Tux06+QHewbCqXdUG4DrcBVKhe4Ibig44E1KrF7lyBT4OLMn/VMO17HW06OeakvqGJ/BqK6XH3MKVg3K35FuZQ6HQrE5PYBOMr52HHjce7DgBjcrZLCgpt9qAVB3AdgwoGggugVN0KhU07CuTpZyl9SzRcrjFbI7Vv3OHp4//qOb5R2VsWoruBNArsgfcd0LcYCYdgTsae9BSQnLbY02ZLikBLmopbbiTT7UXViaj+xRLT7AXsiWAJ0U67EpUtxOVIClVuwpeKJT7jTvuBTSoWz2YKwabWwD0WuBaF3Qt752Gm2AOCjwF1tQ/wDyTYAkG3cN+xLA00oj01ez/YF8FWFRpa5BbFMTjfADse2lk06odNIBVGSoTx0tils3sP8AcCadboKLW+1i02Akn+xVEd+QbAbj37kON1uVYUpLwAn7UJb7l1sJxAly7DTQ3BJck6PkB/jcL8k7rgdbAJtdg7bMpR7/APA9IGSn/JakUormtxNW/AAGm+RpUKTANO3JLxb2pFU6DTaq6YC90d+R2ilBJc2JxTASa87FWqJ9N3tsJxaVWA4u3XAN9hKO1vYez7jUOkkmuQU7KS33Bwi3wNE+okL1Ll8FaUTJLsgKEoLkFL28AmygSLSpmbvsUpMDS48IdryZRmrpobpy2exA3lgpc2L1ItbEPHG+RKCitihuabW5UPBlpaTdFJSq+CjVxRLbeyJ3rdhYURi0+S/yRYKS87kRfANKS4Ep/BV2gJUdqsTjvaZVfItHewJW7tsUmXVPYTXwBlcu0bGnqfBqVslRRlo+ClifKLbVULU1sZC0kuL7l2S5WBMoUKttuTS7FRRNS013EtS5NN73CS+QM92Ck7L3Xa0TbfEQHqsHL5KWNMnRu1ZA1Lj3b+Bvf8ErHTsbqKuyhrVew9Uv8uCNXjYSYRpqXPJUX5MU6ZSkQbKTT2b/AJK9Se25hr0/Ia+9l1XSuoyLvRUepnXNnH6jf4GpNbjaa7f1bVbWUuqk4u40ux5/L5G5f+4vVHfHqmo8Gkeqi+UeUpX/AJBv2dF6pr111OJ/kj18Ce7R5qbXfcWpp8Wx1TXqp9PLZSW4nDDq7M83X3B5S9K9B9LhnK738WH6OLX3yo8/1Uvte5azSvaY6Ha+kde2VV5JXTZFL7jmWXIv+42WuqyLuNg3lgybVT/JMsOT/aZrrZ3wjRdbKvtQ3yF6LjvpJ9G19rRceuqW+MtdVHwP8Ri8Siq7EOMVw7OpdViezjTK14Jc7EzyOJ47d3yTLE3wd0l08vuqvgPTwPiVDmGOH06+RPHKOyVnbLp8bW2Ul9Lq4zUvknBjkp1dMiTpcbnYumy20ssH+SXh6mMa0QkOR5vRf95Pb3WdDrsdGjNjT/8ATbtdiYvJsn08l80TmjntC17HU9Lu8TT/AAS/SVe1r9hzUc6yJ7Dhk1S247m1Ynvx+w9EE9iZVZuasetPbuW4LfdEPEl/kTKE5VVuhKadtlein/lbB40lyi4F6iBzS3EoW9gcL+RlQPKzmnN/rsD7HQl8HPli/wBbg9tIuUdymnJ7CbROmTk9qXkFFpbmbBft7k3HwJ7cicox5Cq2Y0lVkpp8DT+QYFV7hKgdPcVEGbnPV9mxUZLh8lad+RqKQC4BNDe4kkA1uG1jTilwCnHwVMceBafqU15gdbo5Y5Ir6xx7XA62471ui1cSFle2SIlDe7ImGkFWJe3uVqS7kXGTe22xN0UvHYpJLsaRMZ7bD1vwN1+GK9gBtidpFRe43bfwFZ6hq3yDjbD3XxuEPglwfKKVt7lKVMqs4xk3VFaXHlGjy692qZEnJ/gBR1XvwVwRu+HsCU1wrIimTT87Ak9VyK7bFU0q3sNid0F2Ba0ND9r4Rle1oqErQVaUH8MjSNVepjc4W+ww/EOPlhuu48iTRnbvcJWsVW92N1W3Ji5yituBwlKSsCqdi9zvY1XG4J70FY+6vAJvyau7Ikt9tgJGle4bscW0AaXQqZcZ+Sk1IgihaqLlFkOIDtSQqF2oEwitNktPwNTp7K0aKaaAyvYm2mbpJsmUAqE/PI+Qqh/BEJIKHqoHJXvwUIXcJUqY9rAXfkdVy9iWkwrsQaKSQNxZirK1XyA3uJKuwWw1NL4CKTFqYot3vwNxveJVGpCkQ1JdtiW5J/AG3/AWu0kzNSv7mEYY07sC2/nYbSXclwcuBKLQRTrgTfgbpgo2BClJ8lxY2qYuzoBqRSa00ZW5DTStlVpsiHVsj1Ux601d8FQ3FvuJRqVMOdkym1s2A2JzS7CTQEVWpsNRN0JyvYDTUm7CzJjtgW5UCje5m20/gak1wBqkJppbbkxl3ZetLgglxdC0tditYnk8/wDBRPHI07WwNpb2N5YRqt7CC73YSrklycuNhSjrXO5VOWXZaf3JWZyYRgltIVaW63QwaQyNMJTpmbtDuyYhvI+KBruwpg/kAdduRRTbe5SQ3sgM/Tk3uzRYmmgWWK2pj1q/HgAnCqdi02Jy33YtQF1Qnu+SXKwt3uAPuLfuU5fAluAtl2Clf3fsXUK3YvThewEuVchrq9yljbu6JWHzuULVe7FV79jX05KO1AoOqrcgz0ruFFaZ8Nbk249gqlFpbuw3CMm38DmvBQbprcpttEJ00nwV3IGnLkLYKdC1WA9b79hetvT47DckTaXurcItTaQ45fJlrtbIFXPcDb1eaoFkdVZiqvYvSn3oir9Te73NIZpR92tmGhKXIOKfcajpfV5bTjN0afrMyf3bHFpS4ZS23LtV2R6rKrtpjfWSqtEX80cMpSrZkqTXcbR3frH3xRY11WKt8St/BxLI6BNjqjvebA1fpJgsvTtb4v2OHXJcJFepLsi9Udql0zS9iD/00r9lM4tW1snX7vgdUd6XTWvY153HHH02+l182cHqWEstfCHVHb6fTNP3O/yJ4OmlpepqS4bZxLKrRbyJjuo7Y4cNf9S/gT6aDarJt4OP1KpXTKjO+46V1PpMcltNE/ood2jH1a2T3JeZrhjo10foYVtKiP6erWmfBj+ofeVFeu1zLdjqGtV0Ek/vQv0ck71ELO6pN2T607tyGwbfo5+UL9JNqm7M31D7zH+q22lZNgv9JJbdvyD6SS3W5muslezsv9VPsxsC/TTuqVPncf6WXZC/UT1c7jXVyi2pv+C/g5v6fmXWrPSpKjR9Pkf+JsusnJ7PYcerb7qxsGP6fK1tFpIl4cmq968UdEernqfu/Yb6mfwP8Vc7wtqnGVmawz1Vpa/Y7l1U7TqNFfqo73FUP8TXmttPgakabJEOPhmWQuOBuNoKKAjQxNNLku9hKD7uwIc6XBUZJxutweNWNRoBSmq3EpJLix6E+RLHvuwKbtbKhcclVXYGvO5BGyew7YNLsUmq43Am3ZMjR8cWxRV9tgI3QWqNONqHpTXBRm9oOuRJOjSLXeNjddlRTWDTVPUVe+7NfbW6FKMWuAazSbY6+OCktINXwDUOLb2CKa3otRY2tSa4BpJsaVMajQ2lSCk5UuCdiqv8CcH2YQRSYpRTBRfA4ryBNJEOVG7hfYWiOndbkGSyVdj9VPtTL0xfYTxxKpJqtgqx0OiCGtIra7Fug7bhGdtcD1sukS4WFOMlW/I20+BRx9g0AFxTBNC0VyUoxqqATSfIm1xRWn5DQuwEKrpFP4E8bUlRXpyfcBUpdqE4pKi3CW1srSgMdPYKNWl2JpXYEQfYb+B6d9thaE/hgNLYFFSsFGlzY264AUsS8WRLEvwXcrS7A9wJppbCT33NEitKAzuN0LVGjRwXgh4tXGwCuLp2KcnHhWHotOrBwkvkCE29y0k4uxfDjTK2QEeiuU9hPF45NFLTyUqkrQRglJMab7l07ewOLfBVTJqKtk64rvuX6b4krJlhi90qYFa0x6Y8maxTi1W5p79lWwQNbFRJV3XYdBTnCLjuQoKtn/JS8N2PTF/gDOpLngHxZvUK4FpX7Aczk5RpbC0zf2vY6dEVwrGlSqi6ON2lvuxpvbY6JQUt6pieJ1yNEKSS4FHIm2lszT0dqsn0KdoKdqS3Ymku41ik72M/083k90/b2CLbSBONk+lJLZ3QaWmBqnW63Lq1cluYqTj2IeSSls/2A1070DgmZvLJoam3W5BemHncUoW0TZcJLffcCXhvhjeCaXP7FrIN5HwBl6bumGmV8bIu+97lRap2yjKx0/BevHXA4tPggyYk7ZvSb+QWG1tSKJSruNV5DRS3e4nG68gEZPV8F6nYlFJCXBA3K/yJv4IlrvYn3vlgaKSrgNqM9Mrsr8gDUXyFeAUo1ui7VcUBGnVtdC9N+S5TityXPUrXAC0Nux6GGuwW/DCE4uOxUVSYr3qwTcbvcA44QXsKW9NOhqq+4KST5Y0qLW24NpkRDtlJ2htpL5I1N88BTe4qKu1wACqilxYNKthx3VUEJtXbBz2obiiWopK3wQClt8CbByWnYm77lU7SD1IOLtWQwW3YIcJQa+UXaa22Ij+KGwLoFJLl0ZW0xt2uANHKG3uE5JvZmNJdidLk3ToDdtJbieRJJx3MtNxSe7Gkooo09SU+FVcj1ERewRTle/ADez3Gt/wS3fPJMpN0lsBqtrHq22MtckvIKcvFDFaa9xcyshNplpruA9TQXsW3EiUqdaSAU2PU+5KfkHNJcAVrla32K1mSacbQlKT/AABu1a2GobXZovqX0ycVeKcZeEyP1/06G+jI3+TO1v50aWKmnRpDrvpi9zjkS/Jcer+ku23lSLtPlWANo3/UfSZb+rkX5Q3L6TPePVyv8DT5VzKS7jelHV6P06aenrKfyhfoumelw6vG38snSfOufsDkkdC6OLlt1GJ//wAi/wCmzbuGTG//AOQ6OK5NV9hnXH6Xmb5j+0gf0zPGWmK1fJdOK5FpsGo3sdEvpnVJN+m77A/p/VJL+2/kmnFc7cUudxa627HR+g6rdywtIX6PqE/+hL+C6cVipX2BTp8Fvpc+r3Y5L9iZY8m60MbE5K1yLljeKaX22L05rfSxsTKKGnZNS7xYLU/8S7DKb32CKpbk+/V9o1rttrYmnNVVlenxuQptu6HrGplU0iWtwc4p/IarLodbC0tcC1JlR89hoW+1labQMSckA+ELdhbYAFIGhNsNXkBteAsV2JMBumwpXwCewWAbLhCS7lagcroASHsyb2DgAu3RLaspMTVhUptloagkvkVNBBY+2wu4vcgqrd8BT3vgWoNT4CCvAaVYtQ9XwFFITV1Q9SBy2AmnYMbnX5DV8BAk1uJ8jcmLUwHQIG9hNvbYAk3wCk6GuRVvtwQTbLToGvgKZVJ0wuPcdCpdyIn+3fkNKrbYait6CKvbuUJ324DfYdbCV8gXaSFZKlaY7Aq9qEklyxWxp7gNtEpIepCVWFNxhXAqj22DZ8hS7BBYadQqKSANLXC2BprhWNtgpNBU6ne6GrfbYq77C3WwCsKYJDcVLewDtyJRsrSnVBp+aAWldw0R32FKF8sWh9gDTFk6Yt8FaW9hqDoDNwjL4D0kuWXpd3QODZEQ8aVUJwT+DRrs1sOopF0Y6JflC0yXKN06FKUmNGDE744Nk2nYm22Bg4vh8FJaO5rz2K0J8l1WLbrZjU5tJdjX009r2H6ce0tkNGbk/Owa9inijL/LYPQvh8DRCnJxpcgpS4ZawuHHAtD/ACAU0tmUmlzyJQk1bVETgwNHOmrQnNMz0tLmwjCUlxuBonxXBVJnNKOSOyaopTkluwNnGCElBr4OXJmnaUF+WHrtReray4jqvHxRLab24ORSp3uC6iep+xtfAwdGm3vsh+nHyyI5JSgm418D9RP4A00RXAKEeUZ+q+ysHmivudEGjVcsPkx9aHLarsxxzJ2VWiY3vsiNcfNDWSF7Sv8AAFNSteBpPvwL1YdmR+ojbSdkRurXYNTRl6jq0T671U1sBblvdk1bJlk4pCcrA19q52+CNUb9uxN2hRXcCna/ALLFur3GmmTKGrddu4RTm77Brsz0/JUVXAF6k6pByIVza4Cm48WGpRVJbkKUnOmmOTaWyKo1V2/cdpomNuHuFprgg0bVUkJIlcb8ji3QRTSqwUK3YKSoeu9gpJbbsdbbCSXdlrYCKbBxb2NNnuSrb4AlQcVSY+FuW4t8DuvyBnpbu9kNR0/I9a1Ndw1UQTT8BbvYpOg5eyA4MvQZsUdWpOx4/pnUuMXJrfseh1c08TOhSUMWJc3G0d+I31Xkf03NdRdv5KX07Oo3aZ6rytvfgay7aVsjPB1Xjy6DqP8A2k/oupSrSv2PYck/hiu34J8zuvF/TdTH7sT34D0upX/bke28kpd6oFJre7Y+Z3Xif3Yv2wl+Q9bNf3ZF/J7icVskiY7XtF990Pmv0rxf1WaL/wCpkX7sa67qEv8ArZF+7PafpyTfpxbflcAoYlzCL/YfNfo8eP1Hqlu8+T+R/wBS6ttv9RNLtuenPDhk03ji67CfTYar04V3RPmv0cS+r9ZFJLqJP8lf13rFGlndnRLo8NbYo2Z/0/C09WON/A+admvr3W9sqb+UJfX+r3TnC/wi/wBJh0vVjSfajOf0/Bs/T/5J817i19e6pJNuH8Ip/wCoeqe9Y9uzRlL6djqOzr8k/wBMxvu0/wAj5ncb/wBe6iSe2NfsVH/UGeMNPpYpP8GC+mYV9zfxuS/puKPDk/3Hzp3P+Oz/AP2OSXu6bGxx+v4Z/d0cP2ZxT+m4m7WpfFmMvprpOEtP5J86dx6b+s9JJ/8A0iX7lr6t0L2fSV+54UPp2eU8mlpqO9msOgzyirnv+B8qvUe1L6l9LlzhmmC6v6VJK/UR4sug6iL2lb/BP6bqY/4k+VP8X0EJfSpbR6lx/JSwdFL7Oux18nzMseZZNM8bbXehackZUscv4J86f4vqf0uF1o6vG/3FPoXH7c0JPxZ8xqyJ/ZL+BqeSPbImOPRz5r6Z9Dk7Th/KJfQ5lHZxf7o+c9bJv/1L8j/U5F/nMnPo48voF0Wd/wCKf4aE+jzLZwdnhLrc0Fccko/uaQ+q9QpJLqJ3+S5T5x68umyx39N/wZPFki/tkv2OJfWuti1/fkar671b2nKMkvKJ+pf/ADjp4VNUTFpMz/rUm/7nT45fsW/rPTv7+kj+zE1Pkp7sFuJfVuirfpZfsx/1P6er/wDTz/FjanypNJdxqn3D+q/T5P8A+ml/Il9S+n6r/Ty//sNPmpaNk3QnzzsH9S+nSd/p5/yC6/6a9/RyL9xp86FL5BzXk0/UfS5RuMpQfzuSp9D/APf2/wD2jpPnUOaQepGVb7m8cXSZOOpj+4/0WCX/AE+pxp+Wx0fOudNMFSe50r6e3LbqMT//AJCf07K5bZMb+LL0l8Vz7Bb4N5fT+ojG6T/Bm+l6mD/6Tf7DqJzUpb1QUn33KXT9Q91jl87E+lPXvCX8F2HNJpCquC1jyd4OhVJLeLGw5qUVskJqS3oF8jYmGnY3JCunsPa/AMS5rsO15HFQ3G1DsQTa8gnfPI9Ee3InFJWxpguyb3KSTQON0lsymFqC488IWlp7sU0qqtgirXNhsyUlXAUkBVRQOuxKSb32G1WwDVURKtmi6pboh0gprTW7oHp/xlYqT5Vh7dmkBSruPSjPuGlt8hDaaYJjqlQIAsbaa+RLd0FJEBdb2PVqXIkl34E490UN7cjvagSbW+41GwFqoTmW4KiHC0QO7YaiVEpIAbdjUmGkenwAamCl8BpaW4klW4DtUCSYvbXcaq6QBKKfcXp+GTJtya7DSaWwA8V9weF1s6E5SWyD1JLuUGhpBGFeQWVvsarIvBFZN70g0m2rHp2Q9EZcAYKG/JaRt6MXw9xPG7vWtuwVnyia2HLUuCPdxQDdsUlZS32Bx322KiV8oepRQ3BeTN4lyiCZuMvwSljae9D0Sd2QkldooFGL+S9EWuDNO17FRaTUd92VFrHB8oemEd0jCU5RInPI42nuB0uO9rgmUFzRjilkcbmy8kpNL4Al48ltR/YxfT5G/du1yjpWVxjbjbHDK5f47saOd4LSuGxfpJL2nU2lH4OeUm5+3gujLJGe3t9osWOcW6VI6ddb9jLXabQ0Ssc5N9kL7XvE2hObXwDVlRhDJqk9Kdmm/c0Ua+A0NuiKxV+Nhp0/g29PYSS7rdAZ6hSbaWl/lFyim7rYWjZ6dgM9VbC106sFhnq5JfTTt1P9ijeDXDK21GSxNRt7sE5LeiDZUnyJS8OjJyat0Z/qUn7luB0PK0uDNZZudONon1VNbKhxyRey2fcDopLfsGmMuE0Z6npoFNqFrdhWmhJc2LT4MVnkvuVmqyxa8AKnfgvT/JLav4FrinvyBpo3Ww62ZPqryPU33IHXyDdOkFpO2OU1LgCd+dwp3waxmlFJjjNKwMXG96CKbe6NtSREnvsQCSslTVjck14ZmoK+Si+rnWB0r8nQ2o48VLmNtnL1bUcUm+GdM9PpYle9WzpLcC1/AvUinTB+CVFavcTaitSGmn3JcaeztCS/gdVWrcUuSdSSEldJjrfYdUEWtVFOidtq5ByVbqh1Q1T7jaSIi1Ww0/I6odrnsTaW/YmT3+B6e/YdUVd99gFsktim1Ww6oXcaV8MjVSFq1dh1Ro1ToK3IeSuVY9Sk9h1RQEak2VzyO6HvyJ24ugvtwTKelVzZe6F0SmsOZtrd0apSSq9zLpIqODJPVacqSKcqdPkt9WIvdcA2+5KlXcUvyZ7qqi27ezHqfhGWzRXYd01TXGytBW1aV87Ep7l/vVF+hpaV2hG/wJRj3hH+BufbuLkn0NJ4sc1vCP8ABP6XD2xpFU+Lr5KVrvY7OqxfSYZfdGjN9Bgd1aOhWnux7eR3F6ril9OXCySr5Rm/puTVSn+56WpbocZ7bjqL3XmP6dmWymmR+g6hVTi7PWc3JvaiNQ2Hdea+gzVftvxYv0HU+InpRbjKy3N1wN8/8O68t9B1FbOP8iXQ9S9trPVUh69qUafkm+f+L3XjPp+ojKtFr4MYSnLI4qDbT4Pbc39yVtE/T/TcepntrXCH5TuvJmssJfY/wTrae8ZJnuRltUopsTUXzFNkzyv0rxvWkt05Ia6qcN/Umr+T1pKMv8F/BLhjkknjjsOfK/R56+oZ4/bmmv3NI/UupS/+ol/J0/p8coNSxJbg+iwU24/ijNkX6RlD6v1cE9GVv8mkPrfVq25R/hAui6fVdO/An9Pwyl90kTIfSNF9f6q9/TdeUi19fyv7seJ/scr+m49ve7BfTYtusg5i9x2L64qerp4ND/q+B1fSL+Tin9KkpNLKqW5hL6fm7zJzE68vXj9V6HS9XTNP8jf1L6bLb0slo8iPQdR2ad8EfpOpWSXF/AxevL2I9b9M3/6llPrvpmzetHiy6PqlLbHb82N9J1DSWjfxZMXfL23130xqryL9g/W/S+88n8HhPp+pv7P2EsHUJuPp7lw3y979V9Ku4yyfwJdb9Nlt6k180eLDpeqk2o4/4ZMsHUR/7X5GG+XuPN9M1V68/wCDSP8ATkqXU8+T51wzKKfpNfISjkhvLHKvwMqf4voli6OUvb1UF8WJ4MO9dTj243PnHKdJ+nKvJDzUrdqhzaZ5fSQj03+fU40/Jp6PTtbdVjbfyfMQyucVKm0aKctN6JE5pz5fRrpITdR6rE/3Cf03NfscJL4Z84szV7SXkr9XNfbOUf3L+nHl9B/Tepb+zYS6DNG04NM8TH1ueK9ueV+bNofVerht+olfyP1fnHfLp8kJ1KO3dieKUd2tjnX1vq07lNSLj9f6j/LDCa+SbWfktp9kEYOrumwj9ddO+mxWWvr0H93SY3+BtPkj08iV7WgcJPlGsvrWCS93Spfhi/q/SPb0ZpDaz86z0y7IaTrdUaw+qdF2xTVd2V/Uuh7qQ2nzrDRJ/BNSTcUdceq6CT3ytfkazdA7rqYp/gunzrjWspSfg3m+ka9vVRX7BCPTv7uqg1+BqfOsbd3Q6+DplDp7v9RAWjCvtzRf7jU+dc9r8hqS5OyWDDLGqzQv4YpdPBR0xnCX/wDJDV4rkckTZ1x6RuP+H/8AZDj9Pblx/wAl1OK4uwt3Z25OhlBe2MmjKXTZY01jk/gunFc+ljSaRt6Gb/7Uv4KhhySW+OUfloHFcrBK4+7k6fTVCnCK5Y1Oa59Nfgv21saR0yWzBQhqa1EMpJxUPkSe2xc4RcXUuCNMYpPWMTKVvuxXuNrvexaxOrq0MpjPW065H6ldglj93gWi9rsYYetPsJS1AsUm9huEoOq3HJhKUR2m/gyWPIpp1t3N624GBOCrZkrFGnZTUq+0Em+4ERxJDUFexXHIOlu9kP0ZTwqa4Mn01cK/wdSkrpFaqX2gxzRhtVUP0rvydGy3rcHuUcqx5d46VQ44pV7tjqUbBw5fYGOJ1H22c+ZuNNcHZlwKW62kXDDBQS5fyNVx29G6bREd9qaR6TxxceKaJcNrS3Ky44txt1sSsyTtrY7HF1wJQSe8BoweRc8fBM8iitTdG2TFqbbic8+lhkpScqRRWDqsU70yujT1E3bIh0uHFWiFFvEm+asgHKMlSChPEu0twXTzlusq/ABN8aRrS099yfTnqd8LwRc79sbQF96TBY8sn7UmhRlkd3CjSEprlUUJYsn+aSF+lhNPWqfYvUy9ZNGK6dJb9glgxpWuWa3bBySGjLT7aaFCEEnXJsmpbi0xW+wGThB8oSxpPZG2mL5E4b7MaMmldmUpJfk6fT2diWBPdoo599PyZuTTu3Z2Sw/7dyH06btugIhlv7iX1OmdJGnoqvtuiZYKd1a8F/FOPURX3Ma6nDL7ZWxLGtNaUwjh3vQkRF6914G5vzsLQ2rDS2iKcb7vYNk7JcX2E4tgPq3J4XSteDqzR1YcFbPTucnVSccW3k6pN6IPvW51/wBIlTSC9wqLvyNIwobdbExfNmm0fkl0ApSvh0Tvt7imrX4JTUtgLS4p2yWm3vyNtfhk62UUk13Ibt7uh67JnKMu1gU/A4yelrwZR1PjgtWnwBSm6pg5NPkh3ew21VdwLu1uGqlwRF+dwcktvIFOVpbDpRJ1BKNgUku6sLqW3BMajGmDSfLIK1K6snM/bpXfuCivJGdP0m1wWB9LFY+j2ldyNO19xYYYofTVNc3/ACJPY1QN/wAjj4ZLkk6sT3ZgW7jsg1tqibpDVPdFCjKevykW8rfMSXJrhBd8gUpNcIpshOo1yCbRMFuWmm+BanJeCW7WwKkrXIwVK3yQ3xvwaJpxRLUb+SIEwvv4BUFJsKq7XyC5AXcBy2YnIbZD9y2GItsWq1vyJRSKb9oxUt1H54M+j0yfUNKpJ7GrktPyZ9BJL9TKPK4NeRumFp7PkhzqK8iU43ZMGjWlinVLt5InLVQ9V7EwW7UQW6pERk1LnYepN7DAcSWxUpW7SpmTnJN/A9VxTXJOUW90C2+GiI5H3BzpjkaSm3u92F2q5M5NtbBV99xyNE6Qal4IvUS5KOz2JyjVzafLsTnvfcycu9bFvdJl5U3LuHqrvyTT5YpVs1yMGkJzhK4uinkk3vwZJv8AAN2uRyKUnw3a8A5tppq2SluOuKe4wF2ku3g588I6kvTUm34N1qvdUc+WWTD1GKUUmrNeYOzLjxQ0xhBRdcBcdqih9TLXncmq2pIzj/wT1DaThj1bxW/JK6fCm3KKa7Dcb7ktV+CYu0v0mCUknGl8EP6fgbbuXxua2x69tic06rnf06Lv3tUJ9BqjcMm5vKc/tlwCbHK9Vyv6dJq1lI/Q5I2tcWzrjJqTfYmS91lxe/TjfSdSuKYvQ6qPMUeincr7g5tWhh36ec8WeNNx5B4s639Ns9KTclTGpNx54GL9K8pxzJX6Uv4Jdr/B/wAHr3JKyVG020tTJh9K8qT08p0NZLipKLo9VJNU4q/wPSlGnFfwMPrXkvNXNgs3wz1fThJNaVb7j0QT+xbExfq8n1Uqdy/Ybze9PU0/g9X08T/wV+CPRwSu8aTfDGL9XnrqJxlfqS/k0/X9QvtzyX7nTLpMLe0CJ9Dg07wf7Fw+rP8AqXV8fqZfyP8AqfUt/wDXl/JP9PxxnLdpVsyuj+mxy9PPPOTqLovK/VcfqfVrjqGaw+s9WnvO18qyI9BhcXu9zOf05KP9vI/3M4v1jrj9czKWmWPG/mi19b75Oni/wjz4/T57N5ED6HPFv3x2GHfl6a+t4U//AKRfsOP1fop89LJfueU+j6hVUotsz9HqE2nC2TF68vb/AKh9Plf9mcX5sf6z6bJU9SPClizJpaHuTWZWvSexf03y95dR9Pbr1JJfgtdV0NVHPL+D573rdwf8Bqk1ai6/A/TPL6PX0Unv1NfkccXTP7Opx/uz5pz3Xsdr4F6umV00y/q55fULBCtuqxf/ANgfTOX/AHsbfnUfMPIl912P11/jJr9xtM8vpl0mVNrXB3xTE+kzp1Sb/J87+pkqqb/ktdZkW/qyr8janMe8sOdRpwYnhzLf0pV+DxV9R6jhZmax+r9ZHjNsNOI9JwnbuEv4FKEnFJwd/g4f631tbZF+6D+t9a0vfH+C9JxHdHG4u9DKbrmD/g4P631u3ui/2KX1zq++i/wO/wD4fOOyEklvB2NuN/azjX1vOpe+EGvwP+tNyqWCLHf/AMPm6nKC4sG01XYwj9X6e/f0/wDA/wCp9E5O8Uvwh1E+bSo09THCEb52M/6h0L29OZceu+ncVkQ2HzUlG3vsOof4sfrfTZ7rJNP5H/6Ke+PqFH8l68p80qKu7G4xXeyvQxv7M+N/uUuiyO6lF/uN8pxWHctY41ytyn0OVeK/Jn6GXnS9i75TmqXTwq9S25IfS45vUpg8WR37ZB6c4JXGS/Yf4pyT6VSg6pE4+jlFt67ZSlO6qV/gdzSdWMn/AE5L0nG2la8Gc+lyQSUY7Pc0UpqOw/Uy6d2Tmf8ATlzvDlStIlrInWlnS8s37ewObRrmJjm98d9NsVyf+Ds6XxfFg5XW3A5hjmbdbQbI1U60t+WdurceqL2cUOTHDo1L2top4Zaa1HS0r2VIWnsxwYwjGo82JtxdJHQoRRVQ22JxUxyxbfJpzHZmuiEuUOGPDGL5snNMZJV3DZmrxxolYrTt0TmmIuN8g3Gn3B4patkEsTjD2rcc1CWm/gNr2CHTym/dz4FHpsuOTUmqLlA65HsXHp5OLd2CwTcfkZVQoJuyXBW6Zaxzh926+AlFpkyjn6uN4fa/cux0yd4sTls9NUcPUzkoJJU+53STePHq50nX/SIe1Am7H2AwCTElZTpLfdgkFTFcozakpONcGyVc89iH925RErtDXBpVvcdRlSrgDGlIbgl8jljp7bIcU2roBVp447gk5bIco7UKOzAnRXAGlWg0RfYCFFON2EoNl6KXwKWpUuzAhxY3tRo4OtuSaknWn9wIfO4rZpLett0PReyQVi+fDFmbWKXitzZ43z3IyxSxTvdUIhYtL+nYtPd7jtIMST+n41FbWGi9vJaE2qE7VVwNwrZ7/IaHsrIDd8lJpcMqEOzJljV2n+wESlTruKDk+eTTRtfcfAE6mhucvCoHF6lRLUrrhIBt/wAMcdluEVa+TSWnRsBFeOBrcW9DjtuRSfNDuidTUn5Hf7sIbe3t5Qk75dE6lqXZlpJvdDAXF8CqmJP3cBK42+xcDbXkG6ruiYOMlfHwW4prmiCWtXD3I6Ka0dTtvYNtRle1dyugyw/S9TBx9zezNQEZKcfIu4oxcYpMrTSvkgBNtvcqUap9iHJatwG3Q063QpJXutxgEpWJeLHsluEIqW9gEU7He43Fpbckb3uQWpNWiHJ6qHswUK5YBqrdLcmT1tWaKNX5HpTV8FEp7g5tLixS9rVja3TAWqVVyPV8Eu7B2BesLTdohb8hzwFaRklF+UTzvdMlJr5KVU/JEPVLtwc3UTnDLjvdORsrf4Mupk45MO1rUWDtztvN4bRk5VfgfUSf6iTolOMhQ4t0P8i4Ynu9iCnvHYluqC5KNIanauiirvaS/cmkpE6pLfkG7XyBaq9wenhkw3e4Sju6ZA0u9l1GMafJjGkuaKUt1e4FSpIUK3YOr+AlSp9gK52BbLyRexTlFLdhDUkndDtS3RCacW6/A01sQWlW65B8CvuPkCHtXbyVXcUq23HGn32KpPYNQ9Lm6QtDTd9iBTrS1JWiOhco/T8ybtOfBbTlFxM+jT/SZm3fvVGp/EbbJJkxlbKTTSE1vxRkNbP4FNJ8cdymlV3aIfFDA4eb/BbktVGdpLbYaqq7jBSdyslSak3Yrp15E4fIwWnqk9luFRUuFp8Eq1zyD709mMUemk0/PYHGFtOEWvNAtluGl6dtxiJfT4pLeCbZlLpcCVLHujZSkt+QqV3WwX9Zvo8LivZT+BS+n4Jw4aa8M2Tl55J1SUQbXM/p0G6jJ3+RR6HEk05u+x0pt78EyktSTVjF2uaX07J/hk/kmHQzcXqy1TO1ZHW6Hbt+0YdVxPoJR29UI9DKXGWn+DttU0+RL3LbsMXquF9Fmi9LmrJ/TZnFtV/J6kqkvkhSUbjQxe6830M8VvGzHJLJjWqUWl2PY7NeTl6itKxyWy7lkh9K44ZMk43GLb/Af3U98ck34PbyKEcWOEIr7U7RC7N9hfMX6V5CytO2mqBZlw9vk9VwTblpjuTkhi2Txr+DHK/WvOWWK4l/yV+oknSySX7nTLpsM2/YSujxJ7pl5Pqzj1meO0M0v5NYfUurj/3nQn0GOUW4yaM59BJStZHROWvpG7+rdWv+62aQ+s9VF/fq/KOOPQttXke4p9FkUtMJ2vLHJ3Ho/wBc6jvGD/Ya+tZkt8WP+Dzv0XURjblFob6POkmqlZOV78vQX1nJW/T4/wCC19ZprV08GjyV0/UNPbddhej1Ke8NvgYdeXsw+sYVd9MnYf1bpnv+na/c8V48yTeh0NQzJL+26Y5N8vbj9U6WUanhkl23H/UOgveM0jwl6ik1KDTRLnJ7uDX7DKf4voF1X0+TtZJL9inn+nuqztfsfOLJa4/4BTTGVf8AF9H6vQ3/APU/8D19B36r/g+dWaL7C9SK2aG0yPoXPo29up2/A0+jt/8AqUfOvPDigWaD4LvpM8vo4/o3Fv8AUb9grpW//qYs+c9WPkHlg2kN9GeX00MXTz3XVR/A30kWrjmhL9z5qOWMWP1mltNr9xvo5j6KXSZE0tcP5H+hzSppp/hnzsM01/3ZP9zRdVlj9uWS/cvdOI959F1Mf+2/2E+l6lU/TkeLD6h1Udv1E/5NY/U+rXOeTH09JxHpelmXMJE6ZpbJnFH6x1iX/UtfKLj9b6pdofwX6U+bqWquBar5Mf69kr3YIS/BovrmJJOfRRky/ROHH1slPDT2+TqnKlBctRSOXqlB41GTrfk7Oo6f0fTTlqbjdm5/HBlew9aqqoVbXQNJmVNkqTjKr2GpV9wOKq13ALbdjbUnfclbVYN3sgKVDTSujNLfca2fgBykOM1FW90TNUJAW5Ju+xLlp4FKyd+QLjL3Ox3atEJ0yoS3oC3LVvxQXYnT24BKPYBqSRSyJL5M3Qmu4VSkm3S2HLIqq6IivG9g0l8gEslpUY9TP+y5dl2NVGLM+oh/blJPdLgsRthn/wDp+GlSe5SruRjSl0eHUq8DS+bFD1Vaoa0rtQnH5BY0+WZBKpPbYmlwXGMYxonT4Y0Xa06WrFGuBLgmtLtMDR7CnHUttiW3/IrlFAEYOLaY/Ti/hkqcpDkxocYUqb3CapEb2VcvyUR6UuWPS7KTkl8ibkpb9wHpX8Du1XcS+BORA9NoNMnGuzBTdfA3JpKtyiIwceVa4L/a0GtWNZVF7bgSq3tbGfRSjLD1FKqlsVllrla58EdDL+3n9u7ZqI0abj8DjCnu+Q5Sp8C1b/BlVNbUCjFbvdkuW68sq1+4BKmv/JnRTe43HUtuQEktO6sitW8U0XG1sy8e9+ArNSb5FrTZo1RDS38hAmrpL9y1vyKMfbaE5O/cAf5MUbU93sxpr+Q0rfwA5pMUUubGqcSNPzYFfbd89hRStD0vSrEkoS52QFvS+SItJtl7dtyFGpagByYUnxyypKkJQt1w2QS00Y5JXmxxq2mdEVvT2Mckng6vFKMU3ZqQb9S3LO01T7ojT44N+qbeeUu73ZnF7bBU3W7Fd3W1De70tbo0jG3bVImIztp6XyJrY09O5N3yEfde3AGW/DE9pGyhG/kJY9vlAZXvsLceh6n4HpaW5BDS7Arj7WaKDbtLYde73LgCNV7FPdIbVy43YSVMolVwJ07THGLT3GktVVuyBRaikuw1KF/A546SpWgUPC/ICcvbsJOSBq78lO1DZBSvVv3KgvJClb4HqXARbk4rZ8i1NK2So+Ac9tIFOVwa4Mug26LNq7zKcbVcbEdH7uiyPxOjUGt8UCbb35EuarYb5+TKq+0TrRtyKabRL2CHe1sIr3CVS3H2AqSXPcaaIbvjcbXgCnL4JXtF2DTb3YFNJ7gpNbIjVvQnJ8AaapXbXPYFKSXkh5G6rgq72AvUmt+5KSW3YSTi99/BT/4IiXTVrnwSmm1tsU2luF2wpN7/AACdbN7CltQVGrKLUVNvwVoS+0lXHdD11yAQdu6BpPtv5J1u6Ww9b0OLClW5h1kFLDV1ubRlSbMOrevFpWztWzUZrpm3DFBJXcUJ1pKd6MdrsNxjwPRGO737lRjtu7Y6ttjqkZE8sbjbSEnumW5aUm1yAaadrddkZ6ZNtmupXfYNgrHU+/7F6eGwdPca4TAGrj8Atk9+R1/AqT34ATpVT55BO+X+B6UlV2KqfwA2rg1/yRb2i3si9T4DSpb2Apb78sftmk2lsS0+VuS29VV+Qi4xhUm4p3wRHFFRScF8ji1bGm6oYpSw4m7WOIn0+L00tEbC2hp/8kw2oeDDKovGq+Cf02FR/wCmtRu04uuwtNlNZR6PBL/D8sUemwU/Ym0zoj7VRNJzvsDXPLpsWq9O4fpOnv7WdKSt7EzW1JBdrl6b6dDLHJNycYwH/ToN3GbR19Cm+m6lydL4Jr2qu5bF2uX+n7OSy7cUwf0/JaXqrc61Hs+BtX+TOHVcE+hzRdLImQ+m6hR1UqPQprkpbxp8DF7rzPRzr/G38Cl60V9j+aPUUWrkjP8Auxk6S9ww7p9bCDwe7ZXydD2hjg3qpcnL1k2sKjKNxs6JcQrbY3P4wb2JfP5Dgcd9zOidHllOFKkwveikthoiqRKaLk7ZLarjcBcvcqk1uJ/gne/gBypfIK/Ak1Hncak2rZQNNtOQpPT8opS1bdwe8fkBXcdkOLS45FFpJIpw7gOlVt7kONdym1wFJ/gKmNWkRki33/BrUbVdh6bdAZQyadmi1LV2r4LeOOzXJL237BCUdmzHqNXptx5rg1uf7GXVOccLlFe5CDaEnLpsWpVsG5Xu9DE2uVwCdFol2yltswSKZBDT4BRdNWU2tNd+zD5Csk5J6aKouLTvyJc32AW6W6ItyZpKSexNxqq38gJk3ZVKm73HGmklyBLbXwUnsnfI8lv8IjlJrYIq1v5B70gjT3objRBLnplpHty+OyBwt338i0/JVD8JUhx2FslSZNuwhzlsKPljq+e4m0paeQFJrldhdFmlLpc/s3sU5JRYdFkk+lypRp3d/BqQVGVquBRvVvwS09pWae3ZrcyG/gSYOq25JUn4sCm97BN7gt+eQQDW73K+1WJuq2D7o+AqW3KSvhlS3l8BGu/Hkram07IiZP26eBVfI3JVurDUmkgBpONcMIuluCjYk0m0wLdVTJW24k3ttSGmr4tAVqUv/wABcdPkyezY1wBpFLTTI3bHVBdbgGqSdVdFrdp9zNykuB7sobvUYdTNx6jAlG/cbXJ//Bz5Msv1WJOPDLB2Z3/6md8kWlwGZt55avuslpdhRVe6yrJi7VdwVpW90QNpt1qHKSi1W4np7Bqi07X4IDx5C99mJOwat2mA69roKuNPYqPPBVruiiMcq9r4FvKTvYfti/gFJN0QJ+AsY6TV8ATz+Q35rctpfuS9gJ1tvfsU6StPd8iklSYRVlE/KVMpBXu3ZSVcMCXFLd9xRx27sppybfAla+AE4u9idO90ap7+BO+AMnqmpadnQdE2/p2SlUlMubai6W5HQO+lntfvNQW1tuQ9tzae9LuQ1sZERbS3KnHZU92Ut9pLgVW6sDHTJclJPg1cf4DTSsCEmlfAr/5NErRm4yXYB6WlbFe99wx6697/AGBpIAgoybffwNxXFbjjDZyXPgEnz3IInHaxJ18lyi7+AUU+EVSU29qtdi07hTE4U9uwot6mgiueSP8AKhztRtbselxavlgQ3cgb7UXKHdcCpoKlzBW+5Tqm9Owk6fACtRlYoyclRbipSdrYlRp7IBKDRj1e+Oo/cdajaZy9bFwxprdtliV05G4xx709K2BzUV5sM0H7JSdPStjNxb/I9EUpeB+pW3chJqXGwZIOkzIcJVLyjRtNUYwVL4NFQApW1Eb4pkzi27iEoy77tlFqn8JFNoyTf7De+5FW/taRF2uQFX8BD3tLuU1VoV07Ibt80A99N9yNORSTUrXcrUxanx5A0T0kXcm3yKVuNXwDVJfIBqd3WxcFb+GKMuxTavkoKqVPgiSXqWnsjS7VNhLHFO4gK7Gly0xOOyGlX4ICnKNdwUJR+RtVG7CE24tMBSaT8A4txenmglHUrFKUoxajyAui1LpcvhPcpW1wT9Pc59LmuqT5NHLTTqy0Gj20w0bE+o/G/gHlrsRTUX+bHpb9vAQnvuvwOcqpgJ3e/Yh77mj8rgzbWrfsREda0sPu3p7HVLTLHj7e04+tmo41JbtvZHTkyXo20rTwb/0Cl23GlvRDfzQKTW9/uYDa9z7Id1W5kpy1e6JalGwptJgoW9+BN2ytdR35CBr/AB7g8UrW6ol5K7WOMlJW3+xQu/A9UfAtSq0K02BUqWyJStPyU90JbgEYvkaXkV1K29ipJWmnsQTp3oWht7s0uOzvcSkm2FJQqQ2645C+4JPTYQpSkiW332T4LpyT2Fp2S7FUarXhmHV65Y6X7nRot7Lcw62EvQel00+Sz+jV5HHDjct/aR6rbtKkaxjWHGpO21uDW1UPSMlOUV8GmuluVaSSoTS/YyJUlJ7FPxwNR22Hs4hU00gTjXO/gqr7k+nf/wCSainGLJ0xQOOlXdiLol47XtdMPT0yTQ0t+afcrbyXQqk001sEYU6YOTDXaGgkq44CO/JLk2/gdvsND0remJx1NU6YRVfjuFb7DREoSUrrZ8Aozt7bFqW9CvkuiafBSSfI4yXDVBq5VAZZYKXI+jcn02SLglW1lSXqRaun2I6B5I9PlhNbKXJqUVoTvcPSjtbo02a2VEuK8mdEqCTeoqM0lVD0LnglxpJ2QDa8Bw/g0tafkTScfkoynO3SBO/gqMVe45xoCa3ofppb2OEbu3QcARk2jwTC2uNuzNXRLi014Ckm13J/O7Zoo+eR6aW6AItNBppWtxNWxr28BAkq49wqSSS5FPevdXlCcVSphVSaUarcnsr4I38msXGUalzwArTenuO62f8AIRjGF1/LLqMo7cgZ6t+TCWX/ANdig43G+Tp9K9zBSceqhat3saiOrPGKzz33smlswzbZnfL5BtMlUNLsOKpPVwS490EpSUfkiFW7S3XkaS7kxck3tsxSlJSSrZkU24xbrgf+OpCaelNoVUr7hFKfkHNy4e5O1CRQ2pPnccU7/Hclt1fYpSoCnKhOewTdq0iU7jZBSlf57ibpjTXINqTKGmgcq+3kWpX+A1qvyAOVcjU13Ic7fGw3JVsA/Ueq6H6loz1WgToDRO2DyU9jN7vcGvADyylLG1x5aJ+nyiujnW/u2HLU4S0fdRPQRj/Tsl7S1bFn8GrktXO47szlFpr5Kb0pJoyLclW5La/xIat3ZWmuAKhsgacpc/sTckqQJyXywL2Sq+ClJNGbVtPwFu2q2ZRTaBpMjgpSSj5YA1pV3sNPb5J2fJKaUgKnFpWmENTT7BtYWQW47WmTbX5LVdyWldruA4O9745QmnL8jk0qrgE09rKJuwtMvRFi0dr3IpNrtshNJr5G47Bwigimr24FptNlY5c2U3S+QI42OXrb9O0+6OtvY5es26fW+7o15SuqerLGEuaikSoyTp8l6nOMGtlpREsctmxSJk3GWlrgbvTv3Ka23JvuZCjstIaaf5G1t8ic3s6AGnF/AOUm1TKu1uJe3dAGz7bk3vRWu3xQVqlwQGlxl7u6Ikml/wC00lbVsSW24GacnVcFOroeyE1femFHe+wkrdeSoL+Clj78+AiJNRaixTfc0nj1PU+UEYoDFL3JlOL77eDWVRrYp1KG/BVc0otbrdlw5p8DkqlQRTcmgLuiHJrYEmm3XwLS6IHfdgnfBMvtocLV7BBOUtO3CI9TTF6v5NHBuKM5416M2ywV0OR/o8qS5luU8u6VbB0ccUfpWWm9bfBEFa+C+hUpd6E2kt9hOkthc9zKtdUaQ1ktNsx+PAKVX4CNIzv2thWp0jNPt3LVPv8AkYrHJDUl2Zv1Wb1ZQ9qWmNbESb22E33aM7WNS9Utgg5Qlvui3NaeN0LWnHgpq/VfgFkWqq2ZmpRaHBRbY1dXPKo3W7FGbu/+CNk7GpJsamnNkxlUl47hJb8hT2t7DTWkJxaaF/kZ6JJuitMqTXINNyqS3o0Uo9nuY5Y200jPHGsie+xV112m+aQRX3O9kZKdSba2LxyX4TIsVKkJL3eQyKEqcWyYPRNPkDbS4/kjI5Q+0eTNZk8jd7fsBcJyknezLblV/wDJx+rNN+TfDncoOLW3YpreORrZ8HL1ieWCV0rNNT48mGSTyyjjjKt+5Z/R1zVaUn/ihW1u+QzJwzVykgx1NpfyPSm33BSjW/JTUbdKlwTKMVKlwZQ4zBtcmb+6kGpRrwBpqBS7EOV8cEqTTvsFbXtvyTZF72x9rCLpfuTpbfwTD3PndAnNW7AtK0/gklSaTTfIN6Y0ijRNXwNSXFGUXVdrHb1/DINtnwSo77icvGzJhk393AFe18PcKM6ipLcrVSAtJN8AquxKcVyGr+ADJtTirfYnpHOWLLa2TCb2+eyDpdX6fNqfEtiwXXgKtCT4XYG9yBtLhPgWm40Sued2C1Ju3t4AqvBNtuhtt8MLsoGJpugr3bsrUuxBO6/AUm3X7lfkdcuuQJ07DSbVD1JPZFJWriBnf8j7bg4VK7Bq9wHWpeBKPdjWwnbZdEyxRb5svHpjF7Wwilz3HUYtsaqHGDuto/I9MWKlv3QJ0xqHpXDJ06X8Dcu9kuXl2BvBqvycuTI49ZiWm0nsUpN3Rn7l1mFS31M1B05FGeSTlzdg1Gtgmkssk/3J2aa/glv6Dcmne6KQa+aVk0C2VMO/kTm2h6laGhO1N3uiZ7FycXGu9jaTpgZbfgckklvuypRjJUCinHfnyNEK1F+BR35LSpsenaxoLpIUlca4KgnYqWp9ijLgpp7UypQ28MdUt+QJlUUrVsdRcd1uNRcmm+EGquQFJJ0627ilC2vBakmqBb7MDNwr3LghyvhHTaitzF0rdDQR9zXkbT4JWzXkcpbAKWqMXp8EdD/9DN3/AJjzSmsMnFWx9LOC+m0o+7VuaiLm9lvuS5SUvcrT7kuN790UnfJlRqRa8kONlKceH2IBOh3sS2pMqm9/+AJvf8A56f3CV1VD9O1ZVQ5oalfwSsfuK0/yAa1fA073qhaWpUEpJLgIvSvI0ttzO7ivIakuSDTnYTexDak01skaKS8X4CldLgON+7Hadf8AIOuSgSuOzHHVqtolbD1SUr7eCC29ibsWoV09gKca2XInKhxT5e4pJPlAJS28+THrJKODdWrRrwuKRz9S36a1cWWI7ZSi4QS2Tiha1p3dk5dOnHGPgi1HdlpG1fJLpS+CE3Y5cmVW6XA0k07RmmGtp0+AhvGtt9ytK0ktpflj3q7AMi2VBCNvndCp38hTTavcC5U4X3EobVe4ov20yqpfLAiUKe5Lg+WbN0vIrsKlJi9y/wDwXwJvuEJtpKt33E3w1si9qT8j2deArOabS+QulXZGrpiUFLjYIyi+41JJ8jlDwyFjt/JdGja032ZDlSpvcFFvtshvGpJeQJck5JUPVSd89hShKP4JUJTaldJAa6tl2M8klpd7F6Xw/wCSMkFKL1diwV0emP0/Je8pS2HBe1p9jPpo6fp0+8nMUXOqovoXpXIoQVNUNOVcbFQnd2ZGbitVWNRt0W0rutyQF6LtO9iniS7j1xvcHLVyBk1Otgub5VjaYe5bnNhO8XVDcmtnEq735E35KFFxapxFtvRaltuhNxsCUoafddijFcruW3F7V+4Sa0pLkCVBd3sGm18FtVAHjuN8fAC9OTpRd2GicXVlJtJUwbdARpypviiNWRPjY0cpP8BUtNgZy9VRvTsWlJVa2F6ku62K1ylHgBTmo1tYlJcstO1uidSuqAXqQYRlB9w1RUW6Kx+lTtcgL2NvbYS0raPBTUVHYFFNVwwpJpiUY+pfdDcL77AsWzdlDk3qtsFKnaJlB19xCg+bBrVyk4y35BSksSXdETjNVXczlHJF82Q1vGTX5FJuTIWvlrYbk0+AauFVTEk1fgSyNPdBrC609RJVJWJZI1vsTqVibj3WwNaKUFPVB3fJqq0NyW3k5U4J3dI09SGmnIaame7VPcic5Rkk1RUErty/A2oye73LprNTcnUtmjZTonSkxSje6Y00pZ4t13GskV925CwX/kN46VDU03mVq1bNXKVccGCxvwbub22/cLqFPW9kUsmn7lsUsuhfbd9yZT1P7dgpNveVj6fbo5729YRruti4zhHpZw/y1WXQSe3O5Oq0ZLZckRyS1OEltyQ1u2pU0U7atnPPJ6aVdyo504q1T8FGsb3fASl4JhkuXBUnp9wFb0kJbSSRGtcsSzwk9nQVsnqt9kPVtfYynmhji9/x8kwzxm6e18IiNddy2Q9TjvwjJycXd/A31Eftcf3A0lJtWhfnYlZortsU5agKVXa4G1e98EXS23sFL27umBdCa3ruQpLV9wT1KV2XA06ddiYbuuQjH5KjFq6YC0+4U144KW27CTSVgDVQ2MI5NXWYo1xwzZT242M4y/8AW4nX4RryjeX3u+fINqtkKcve13RKyR1brYzf6p9iVJ3fBeq62JdJ87+ACTtccdwpV89i9lSE9vnwQSwppWJu67eSrTQBd8C5dEqTXYp2la7gVGMXe/Aq3qyVxqew1xd2A03G/Atd9h22KgEptvccm2rq2J7Lgab5KpRc7Vpop1uO6jyZuSe97MiK4jfYWre+5L4opRYCctt9ylJJU9xPFJu72E8b8lD9rXyD3SvsTKNLZ2xwaaSl2AJ16ba4aI6SUY9G6+3ULJLTCS7PgrpFGPQNvjUan8RqpJ8fwSoe5+CdS2oqba4Mg03ZOhu72HqKUtr7rgarJYcvur8l4NcHcu5Wptc7gnb3GhzcroSclZbn8CXDsaahRuImpLflGipomvba4Q0KfG3IL7eLBb/kE5RfwXQ3SW/IlGLBy3LtSSpUwI009i22mqRL2lt+4O1uBcUrpkyhrbXYiLnq52KlrVP/AIAU4pLSmGp0tQJN78sd6t638AUopd7ZLXOnkPc021SFHV42AS17cryaK5LcOwltF70FTJOMlfHc5eslqSjVRs6208flnN1LjKMITelaluWM105McfaovbSiNO9cm/UxjhjDFCWp0nZip+SVYauLqWw92nSE3qGpaZfBFKD91S2HasfMrqyZ7S23SKgezFLbjhFJWrsTg8ntuvIB7pbjb07cvuNKKjV20LS+SAWS+FsPW63W5DWzQ3LUr4rYB6wu3yJU0w4YVd7fItW24qadMJJPbwAJ/PJafYhJMcVs0EVbsLldIh2vyJa1u+4D1O/A9WnjkmSuNBpb3ZBTmxxnuS1a/AQ23LiLc+z7kSlfApv3JIajdsYpxmltZnnlWNrkaV88mfUL+2yxMb9G66Jyk99ewtav88mWFt9Dr/8Acxw7MvobWk6XBNIVqx6ra+DId3sVpTjX/JL5BPsAen43FGEvta/Ba+OA1b/KCsdVsrUkvJKgtTH6drkwwepJUuRXFumKuGuBNbgaOKcSfTVciWq67FatgJWJruVCFshykpXWwepKPwmBrp35FLVXwZvNLui1kTVAJR2tIaTaoFkp7LYFK9wE7WwrajXZF7MaSp2Bkpp7MqPuX/wEYxeTfhFKLUgJT7BpXIOKT34G4qW9gS8cZNK6B4ofkFj35sai1sgGoR0omSSXyFNE7uQU4xd82OepfgKa3KbKIafcd+3gtS2ewKSS8oIhuTS+BuKpMrVFpCbpbARKXZITeuVmsNNb8g9CQGcUnNJ7GmiEpVt+SKiwpNbPcDrx9JiyY3KWRJozlgxrDJN2zGEFpdNphoce92G9jP0ot0D6aLW2zNNLBepTdWGWbxtLngHiummUrfI05Jt+AjPTLU13Gsc0qLeTVsuR+o41ezAxjqjdLcHOb7cHQ5Krrdkt2EYLJK+GW8rfbg0jKCVS5GnDtQVkstqqF6qWxrohK6QnGCSVbgJTTdoTnDzugeGCWzI9GMpfAFRcWrKThL2tkvDa24QvSvcKHGN06ZXpw2arYy9KVtch6c+Co3Sj90WJzUnV7GShNbInTOLdLcGtpxvYhYIxruS5z22stTcm1wRdGXFGca/gy9CUZ83Zp6vN7BGdvcppKM/8nshTxOVST2NNURwn2ZDUpXaHBtS0t/gptIIpN2+BqajJkalVV8g8jlFLYqaUn8E+iuTWmsss5Y5Jp2u5tDNGVf7kT6UHLcTwxhLYautFk1ZJS1KqCOZt0pe18kLDHlEPpl/haH4a3eRcar+DW4uPKOOXTN7q/lmmHDUvfJ0NV0wikqbvwYdPkv6jGOm9JrKMEqV7cEYHKHVerNKkv+S+fUVT3yTT5T3E9LWytnO45PUcr2s0UXFuvyTRtGae38iuO7Emu3D5Ms01GT07oDSMk7Krbn8HMp7bqzSEpXxafBUbaXWxLltXcb3VXXkTcN23uiKWtcdw1drKajVrczVOTp88AaqnESpbEQuLdjlKknyQXxv3BS1K1sSp32Jxpanb/BRck333E3JUwbXkHkjHlgLd8jhiSeq9n2M/VknceR65OpPjwMGlJS/BSe1mL3VlqTa+QKhPTqvdMHb57kJpNpjU0wGkQ2lJsuxSS2fcDPKvY5VaK6RL9DKXK1UE2oxa/wByH0SX6F19us1P4KUFXgUtkvBbXASS0owqK1DrYSsF7Zp9ghvZ0OvA2k9+4nvQEyi9L3FHimXbppExktTT5AcVT/JT8XsKhSUlT5XgBqNNd35G0t968CTaW42k1YCUE9m9xKLV7haTT7g5/wAIoYm2uXsS5avtJWSTdcruBabSdBrbW5Pv07F2tr2ZA1Jp/INvU2uPAt07Hu1aQBrbjX8hCbSrwJxaCKvkaLT1A1bfwF0hp2/wNEtUlHucvWx9SEb2p8nTJ/uYdb/cxJeGa81K6MmP7EnTcUNQj33oU24xx6lvp5Jcklv3FGiSScu4nCPKJU9it6Mqz73wF70Vpt7iUY3/AOSgkritH3AoOPevJSSju+wPcaM1V7di9ff/AIGo7NrsRott92NFPkHH5JlF6UlyWqGgS22E2/BWl2q7jaalS3QGbb/cdxlzyNprhbkPak1zyA37fwOEtrE/cvhE6WvwBpqXcqLrZ72YyjJxTjyi4a0rYFuouuxLkrBz2ozbqVNbgWm2TNhDcp7clCX23ywjJpUVqrdbEZG4zSS5AbT1WzPqW44n3XJqm6UpfwTPIvTkp7bFn9E9OnPoINfbqexWlpb9y+lkl0EWuNTBtSdvbwX0JUGo0uQjBu0Npvdc+AjPS6MiWp8PhcAuDVSU4snSiCVfCJct7Zv2pEuNsDnc/daYtbfcpY46WwWMwwayxjFJciWVO3QLCl7mP0bW2wFeqnDZckKTdbbBGFNxbHp7AaQ9yfdImcV3exPuiuf4BJtU9wGnF8blVFK6InFwS2oUlOlQFJRm32HUY8siLa52YXvb5KBxbezKipN7i1UvkcJ1dgS01O06ByknyE529tmDyJLiwK1OQXWwk+Cv/ICtplKe24KS1cDk4aH5II1b32HqS+BqCpXx2IcVe4FKS4bLil5I0prYIp6qYF6V32CUU1XYznGXKZCtd9gNUot0gkrlS4M1KirdWBWkSxqSasjVJhqkndgVoalXbyNRak64Ep3TfYfqLwAbxkVbZOqx3/AU29kCkxRa3dj2ltYBaSsI043QtuCklfOwRKSu+GLTb3RbinwwjsqAiW2wWtHyVKCu7IcH5/YAUYtbgsS8jUWJ3Cr7gP01W0hLH2Q3La6Kxpp2/wCArP03F7blaHXBcnQlK0Bm9fHYq2luXaSsWqL5Ai63D1NtVblvTL4QNwdRAlSUt6FsmU9K45BKLi/IQJK0E1FBprgbxp8vcoyUYXT7lLDCrTFLHKLVbjjjkgJeLYTxukkjRxlVJ2Fy01X7gR6DreW5nPDlXEqNrk18hc291siDDRlfNlx9RbSRq8lVsVquV9ijnlOWqqBSa5R0SaaukqFqg1uBzvJVlfqIxio92WowauivTxNW4hWcc+3Gw/WXYr04S+IkvBGWyYFLInF7qxKSd2Qun0t77lPDLTs/yRDUkuRpGTw5NLlyhqM6S5QFbanuP0k1b2MqlqquO45ervzQVU8ab9pXp6Ut9zFZJKVUDytSSb3KNHjdtqXIaH+/kn1H34H6qukApqSez2FGMk032fJopDU0BMpSeRutmDvV8D1K/gG+xAN+1eTKNubvY3jXcNKtui6anbvwTOKa5stoFj1b9kXV1jB7uL7FOq52B402DwuTVF1NUmkt3+RLIoxbuxT6dyTWqn8Evp24c/A01qpQyKLg7i+Aar5I6fD6SfNdi/c27Q1TblpT4opO4/KIyOSiq3RmtbjvsFaZJpQf4DpX/wDpkq41nPmjk0ut0dmOKxfStLVNyTNbMREb0q+Smm++yFKLVU72LwU5OM+P/JlrEJ/wF+5Nbl5MLUvbw+xwz6iUJpVy6KjtlP2+GKD1I5lkklutVcmsMlxWkDZyS2BQv38ELcNUrqyItp2DdEKb3T/klZNfIFuTT37jtaa/gUlsvPkFGn5oihKmrG8aatPgVpvcdXw+Cqm1F0XFXFyFkhx/uFG07fHgC1ur7irVz+xKV3Ww9/4GIaTscnp7bGT1Jpp1ZUm01vYVpGSkqe1gtMeN0Zv47lxknFWiYhz34EnsF2wIpKmqrfwc/WxUklGVV2Oh/bscfWQelOEu6NeUd8k444a1b0oGouKdbE5NWrHr50oL/wAbL6BFxe/kJSf29yJLTkTWyNJP9jKnsknyzNxtN8FJ7/CGna/IGMb4fYeqV01yPUk6XYFLUwi4Xpe4JPnkeqKW4k2pbO4kDprfuKk90Dyu2mtzPvSYwaObe1cBy+f3IT07t0Lh82ijS6dt3Q5ZI1Vcmcva0/JS0ztLkBqSpV9oOa/cOFSQlUnxuA01NePkWprbsU12SJaAbcZqns/Ia1W6uthUmqZSjFpt9iiWlew3uvI6qLXNk8bANJNblShdXyiHzuEn8jQJU6fBl1Lj6Uk1dmjZjnmnhkmiy/qNscH/AE/HGL2sSbqpKq7jxv0/p+ON222CdxV8F9EOMvBTT08DiobNIeuKV/8ABlULyt0hpXuVJqqg/wAkxtBQ4zS2W4anajL+S02/de6JktT+QMYNbjdrgUIuKCcG6pmHNmtTlybaiXBLcUMbm21tQD733AJRpfIgquBuqJVtpLceSEpNU/yBpGSlBXugaMlCUeOBa2ntuBo4p7UN4osUZuS3HHJs1JblCeNN0hShGOldxxlbsbfdgTLFGTVEPDplyaWktge+6AhxWwpJpvYtc2VrvdbgZL7dyFGTd9jVquOR7NIgx1St+EHqXJGs02l4C4pKoooh5aW3Itb/AHKljTnd0huCQRMMsls90JSTluNpd+CdO4Gu3KJbp7kqDW97DcbVkFxSk7Q4xi3uZKOR+6PAR1OLtNMDTTHVS4Hpj2MlOT2kJZdP2lGsorS2JRtfBk5uX4L1NJUBeiiXGo/IvVlwNS2sihRlVhbqhxyx+0HOMqjsghJtPkeuh1FbXuFKUttgpeptvyEZX+RaFfJajG64XkCdYpStqxyilsnZOhVswLUlQ1k/YlQqKfch735A22khUo99mRJNRTX7kbyCN4wi78E6PDI3SpMlN3vwFb+mqT7kuPgzhkcbVAssrdx2CHKxrwKM7KUkk/IDTfA90rIU13KhOuQDUwU3RVpqkTVrYKcXSvsLWk7/AOCkiIxuTYFquWLWroQSUW7XYA1Ri67DcotJIWnUlsCx0tuQgaT2ZKguOw2gSdUFDglw9hST2p7FNNcikm0ALHIemSjswjJ6a8Cd/sAJyW73Byle3AalwwWTnwEDzT+3hDeWkopULXHTvyNOEluBLyJ8djWORNb9zKoxe25S0v4KBRgsqb4NHixy5pvsZKKc3fA3D3XFgVPFBRTqqM3iX+KLd+R76UyKlY03uJ44x2Q/dLglRabT2YRLx+WKUHWzNXjlKO/JCi1yAtM6Q3iytc0XdfsHqNLyBk1NKnyGrJFLbkpyd6u43l+NiiVOnuhxzKLdorVdbA3BuktyCfWje/JbzQSE1Cr2vwHpQatsB+tHl8DeVSW23yQ8UXH2vgShtSA01wUdt2xaotU0TLE41TE4OHDsDRaV+AbU2ovjwYqGR88jUZoLreSrYnhquSNUop3uyPUnqp8g10qco+69znyYIz9zVuyXmb2XALO1tfBTW8YKMdLRGSFSWnZC9W9+43kt3Ww2iHGSVItKX7hrVqy9SY1GemVVInRT+DZyTYOmRWdvWnZWtRV9ylFUJ4/3Gmpnxzz4IWR2uxei9rF6dO1uXpdE8jTWrlC16peF5HOLb1NGahXJejWsctJ+RvJcXXKJitg+a37ovUNUpao7dxJtNXuZyuMX4ZMJZYu9NxGmuhqw4aTIjNvfshtOUtXZDVU5NLgakpbeRPJGk+b2ownJ456P3TINqaOTrcckoSi9rVo1Wd6lf4ZHVPhp7WjUR153Jzg//aiKcTTrJpZMS76FZksq4lSYqr5W5Cyb1I0jpaW4SjbIIb079hKck213LtJbrghK02goi9y1tbQsf/I6SbQQpO6fBUWuExNKX5GtP2gaf478kaVwDn7aW7JabryFV/b/AMtwrS67Cmlt5Kvb5BqZe6S8DhCntsxKOmaS37lNSckyIGq3KlwmQ1K9CFOXt+EBbm1wSsimr7olSelpbkpJ7/yBq3siG6fwCa47rg0emKjffkKjVtsxLi/5LmoSknDsTVP8hA6kvCQadl3sJxcX8C1V3Cm49kZdVG8EuzN067mPWe7FZZ/Uq8UWugxaubKW8R43p6HFq3b2KSL6RCdfgem9xpJ7DSrcyM1jUZPd2x3v+ClV/kbjdBQpU9X/AACYONccCa79yCXfK48C0y17lNVK48CcndojBTXjsLGnW4LkpzqNLgBSKilpt9jO9W4Jb1YGirngNVGcFV2VH3brsFXr1KuGDimtiVFOTfcafgAUV+BqHkVsWrS9974AaSUqXcei/wD8Cb3TRd/yUT6ahaF6Lq1L9ir2oISTbVkGc8LTXuDHhe+l2uS5Pfdi1NcbAZ7y4Q0muUap+EVHeV8fAGCjKW64JS92+1HTFVJ3wTOGp6o7Iox1U9wlJGjgtXBmoNtkQ5U4qv4ISb3NFjlyPQBmrrcHuuRyTUX8kwi+ALg3GqK1q+DOpCWpsK1u3wSoe+3HYItrkcnKq7FClCN7KhySdCUmvwHcgqWODXz5M5YH/jLY02UF5KukBh+nuS91Clger2s3vuKCtt2BisUkrbsbjLTqrY3l/wC0ISenSBzPW94pv4HGU6px2OhfcHHwBzt12tjSklb4NYQqTvuW4rTXJRipBRp6VKxrHpTk1yQYy/4KSi+BuCl8Eem0EVai7H7W7Rk8c3L4KUWrAJQt3exUYLfuiNMnF+ASml7Qq1j28DWO/wBjP3lamuAgnie3YFGnQLK5p2mq8i1PkAaadINMr4CORb2ilmTdURSesS1JGjmqE5RrywM3OT9vAraNrg4pv7iXTKJWRtUxp07KUVdjlFX7eAITuT7A3Tsqv5KpaV5IM9SfOw3JLjcbxxlyLQ+y2AqDTBLclY9Le4adnuA56W7Fs72Im2thqTSqiorRGStkqH8D1NR2DW3sQL03d9gp8opS2p8Eya208AU17bW7CLBzSjQ1JLegFO1VdybknRo2mr/glK3vyUCm4A5t7sdJLfcKTi15ICOUUJU/JXp1GnwJJLZcBVJxbruJ1H/G2xqNSutwqmyhSgtnwTKO+9Mc4ya8kRjJvTyENJD0pSsmUXF7j3oipeNak9RTXtq+SZKWzGrvcqGoyj3tMJRlezLTXLJU4t78EEJStW7HK7KUlIpU/hhUylW6Vi16pXRbklshJJlQKu446W9yZpLdcCTQFVC62HoxyaVGco72U4yaWlgaPFBeES8cebM9E+L5KUWlV2BPoauGJ9PNK9dl+6KBqcafFgRHFLVyKcZwybO0apuLsa+7VyBnJ5FGq3EnkVbbG0pd+4lkT5IrNt1ZKy1ao3TjL4RDUJdtwiVkTi09mKORPZluEI0nyJxx1tyUDnFbp7C9SPkb6eM2q2Qv0yiud+wD1RramDe3IlgXZ0THFJt9yDVJKI0lx2M1GadPgGnewVq8WOtnTJeJS+4hrJ2Hc1tIBvDFqlsS8EXSe9FObXJLy0+AKy49TTatoxyYdRr6ybr/ACLWVaaaAwx4ZRVXdGjUvufPgr1I+bZWpPdl1WL1y7VXcN3szbUnxVDuCXyOqa5pao8ELXKVJ0zrcYv5EoqMth0Jgm229qQquW38mrW4uEXoJYnFanuuDPW0+DVSbXJM91Q6NGu3xQ9M61KJLdRW25UM8l32L0qcc6b8ruWsmpt1RnBe5vyOVLhjT8Hq+5xb3F6l9iXC4p3uapQ2dDoZqfpppx3YLJH/AG89x5lqprsSoRkqexdTDjJRerwXtKPOzIdU74RMG6lFrbsFaJb/AIBvciU3tYSkmgNJbx52M2qRSyao/wDknl2+xRUozjBOrsy6i/T5pI6PU/tqzk6y/Rv5E/o6o5HHpcUnumhqbcRya/S4fbUdJnqVbF9JFN/7QeTVS7Dik1ffuJY4ryZVUWnw90EW23EySabZtwrQEx9rfcq1V/8ABMmmr7hdogbkk6FOUeI7icVdJ2+5c4wi1p3fcyyzcaSS3bDR7fkpy2JV6vyEQnp52Bu1sVKNvdbj4lH/AMAHYcbgtlsS51J2v2G560uyRVW5pe7ghSTVoTqSqxwSrbcC7birKi0l7kQ3WwcEFScUxKVuifukVLTHjkBPd/BUNGoiMrfyXJKMEwCo+SLppNFOSbX4FJOnK9gHupbMab1IxVt6jS218gaztK+bI1aVXYG6ityfu5AetBaaVEZI6Wt+Ssa033Abf8j1X2Jb7kwndkDVtgrTFqcXwPeS2Ab4GoWrQlblvwD/ACA1E0htdrYz1b0XCaumyhSxrVq7ITS1avApJp2pWVs47c+ABxjL8insrCPFPkdK9wIaUIp8pkwqTaWxqo+1/BKxKr4Aj7bQ35NIpO0y9Khyrk0BjdilaKUa/JXKvuBEZ3G2DnfHAOO/t4Hpl3WwBrfbgerUQxx7dgByvjkpSimrFJe7YhwlV8gauUVK+US2pXpJSqPyT7uwGj9tIqElVmabSb7i1vwBfMmytKRmp6VuJZbXyBUqYOEE93ZPO7KaSSsCdK30q0JQ/wCTTZD1KNAZvHYvS8M2Vc8oSXu+CDJY5CjF2a3T2FJ3uluAq7diZT07d2Xp0/uNQT55AyWq9uRqe7NVGmS4123ZQWwll7RWwNUtxad0APJtxuPWnshPGpPwPTojdgS3Hv2BO+BTjW4K3F12Atxjpu/d4Jr27ohXd9i4TdBBBXyJKLlpDXs9iNUXLwMGyhFxpoFDt2IeXSDyNtSjwMFuKe3gVKxLLFRdrcbyRf5IpNsWp7Dcl32B02Baclu9yHNp7iXI5KL3sCllaiP1VRDjw728EqnLYDXWmVjku/Jko2FOEq5A1nK5U0KNVRm5XtYkqT344A3lCN7EbdjNya7iVphGumn+SJY3exWquSdVsKqMF53E4C1tPYtZNt90BOnwJp8FuUbu6+CJSQQpJhVIpMace4EU1sxu1sWnFu2U6oDOEmm3ITm29lRcY6pBKNvYKhzCeZ7JF5MdJJO2S8aW6AUZxezKUo6qFpT7BLElTi7ArlOhxxR02RUq/PYIuS9t8ANQS/AlBIlSlbVgnQFvEmrb3RDxyX4Byd32LWT2tVaCE09vBLb7Br3Kiqlb3Am5SXyCbuu4NuMrrYSk3KwL9S+wKTbbaoVUCd7AHqrsOWRSkmTUVsweJLh2BUpRltQqSQtPcVOSAW2u6LpEOEk/KHuqsAjjV7DcK2uw3W6Yrl2VgP0mmmuBZMbjUrNPUahTW5Dy3FWuAqbkuDSOrTZk8mrdF+paW1FQ5TkT6j78DUkxqcLIqfUrgrWk7kO4tcbCcIy77gGtS4D28hpithaU1yQN12JaivuZooR5UiZ40+5Qo12NNKSdELClHaW4lCXd7gOXK0i0F6WkTUqAShu/BfMWmjNyaHqdrbYumolBuSd0OMFdMvWkyfVt3Q2mhY4xhJK7fBnGE13NXNNhqVobV0Y4t2nx2DJD+04ct+Sly9xzaVWXqmryRUsOGKe0Y0zCUXDjc0i/kU12sdU0077cjlKKVL9yItxjuDaaLq7DTS37FcR24Zlp+Sop1TGn4TW9fyLTpdp2hzi0tuSFGelpy3Gwa2m7i6ZDnb22LhD2/JMscnHfZGWUNvyUn/I/SemkCxtANyaSvdlWtN9zKUZJ3yEIyun3A0dN2Nq0qVImndcUXJ2qQE+lHUtx0laWxKi077lJpv5AIx5YXb4BKmwjOm1XICUW1sSlJN2vyzSC2k2xrJ7Wu7A52/cU5virLTUdqsuK9y8AY3Uk/wDg0clKOmtipwhJ+0SjFLZ2BmrUCoOpKxOLilQLi3yA5K5Ak7FbSYotpcgXJXyCE3ug1bpgVs+TGXslsrLt232E1Tp7gCe2/cFJ6lFbIUle/gcN2lIiLlHfkUmmnQppqyF5Cq3dBFanT2G7dMly33KjTS4vZ7E1K273KnvSTCS0gLt8j5jq7Et7X2Gn7FHsFaY3ak2+BTndJcEL7XYR3IKg2nZWptuXcz3UtxuW+zAtc33BOu2xKbbruN6oxuX8FF2lK0qF6lWhRlTuS2Ii17m/2AtKLjb5LVNXVGKl8Dd8XsBU+5Kuim7hpfPYl7UUD2HFaJWyfdqXgqTUpAS926JKnsvaVjlGcGuJEGbaezDTGqe3yVLGqvwGm0BDj21Wh17qfYaiovYahbfkCNEmrvgIpuLvk00NKrsSi0wITaCcpuSoqSqXyXWl2QZ6qQ9aSQOOptvgFppprYoPUbj7tweVdkCgnwEYJyruBWtPYerS7M3FqVBTcUwNYpOLbewRS4TshRlHZvZihcXaA0ca70LS3GyJyk6F6slaQRc1aocYqEUvIlLXTlsxtpv8AJQ9z8D0pJqioNylQ2kpJSCsXitbMmGHVJ2byVvZ7A1p4f7lGLgnewY8aimubLVSvsNJJ2QYOH9zSXPDpqmaySclIVapWgOeeOSkON8UdWi68kxx03ewHNKMr8CprsdM8d+1hp0xqgOdS3KTq2WscG2XLDFY073IMlkp2O1L4Y1iW6u2J4lJO3uihUk+SoqL7mfpSf4Kjj0OyB7KVMG/dfYzkpNtiVrZBGje5VR/czqT27LkTbTA2UU9/AZIrmO68GWp6fk2xzpXRVZ8SToqWPV7r4Inkjq23F6jGI0hunqRPp2rsISb+4pzWp7bEEaGpeSpWo7DjJc9gi72AmM3FfI9UqsFH30y+3AEqfcmU2vwVSJktgpxl7RqexEKTpF6a5AFvuUn/JLUqbSIqU3VAaaVdktJbkaZOVbikndBGukNF7XTJy6tCrgSbpMAjF91ui0m+xDm0hxzSfCCm7ezE407G5qrfIa+wRNtv4HyDyptKqQm64ATdSGpuvA1pb35LaVIDO3sPW1tIr7UJU48bgEJ7boetSX4FXcShcudgHqXA5SqXyTKGnewiuLCrbT5JnCLiq2B80J6lyAKMYpKimlLfsZNSsvdbMIqcU6ZEsa8ja/gNVchSSfAOD5THNXxyTGTjfkBtOvkn3ctjcnLYqvbVhERUuXwU5/8FL2pVuKaXPcCVOtyllbjuqZMdmE1bvuA1nrlWVr/AIJUEo/+4Se1AaeolSqwlkvsZuCe/cSTTA19sgaguxlonGd3SYSuQFrGkT6ab25Y4Nx3fA1fKClo0Km9xzhtzZMnqe/JWqluUTGLafklxyb+SllqXGxp60W9iDnTm17rsackuDaUk91yKwiISfdFLL7t0XB2nZMoxb4ClPKlW3IvVTSdFaVdsThHUVDg2na4KlJ0n2NVKCjWnkdQ9OuURWTnS2Vh6kVy9w0JyJnBMC1KD2Gmr2M1GldCVlG08bdN7ESjKKtboi8jko3saS1RSQA4tRTW5m4tbq2XHJVqwUqa7ruBGNuXD38Dk63o1UoW6VMSX7gYObkq48lR2o1jCNStEqC3YEf+Coyt0/5DS+49KpqtwGnUZCh8hKLdV/A8mqltQClO5V2BupLYmnXAQd/dsyDRW7rgJRi3qSr4I1aeA1OTtAVSX3cilHwKb/ktcR3Amk+QcbkkxzfvE992BFNalQ4bQutyt+WEfcrXAEOUuZKgT1OjSKUsiUuBOk+AKTikm+TN1NtBpthKDS9vJUKL9273XcuUlJ0ZOMu+wnjlygNsaWvTyhTUY5K7ERjL8MrTp3lwFOUXGVcoFF2DlSTZMsjVPkBye9B+AjJT9w9Si6Sv5AiTk5bbUVr/AMmVqSe/cVKXCAq75CUUS201ELsCou1VbhqSXIt0/wA9yZRtUASepr/g1itlfJEYNK2PUls+QKaaiyItK72ZcJvXUlt5FJpyboAcrVJExVNdvI4lpd1yBk7k64Rpp35qhv7VXka3TdgZNST23BJ6eaZpFXb8Eya7ANy0qq3Em1JOthWuH3K0tbdgFf8Acb8suSvbsKOkmbbdoDSGP90ZuCjJqO4SyuVRWw4+275AFFJ1wS37re1BUk758A1YFVqVkpO33HG6cVt8iTa/JBT2e4qsIu3vuwb7IA0pfIliVhdPceqpFDcOyE4UrZTlQuSBwj3ToWWLtNbpFNNK0EpVWxRMVvdkyUnb7Dk9rRWOdcgZp3s9hr2xtlpxcq7hLTJUwIu2Gt262bElTYShsmnuA45HNtXuinLjciK0q63HTat7IoTyLVzuNzkpLVvFmSilPcqep+3sA9W707o0U1KDvZkN1FUqM9YFtttNbIEm7obfgUnJR9n7siqhel2JSb2YoyoG143YRTilv3JpXsgnLTQJqNS5vsAO1wgXG63BzS7i1Jz52ATikyl7vhBW429KS/5KJeKNijhpvujS96Fq8bARoqkJwmpPwbuOykyZzSfkgyqVbIcVLS3XBo7URcJV3AhKT3aBzbe3BrFppruKUK45Ay1NS37jtrngpLlNFxh6m3gDKU6pIakovd7jkoJ+5cEuOuVgVPJS0ruOMqVETjpphpco6kEaOWxGz54J1S0ttBB32AuUrrbYz31PwErU3vaFKbvZAaKHd7obSaFF7X2BzRFGlafdx2E4Kudw1puh7Xd7AS4ptNbFaVL8gkvI9kn5AiSS4G20vLKTSXAkl3KHpcoqSe/gHCo33CEtmht1sQRHyVdDtXSM5S9wFOm/gcnFNb7ijUuCZLVugLuNbDVNW2Zoc/t2AvamxOpGSt7Ibk1zsEabJJLcTXhWRB9+TW0uOAqEmvyGjfYqMlq+R69PYDPQ+ENKluOU3q2HtQErdjnF3wWuUq/cc5qwMUpN1VFV8FvyS5gTNtRpL9zPdS9y2Nq8hotXWwRN9x6vgSpqhqpAEp6opeBL7Q01t5Hol5sCVLsV3Eo1LcaTCqbTIcdSotr22RF+QI9Psw0UXbe7HzRUQ0xaWnd7DytpfIRbAtcESUlHbcrWq+QhPegMlrWxcW013KclpfdkcoDolC1s+CO2xcVLeuCHCt0RRvKWxSgyVJpcbgpSckwG9tnsxyjSvuPJvTYtV7cIC1pjFN8k5HTIVW0ytk6Ko9NTWpbMWnTs92WpLjuJu5Igh45NtktTrZ0zphJK9+SHKpO+GVGKlOM1Hmy8kXsuDeMVabIlbk/AGTmqV8oFLU/BTgnwGhLdPcB60o2HqKdKg9J5K3pdw0Um1u0A9pXF89mJ4rp2RCVvfkp5HECcuOqa4QRTq1silPVdlTrSqCsZxblqRUtcYef/AINYuL2Zn6tya7ARFyaV7jtmtpx24Ymox4CM4SttMJZF9qXHcdR1XwNYbewD1JJPyKdN2gnjkp6UCjNOmgBbLcE/dYW1FKtg/wDADk/IKSjuyF7ot9kQpW6A2flcPsD3ik912JU0uRucfwAprVUWuAeN7eDSL1PUhNtpoDJRSdIelt7FqCTG/a6uwJ0KT/An7bSK1pW1sRBam2wHVtSE9nRX2lbPcBa/ao1ZGq5WUpU5JcMjTQGl3TsmaSddyIQkpeUPJbl8gWpLTV8FQlGSce5l6emm9mxaqnsBpOWmminvjUrpM5+Hu/wWm1Gr/Yqto+7bshypX4MVLalyVBOSl3rsQCm1uhSe1jqkrVE1c6ukBUaq+WWpWZyrVURxrdAaR0uL3poSyQbqtzKndcF7LbuA5parIbt33Fq/uRi+JOrLnBRlJJ3p7jBSle1UCa3sy1NIuLTSoItNNBtNfKE42hUl3ApRV6uCZ1JXHZjgtWzIntJxCjUtOl7slxdF44Km/A2ttgiYXwyr2bHBat+CJL3NAaxl7dv3CTUlt2M4+10+B2uwVVLgl0mNq0Z6VqYRa0vjkdRffdGUk02kTD23b5Ct9F8OiVB6ueBepJbyWw1k/wCQipPb3ESk1s+/A2237hao1uUEo6nGS2oqC1Nk37PgpyUFaCll2VdzNRdlv3NNOxxdX5AUI/wHDpCySkovTGxQklF6vuAv01JWuSU6jVb+S04uLaIi3GPu3YDmvckuVyS/gqLtb8iUavyEZuDUqe7YlByTrsbPZLVs2OEVqbAzUWtm9hqOnnddinG7DbQlywM425Mp7uhuGl3yPT+7AmcqpPhCfuluVlg1XgXpy03VomClLsKtxRg3u9gkn24KK0VvB/kpbd7+TNKVNcMqDqKTYDk1XyPHJxlzRnbdsE9S0kDm7k/kNDTW4qrbwTOT1KSKNJq/wTF06u7Gpao/JKSUvkDZU9mZuotpArUqFdumQKUdvkWm0qK70hpabAypq0UlaC9T3KquCjNKpO0Cg9zZaZQe+6EpVyBm4OuQeql4NZJKmVGClLfgiuaUpJhqku5q4RUmrsaxJsIxjkq7NIScnvwE8ChJdynC480wM5txdRE3sW8T1K+CZYZKXwAsU0puy5SVf/JHpy7LYmcHTXkDVSjx3NVpS4tHNDG1VjctLdAaSajwCqUXJkR92zL0qMXTAiFRui8clwyGkldjg0kyC9FOwatEvJvtuhxmt+wEpOx02xxkt6HdyAhSk3SfAStmjpK+400479wjGU2lTsI78mjSTaW7E12XIUS2iZxyTd+DRPswkk1QGakvBpGk7YvTa2RcoVT7AGpOdV+4++zIVoGv5IG7bthTW97BztEvtTKJ1LgnuKSvgLd7gJuvguDVbkNWOTUUiob3uydFtdgUk6sqTSWwVDhT+QlGglO6SK0txTAnS+BqGw0qZXARcZtK+yLU4yTklTMtO3w+wQjUr7IK0u1uEKSlZhlk09hwbabkBq42lYpNJU1sJT4XISa78ALQrTHTba/5KhOMo1xXBpilHeO1hXMrG180dNQSbdESjBtPlfBERFKMb5ByjoXyEkmmuwtKcd+3ADWVQmovcTk+wvSbWor02qoohvcrvuDVbMJKT4A0UtudhKacWTvGLEqrYAUalYnW7K53RNe6gHGKW7/gIw25BxfK3SC6ZBLVK1uQot7tUVur7ApeShO1HbgFKvkpOo0CqroKiU23sti4ylGKfNFxxxb9vfyS47teAHlzOdUqGsqupceSIx/3cCjG+eALlkVbLkaiqXdEaG264JWtS2dBG8qe1bEaLIUpKe+6BZXr2W3gByg/ASir+Cllu0xaopeQHppUuBq6tjU0luiPVj4sBb6i7uSfcSyRlKKotRSewVnOKbHq0xpcIt4k3s6sjS1YAvdF9mKV3XbyF1C7CMk4sBSe0W1t2G5KVVyHMUnx2M3a4KHqakXaSUn3IjJNNNDc46dPIRUnaqxZFFyi+CcSc5e3sauCmgqVjVqxThc7XA1alUn+AnLdJbANQVignCVFSarYSvuAZEtrZm9WpquO5pOOpLuDh7fwQZqLoblpklRa+zU+fBG12yqJzr4JvvyXlSm477omP3qMeQIfulV1Rs5XF2ZRx6sj3oJXGelsIFKlp7miejGrW7Zm4PWtKHLVfmgLU3bvZEzaybp012J37lRjSYF+rKMVJOqIVuSm+/Yl8DUuANrr8MlS1XuQ5P8AbwJ8/AQ1JpOik3PfhkJXt2Kit/wBc00knyJP+RuVyTZGiTnSfIFOcXSXLHpbf4IjCsqT7FNv1GkwLpSimiVj9zcuEUlvXYmc6f8A8BU26ZUWlF2rJ1apLai4ShbQRP3xXahONySrkpNatXHwK97u0AZIpLSEcS0N6tl2KjUm5coTemdVtXACgrnsCl/cdqhxTW97iUXOTTCqkmjKVXdGzT82KK1bAQnpgTq1RXk2aXDM3FXtwA122HNRhKrtsSlWyVkS3eruBcouUlb2G41av9/JnUk1J/wU22uANNP9vUKMaqXYUcjlW2yEpW9NAOTsE6YptRqtwtNrsASfuNIt6b7GexUd+5BMZbuy4qk0Sq9TgtSSbVWyohpS2uhKC8j21MG6QCpK/A4K22u3Yh/byaQaWPbkAyRuK089yfTqNhrka3cV28gZaGlYlG2n4NHkT2XCI1arpANu03wzOaba7M0UL93cdXygMWpKVf8AIa3dGz42JWLcDNtLcetVuKWP/J8D0epjuuAHjyRjC3u2xyacrXBn6dR4CGyoDSL1vQwe06T2JilbkKT2WkC2v5Lg6krM4S2olzT45A6H75MTaexlqaV2Q5XJMg0m74eyLTUopXwZ2orbeyU3vtRRtGptrgzjBvJpYYk3Jj1OM77kFJVaJSTe6Gnbtg0rtcMgVxi9luS4auCpRt0VWmBRnHGnaE4baSoS91di/a3XcDBw8bhUmuDaEbm4dylSiwObTLxRST4/5N9S23BRjq+AMJOeOTj93yLW78HU4RZEsNS4teQMFPTLZ2y4utweGnqSuwnBuNR5ANUeXsJNN7PghQkvuHoa45A1U/JUm2tuDFqojUtiDVP21QWqMnNuqdULJLVFU6A21pP4FkmqVbmMp7KuUVGcWvko0Vd+BqKb3MpSSW41O40A9ND03F6thOVtBNurIMnFrkbg5LY1tShTFDaaVlGaxypNlpNrY1lki5NUZ2raQRLba4De7ZVvvwFqiK0Saj7t/wABtGN832GotbXaE99jQiSWwr/4NG1GDT5ZKtRbq7Ay9R3wGSWuI3Da1uOOOVbqiCY73XKHrpF4oW5q+xnsuwFOblCuwnKUY32HVxvsNJzTiALInGwhkckSsVbWFONoDoxzWjdihK05NmON6rTNKqKsDbarYtKfu4TMd72YNyaooufui49hLE2lWy7k65bsccySTk9gKcdL/Ioxdb8jeWMoNpWisU02k+GAk2lJJGaT37mikk2l2DHDmTIMLbbTFGW9NbHQowu5E6eaAmVVYqrZcFxgtLfI4xsKhNJDUm7oHDkFCTTtUAcoVaXfYWiV1whz5ooJNrcXexSdpJg1S23CGnG6n+zNNEUr5TM1BcjltST/AGATgr2JKtJ0OVfc9iCWrizBqX7G6lcmkEpaYq0BjDnbsdCye3Ymri3W5CftooqWRxafcr1rbvuRapW7FJqiC0r2RacYppmMIyUE+CvTt88gUpKtmVUG7kt3wZSwyjxyUoyUPcUWsSkn2FiwwlJrwJN0JTlC33A2cFGL0bNkb0uw3kvGpFQkpwsKzad2+RTS28m1LyZzhrV8UFTB1er9hJtbs0jjUob7PyGmn5QxBCdxa4RSTlik20ZSi1L4Kq2qAeGOzT3KnBPhcEShJVQ9ThLd9gDQtPG48PstyW/YIzuWwnOsgU3BK21vyZvS5amrfY2ytypGb00k2EJy0xHaaQ5uMRWqvlAClF3Fbib2pcivduPcUYtcgDSlj0tb3yRJdka0kwcL4Axi6VeC7bVrgpwjzW4Sl7VFKkAU0t+BKdilkTlSDT34CHOmqe3yEcqbXauAUW42zT0kqem2FJtN33B1yuRtOKTaIbbtR5KqsTkp78Pkc3FSqK2FpfN9iN/FsgtwpNolJJO9mU/bG2LGoyV3sVEbV+RNbVD9zdqCg00JJJbIgziqjQ2nKN3uuBxkmmpcouNSoCIWq3NVWnbnuZv2zb7IuSrTJd0UTBJyC/c6LuotpGKbb2IKe7Vg1/BCblJRaqu5U5aVzsA4ur257g4+6+4m243HcuD1J0912Anz3FFuO3NhKXpyUub5Kk28lR4AiMve1W6FB3klZooxu3yQpLW6AJcbmeqo2+xppd7sTxp91b7BERyJpjv2X5B4mmrRrptbrYDJTqvI1KWq33G4JStAkot3uFPVSfewTuBUoxavjYyi2tu4FVUvdwNNW9LFTvccYVJ1wBUvtQlLem6IltKr/Yhpuak3YGqajLS1yXkjpd9jGXuWz3L9zSTYGkdlZLbteGTqS2QlPbcIt80U/ttckSbvU+HwUnqRA27W4Q0r7uH4Bt1wTH3SSKHzaoUse3gajUm+17BNOvIUNRpUiZaZRUVs1/yXxjM0uKAFCpX2GsX3Pt2LabKUlt8BGMsMmq4fgzeN0dLyO+CZK1uBz3xQ1PVGqNVG2q4JnhUZbOwFutu43KuN33JnGVcDjjnTbVEE6qKxyv8AJMYXIWRNSpcgbLS92xOWzjexm29KvkUouMVLswHTUvgt5NMqohchLkK1tNuUSXuxRkvwGRrbS9wJl7tuxri4q7ozWnuCS1WpUEdCdc8D9ROqMfUb9vKFK26jsMVrJvU9PBMeDJTktluW5N7LZAXpi4vV+wqUWJycaG91b2KD09YnBXVFY50qS28lerBqu6IiFghT8mawO90bN6lsQpSU0ny/IGeTFt7dyfTpbcm0rUnQLcDL07XyJQlGW5vpe5MXvTAwjJq7HrdNPg0eNLdjjDu1sBi29O3BS3o0liTj7f4EseiLt7sCHLwLUkVGls+SJQ91hDc0+4epBMnSwcO6IOxS8kp+FsNrU1uaPHpkmuDbSFTTbW6J1c+DRJLVTJk4aWkqaAzhPVs1TLu3RlFSu2ty6aTIK4uuWYttPS1ujoUai/LFOCaTnyEY3fHAQklep0+xrKCjGkqMnFd9wE4y+69ghJ8y4LlJbJcIFG1uBELk9tmOTbZcYKNtImUXL7d33AVy0KK7M0W7Ickorsxpr7gLTjwyMmDS07uMuBKSp7FKeysBRWhf/BWSttOxEpxftsL5ATRSySiqTFjVyd7IbSS82FLdq2zSMvaQ9sbY06jGuALjxq8lwlTMMmSqS2Xkv/t6luBbyQlKqpi1rXV2YLadt8lNaNwN5bRr9yoQg4PVu3wYeq5peC1kjGrewDliW1ozlBrI0ltRrPMmlW9EPI9d9grNXXtRUI2nfJ0R0qN0RCOrI6dLwBg0rBo2ag5E5EqqL/cDPTpKlp0quSZKXPKQKLluREtOV70yXvs0aqOqhzg3kUUEc7VUKUfcjacVwTjTT3VoGKU0xRk4zt7+Bz06riqRUMaSbe6f/AA8rTvuwnJNKg0Rlt3ROhrlhTtJ7ih/d1NL7ew9OzrkMU1CXi9mEOGlpxl3DFFqb5omW833NY2oLyFZSUtT34FObniSjz3NlLaWxGOO/tW4EY45KfO3YrApytPn5NVkeOLcu4oe2Wu7TKMZt6tLe65LS35KypT965MlB6mwN4ytVexMEssn2MW3F1exd7bAbQUY6kvu8iUFbfgwbkuHY4SdU/zYHQt+TBRqT7mqyRaqL3M4ttS+AB49W9/sTUqe+xcPdEpxXYCIQko7bopLYE5RjSGpScdPDYClH2p9yNb+1Pc1jFatL5EscddsDKUmtpFRSfOxpNan8oicXONcMDOVOTS58msWq3Vj0xgl7b2I4fBRT3YvUlGVdha/fpZo4akvHkgznO1XPeyU+/BUvuaXCH6cZRVbBUuSSqytSdVtRnlxNSTsjnYo3lWRf/BKx1JaeEQk48cmqk1FPuwgnLYzu+9FS+5XuXKONY7a4IMO+rk0lJbPuTBak+yHTUa5+QqkpNOTdLnclZnJ7Lb5HJtw0t7ClHRitL9yor1d6apA65M0rxp+RpVuQaWmtuSMiuOnvfI1B8xZEYyUN+fIFaPTTV2CVbrlg4yjjuTtsUYuXD3AcmlpTLg0pN8kuN7BBptLgCpPmRKje6Kckm1yPGop328ATNS0reiIxae/JtopJ3swboIUnxe4ntLnYJLZNboNEmuKbKqUrtrhBKtHyUl6aafczlvKqAt5IzhHan3MqSybDhHnbYU4vUpLgiNG7lS3QlNxk1Ww4bVuDkm6S/cKmtUrCUa37FL5C9Wy4ASXt8BFctsU2VovGmBMY3PctrhV+4k9I05aXfcImf3LfZF37b4Zjp3GpOT09gN1PVje24YGoqUp8mSlXHIo3qCuiuZdmZzm+Fx3HknVVsjJOrlIDeElKSUla7kOO7S4T2JXt3vkcZ6pUuQLhNp7qyW3OTaVfAm5QalxexeSk04vcAaqkt33CLSyUzNzkiXxfcI2VO4rgJ1t8Ci0htrxuFaSUZQTJ+6t9zLW+Ow4834AmUZQm/8AyJwpqV7mycWmp7iemUU2EZf+Ry4XgrRFvYmSTi48hUzhSTiyaqW/BduhNe1IAcP8q2JUeXRspWlFiprbsBjT7hCL1O9im6k0G725+QFb3rkpXz3IdxnuqNMe7dhCdx3ovVGUPkiSbk/ARi0rCnOelJVfyTPK+4pceSEEawmmtNBtN7bE+2C1PklTadgapuLW2w5+6Woz1ya52fYJSktrAuL31FRfLoyTf/8AgqMlTRBrbcDNXzWwLIu43ljp9v8AAB9zKTpIiMk7NI1ONPlAJyVeGTNXDmxySeyKilx2Ay0XUhtXRpJJJKK5M+LiANLdeQhCLi03QpXQK6IKTqVseXK33tGUbpvyXjgpScVyaVTnStAsikmktxZYODikrsahX5ApySh8i1VNCbrkH7ef2A1unyTJN8mWp3RriblJp7oAySbXt5Rgm077dzZtQbSJUfb7trLBmnq7bF3S3FKL0+zkp741t7lyA3kpBFtNtdyNLkqlsx41NPSyBZYrSrfu8CUXGG/JrkiquraDJbSa8BGNVNXsh5OHtsXJe1OW0uxF6mk1QGLjKMdy8V7rk2cU1VDwKMdV72FTBNvfZBJ6Uu5VVZKjqel8gTarTd2KTcZRXYcoOLTTKtJW+QI2U3r4NYy9jSexhNOUnLlMpRk40gJak5bb+C5NyVSW65M46o9qZblq+WBSrQ2JNP29wj9jj3IlFwzxkBrDG3fZoHtaYa6adkudybCr9RpUTG1LVewotS2exU6hGm9+zApRbi2txQ3dXSKxz/t6f+TBum0EdCkqcewN0oqtzKDaTb57A5Sn7u0QNXOsiVbFpJT1WYatW6CGptScuArVpSv5Kni0JaWTNqGnTvfIa7iApQ1JbUwvTzwx67jsgclVvdgZtaN1sH/VlfY1yR1Y0u5ONpLTxQGSbUpJkqPJrJ6+P5Hjjs+7CMcc+75RvGeq5GOlubdUXahGiCm0kyNemS0smT4Kio6ba3AJ1JUyoxSaXYzmqmU5zj82gga0t1wWo+226MIzkm1d2abFVpcHHdLYmdSft4SM9aboqUqiqAcKdWthyUYvbcSadb8ib0y01bApxXqxceO4S3k9HBmpaZb9zRP3fAE41KmlwUnpVGiWqTfBkpR18WAlPTdgslr5NFFOVbUxZMUYyfagojKqb58mntauzG/bQ4xend2BTaS2e7JU5tUl+4m46tKd/IXLGlJboDSUqiKUW1sZ5Mj08bFY8r0PuEKGKVvUV6jrSuCFm1WCaW/YirktVKPITh/a2fushNy2Tp+TWL0+2W5RhGWv2vkHBRe+1GrhFT553E6lNWUKE1Utgxttu+BygtKdVuCi7XgIWzntyTJ26HKEtOuJELbfxyQWvD5G3xEzuWrVQN1JfIF2uGEn7dPZitJU+ROScaAaca0+AVbojl7Fy7af3ATW9di1JNKkS3VWF7bACVt29yoPdeAcrx0uQxxk1SQFZY1HbuZOEnVcGqalJx8BFqGZt/aBirSvsjSr+wcI63LwOMWnsuCiW5RjTJg3K4GmSLT3dtkxi4pt7MB4pOKaktjRz1q4rczi9mvJUJaItIB5Mnt95mpJxZnKXnkmEZO2+ANI5oKLXk0npeBtdjkmpKXA5Zqhp4sDTG24tvk0hFNN9zKM62JWV6miDVupJvg0hp1KS+0zhPVHSaxcYr4AKjKVinSWztGeR+5NOhKVc9yi5r+1aW5EJ6oteC3J6NuxGlfctvIAoNXW6ZcMTcW0rXcSTcHvVDxZXF7bJ8hEQxv3Jv8ADEoyhzuysrreO40+LIoyxccSkt13+CYxfMuDZzvHxuTKaTUeU0BkoylFyrgcfan8lxutI0lFuPN9yoiUnKovsNtt7IlxqW3Bf2e172FKapqyaTZps5WxShs32IGnFtRYn7pfgcYXFeQTvagE2oq3sQ8tw9hcq+2RGhQ37eQFjyPWnLeN7l5ZpTej7exMEr+By9zaoCk9UbEqVBH2Y+N2KSde3kDSEdV2P04uD/3IxU6XyXDLUWpLnuBCUu5bnun34M/U033RUHGXOzAc463stwh9rRSa3IitDooqNTklL9mD0w2G9KknHgqSi5Rk1t3AjbkbXyXSlar28ohrU1TqiIl7JqjNQUpK+DfKqgmv3Mou9wHkUaqrIdfhltb+WNK5LUqruBmr3sKrlcmsZJZFtsxyj7nfHYDFqn8g407NXFSe7EnBZHF7oDGap/kUVuXJW2VCC4YA2otJcCbbe2wVbHOtVIgNTQRdomKr5LgtX4AU3LZNBaW7NGtXPYmeLh8JhUqVu+w2/BWlaTOpbpEGri3BdghGuORXsrLWm7RRbbFoblJvbYjW3dlPJq9oUThFpSq+wsi/tpIE3FV2fYE72AUYKrkOK0xbXfuRN7UCnJQ0y4W9gVOnibr9yZyTjFR7i16lXYh7Mo6HHQlTt9wa9tr9zKDlJsMsnGKSezA1lKDqS5BT93BjFRql9w6cXyEatqUdFb8grWzIgnH3Fa1vfcKU462nxRKXu/8AktySWnyPHFP2ydAZTu9mKKaTsueOUXa4LyYtKi7tNBGOv/FPcqT0uPeXc09NPdIj03LI6X7gZ1cm3uZ5NTa8GzTjLZbEU22nsyi4U8aiyseRQTXN9yVBqlQ9KfYKXpPVV8mULjKUZLub8Sjqewmtc3LwQKCju7rYIx9SLcuEGzlui8m2Oo9wM3FVsRRdaUkLHFzk5P7QCUYyxPs0CcXjSa3H6Tk9nsh+lzTAy101XCBtyuVFuC0cbkttpQQCWp7sa1JP/awm9OwQyLSvPgIqEW1zv3RapN3siE9Mm+GypQ1QaezfAUa4y2Ww5e2N2cz1R2aNIKT2fBRWOaadPcpu/wBiIQ05E1waPaRAZJSjTTtNcCg7Xu7ilyK7fwBWpQlStI1hljp2dTX/ACZSkpJJbtGSj77ewR2Safvun3RFxeRurMciezvYcH7aA0cYzvavBPpSS1c+TRwuCV+5Eub1JXyBnKDTt7jalpV8m0oqMlF8kT90rAyUd0+45b8FqHDKqN212AxUY6G/k1UoySjVE44JxkvI8lY4pdyrhSShwRrp6uQyzXt7mXekRF/9SdI19OVrf8mMbi7LjkcZJd2BpFuM3XfYicKft2K13e1ME/7bbdeChK2073RU037m+5nNtR1Lkj1faiDoTShvyLHkSvuZOScL7kwlcbaoI0eTHS9tSvkvUpe3sZKN78McdUG0FNrZx5BZKjpSoly9OXyVpTjf7gEVGSfZjppbk8cFOewU6Vpkyk3KluVouHIQ9lvmwBJvn9hJNS09xagbvdchFSnUdL3dlreNGE4Skrf5NFL20wKUlGoWaKEbt8dzhe82zohkahXcC/ZFtckNLa0TKbjTaHGW+/BRWzTtWyNKadbMTn7zWTT+1bMgwSqVXY6bsbxrm6NUowlFN2mijKKck75CO63WyLhGm13KrsuAqIyip6TR/fcXRHpK7W1EylutL2CK0LU2tmNVLdixVNyTY1Go6eaIDUo78IuClOLrZIhJNO+V2GptR24ZRmpPVT3ZblUvduTOnUo7tFSlGTUmqIHS5T3FB1KTlwOSTkpJ7UKW8QJ2lK2i0/a41SJjV7ibdvugBwTW5nPEpU0bbJL5BvakgMVjWpXyXHDFvcpRqRTjcdgM/Skrpg5XV9ipSdJeB7ONVyBlzLdfgnI1GSibJb1VMmeLVzyBGpL2oHkqhSxtbs0qEoJadyjSOmcERlaclFLgMctKd7merVJvuBe/YbTcXvTMtboWuUiDoxzvGl4JSU5K9kRCenZ7WGRyVVwEaznUlsYZMkk6T38m0G3F3yzGSjCXu3ZRevXC0qfcuMl6bT+9f8jhOEb2+5cEOCTW9kD3e/Y0W6XZEwen3c2XJRU6uk+wAlSa4siL7d13K1KMvduvBi5aW2grRxUuQcVJaRQUnuypxreO4GM/ZKuxeNaMicnaE0nC+5ajFpJcgOaTuXYjJFtqcZbJcFzWlNWRBqnYQoaZrbkHDy7CMUt1sNyWilyFTUNOmtwjTdcMT2Q64fcC8iUaSe7AhquRxd34ApqlRMpNRcVvZNNytMcbjerkmivVaxqLW6Ep/JUd1ZMkrVAWsibUXyyZJRk6ZlperV4KklquN0EVOq1+CpyTp82Y1KXtXcpKpK+xVbQjXPIp3qp8eTN5ZavgbyaluQXGPe9kKWP3N1S7EvZbMpuU0r2SKJa8IpLyOM08bVblwhGKUm7+AMo93wS46mn4NZ/bS5ZmoyjG+URCTV6RcSpcBVulsyt+25VXemmynK3/AO0hK2i5NqFJEUl7rSHOLUVLsEW/TdfcXjzpYXCS3AytRW/7BdY3a38ia1Re26BWoU3QQRi/2Yk3qa4LU/bSMpuSVy3YVryqb9xGpJvyhR393cT3bpbgNy1dhTTi0uUOK9tyVMd65W+F2AmVKK0q2FXuwc08jdbDb1q+PgImV7UUvsqYRaGouTvkomG6YlKm0ty5OCa8icEqlVXwBLyNUJu3Y5wtJoUU9VUFaxcUk3yLX/c8oTipXvQ3H2pRW/cC3m2dopZfUlCL/YycUsbp2zNScVa5A63LTJwX8kZHTuzN5tME5LcSl6kFLh+AOqHp6Ekt33MJ4ZQyam7XZjxypOL4ZrlmnjjK9q4AHKMccZcswT1NlalOG+w1GMYXHdsCXTkoii6ba4JcZa9WrglK035KN5SxywbbS7GMsvtUKKWJOCafBM6cUkt+7AFNN78GtJVXBzZIy0qkawtVfJBp6ihFryKO6v8AgjI1arsS8+6ilRRvjXt93JLaT1Lt3M8epttvYH7VXNgUowlJu+WJQhFv47k3ppcWaJpptkREvc7fAa1dt8Fqr3FlgnjbWwUXfyR7m26BOl8l69MU1v5QQpvTjWnuSsjbUZL+AnJzjb2rsKC8lGm0W97RD7vsDmlar9xxT7EURxaalJ02S0723LyRennYmCqPO4RU69Ku44RShZnNylXffc2Uo88LwBk9Sf8A4Km6gvIZI1JS7BkavYAeZzatbjhJXJN1Ylpjd8gkm0+WFaY56Z1LjyXOmc0nzRpgnc2p8BWkbS42KlFZEiJ5KW/BnkzPSlF0DVSxRt2txLCr1J2ZqckrcrKU3W23kqNFFPHtzZnkwyhOM2/lIqL0uuzG/dJtytJbALI1Omv3JUKW72CNRdeRte7TwEJRb2QTh8G1wxwST1MT8S5A5nHdIdaWmtzdY05bilBKKfLBjP1G53JUVN3O1wK7W6BPyRTyNtqo3sJy9qXD7lY5auOw8kVa1LcqMozUtuCu1hHHFWy69SSjVOiDNO6TdIqUlBJcryZZNptLhFf4R22YUTlqXt2LnoUEo89wjjUk96IW7p88BFRn25VbEuLfBSjvSQll0uqAlw00wg7lT2LWR3urQ1o3lW7CqnkqKWmiNPdcCbTn5G8iSUUESoVLy2DbUtL2NYyjCXFla4SrUlsBmoN88cjnJNquxWR3vC/BELUZe2wqZTd+3k0c5PEnVMyi2r2B6pxb4QG6mpUltsZuKju+PJhiyaU1ya3qjTCFCt5dzXE90ZJRppciWqPyB1SSm3LuQ4KFb8mMZSSaBSkt27A0UIqVpsqeNqSlHdeCFPS7NYZtNKXIRlli4TT8l1/bTKk1J7qhKSktHCCpptNrghKrNsdKct/bREapprd8ATTspNat2Gn/ABE1eXSlToB+1p7iTlKDS2CUdLG46YJp7vkAilJc7hCOnfx2E0lC1sODptvdUUS5tz1V+wOTJX3bsbacXp5INFK8bdbg46qcf3Qse/tGskVNJATKPOxLX7Nf8mkpf3G0rTMktDd8gCx/5L+BuFduS4tSxqS2aHacWnyBloi3uLeL3N4Q1p8WtwcFNfIGDt8P9iG7e5tDS272fYU8aaCMlL3fARm1L8gkDjUqYGmS0lTE51Vu2OELjV2Q1/cquCK2augUtM6fchykpqT4M3JuT3KOpTSTVGccj01W6ZGPVe+5U3p91fsASdvZGi9tNbkwV71t4Cclj+fgAacpNscVf7ChlV3whqlJtcANJOzOUfdsVTttcDjNaarcgmtqK0ezbke1pk5Yz2kuCjJtuky0m9q2DGm92jbBJR1qS5WwGGmTdXQTUlS5XkpRdc8FxXt3IM1tsuRNvuaxaU6a/cznHTJ915AcZRWNruJL2omSpP5NFvjS5AnHJQbb7icvixODlLwytOl1yAlsn8gla4E3bddhK+bAck7/APgrHPVcZe35IVt1e/yU42tXgopLTF3yRBtS9zLtuNsmcL9yewVrKdxTaIU6ujLJc46V27EY3LS4yVNBK1STbdixzkpr47kQbt+BLU5AdDbdhGUvyiITq77D1b3GQGk3TuOwSftutzHJkapC1NrkDb1d3p2vsy5tUroycfbx7kZSbkrfKA6No8ET354ZEZtR+AnJNLfggqMWkaQg01LgyWRal4NZTTrfcKJPVaMpalsa1e1mc25R9q3CM9LjdO7CDkpfHg0xwkk1JDSXcCYJyyPekiozkpN9vAlUXuDk1PjYoVanZUnqWn+DKap7PkvHcva+3cBpSi0pMHLltV2NHLU3qMsjlKlWwBG1e5cpShGNbtkyqMlYJ3N/7ewAvdK+AncaZalvutgitUr8dgqZq0tSCPtHO5V/Ioe57ceQFKpO4jc/Zp7jhHfnYicmpNeO4QWkqZaTglJPYTapWt/IlKU3ofAFXpTct2TFxcb7UJtbpvdEaqVcg10QTl07lHhCiq35+BQlLRS2iJ5FWwGyaybVTROTRtX3Gam2/CKtL/8AIVc9EXtyZKFy1sbl7rq/kakrV8FUvtjsNQcqXdjc4uVdynk0xpLfyEZNqMZRmt+ERi9qqX2seSUsmSMv9pdKS3dIBtaX5S7kSyOSpcFpVGnugeNKKYRFUk1wyJrS9jocY+nqTQSjFY3Jq2Byw1Png1g4uWl8F4NGTF7uSHjccu/HkBZIKLSGrjuN1KTfITe3wFJXkTa7Cc9MODWHtx2uX2E3a34IMopx37MaklFp7FyqkuwWoqtNoIiMtWzG9+AjKlKkTrrhWBpOCUFKrkLGtEtTCOR3cf4GpRt6uWFW8cMiclsiVD27coNSb2exGff3KVLwENq4bix49d2TGTWPyKeRxjXCIKhjTk03+BW0n28mkckfTjKS57mcpc7bFBF/wE3xQkldR4HPeNLkBSX96LvZIp5HOdiSi8S93vFssia4KNHFJKypbu07oi5Tld7diVNxk48tBW6lTW4VPXS4Zzty1W1Rqs2jG/IF+inK5PcJQinfYjE5zdyNJSjTvgDJL2SUdmh5MnqrHXK2Ya1qpcDbipcUwgi2pN1aQanrUk6RrGGlSrlK2zni9YBOP9z8lKbpprjg0bTpVuTKCT2Cs3LRG5cGcJxk7jujojeumrXczjjxeo1wmyDRPjszJRufuNGmpaeyDIktoBGeRbe10x4IarUt2i4w/wBxMJaG2gpOLcr7ETRUptu7Fq2t7WEa2kl4MXCTyS1P8DUlfA4t6ttwNMUJ1vwW/bJKL/JCy7tJ00Q1u5rkDSULTktkLE7i0+BOLePd7kwcoRoB6Ixk3FWyHbZq+bQY1eQDOKoE6ml5NZQTnQZI41Gu67hSlH3W+DOcZL8DlJ18FesvTUQjFy3aBPX+xVRjJSe5TxbbbJhDhktrVukXcZTenZGOmlSEm7SCtfU0NxE5bpoU4y2YroDaT0y1LuR6vu1rZhrbjvxwiI7bS/kDW9TWruU0qpmKyxTVbxXceR8N9wNfSkopPdMVafbyVHJ7V4Bp05FGeTHSVbJkuGlbdjXnG7JtqP5IJimnfkaUVu1ZcVa3HGOmWqtgM04x3rcnV6knsa5MUVw7TJp446uwCiqk49ypVddyNfusV7gGqpbOmU5y4fASjFU3yEYf5PdICPtlbKlNUo1TQ5NV89jLJJtWBVe2yI/3J/grHqytRiFOE+KaKLrRFVsOlWquRS1TalLh8DjPTafBApPVCorgyi0nUlsPVfG0hqo3a3YRenVC4vgc1/aSjz5M43G65HrdK0FEpzxpUZrVO5S3bN2o8vhiitmlwgOeMmm4+DSFy5NcWKM8lsrLj0ZVQGMMle3+Cr3InG8ifBqoXt3QVMZa5pN0XLIotJcGWTFPTqhyuUTcoVqW7COmWSD2XJi8qVxRnP2bvhmcU5W+wHbBql4YN23Rk8rpJJUiVmp7Ab6U5VJ1atETU5NV2COS5cWXCWq34Az0OS37Ci9E9L2NMcW8lXUXyaTwt5fatvIWRM3HUlHlrkzezaNXhkpUnTIWOfqcbFxcZxjUtXctPUmqol7SfwDkmrr9iMno2TIk3biluPW3B+Rxktm9gIjNy9j7DyRnjrwVKMYty5srLlcoxVWVUQhp55HPlOt0L7pqm7C7v4CHpTVgoaXbVplY4pO3x4KUvfT7kGE423WwvTSktLNZw5M4ao+1gVkSkq7krG62L278hCajaAd6m6G4RULv3XwVihze1kwtZKkVUZcbTj2RE4N1Rvlb9ql34oqEXoaZBx5IvG0nwaJP7mVOFvTJ8b2RLU9uxEabuNp7i1OM6obktKUURr/uKwJjncoyk1VMcZatwyxSTpcjjFRikuWUPQ5Qcm+Ow4brceCnHJr/AGFCMvScl2YBkip424vjYzxpxa3NYRV6r2JitWRxTW/AVV7tFQh6jq6JcVFuL+4zjkcJprsEXln7tMlutkyFNKReWWppvuZ2lK5boiKnJ6dtr7lcSjv23JU4t0kLvfgqulKKl7+62MlJQ1J8PgTnrSrlBJeQIxt6rYszcm5JV8GkFUtQSp/kBY25JalQSdS2K3jpcv2FVybewGc0091yEYrSzW3NfjYhQcHLwwJx5WlQ4qUsz29oY4Jto2jePG2FZuMtXHt7DT5RalaJmlezpgVHIoqnG0xLS/wS5UtL4ZCelOnsBs0obp2mJPffZGblGWOov3Exk29LKNFFybS2BQnNtPZLuJz00nsaPJSim6QDhhtXqdLsNxlKSgnaKlkjC9G6MscpytpVXcqq9PmPbyTG29PbydFJwWnnuYyjJJuyIhe2/Hk0UvUg1W3kIY9cU5bX2Hp0wcYAY0oRdcjjP1IOGn3F5MdQTdN/+B9LBQbnLnsgiI/Y14FCVXJLV8FyjU68hCOiVIgzcm6m41Y8s05R27GuSSlFpj6fBqWubSoDKWK6SkkZ+m18m2znJ/7QTUoqS2YVDTW7VDauNUaeslhepJtPgweR6Kiyh44STurRMpasjtUjfA/a48EThHdoiJUlpE4xnGq3D0nJ7bFSxOGSMtXYDNVp0eBTUlwW4JycuGV6crUVy9xhjnWrVaX5NHja0tO7BbarW5eNXJPigYzv3ONbjS9250NQlO/jkicLWrgGIW6pbGmOoO3uzKMWmn2L5b+SqM83JKKSozmqinHfyh3GHsW/yLGqbsiCE5Qxa3dcUVCpQvyJyUo6ew19tFU3NKo1+4ark+3yRkrWmuCVblsEdCk5bN0VJpVRg35CVRjv9xBq1qtrYHax2+SMbk4+0eqUnvwgN0/7W282c8YtyXwytbVNFzkklaqyqNNz3ew8mP3VHwS5IrFK3JvgiF0zksko5It3sgeP+5TfBpjyXJ6624JyJ5HqcqYVg8dckzi29Ki3HydlRUL5rsZv2NyrZ8IoyUdlGtl3FSTTTrc1hG7M/SklKV2EVPRO2lpZOCpY5J9mS/cNLSnp78gPJNtKK/kcd0nIlJy47Be9EF17vbwEG1J/I8Spt/Apyp8cgWpJT87GcvddrZk/JUpJUmVU7OLXgyf3R22ZpPs4orHGK90nb8BMROLi67m7alicU6JcnKW+9imrnS5IJSqLstY4vEmubFjWtuMuO5M5aXohwBcsntW26JcYyW2zYlB6b7FY46m65W6CE1pSjPYnKmsirdUaNrMl5iCvtuwrHGkm0+5bdJqro0cI1vyS8ereL3QExmnGheo1a3CONRzXe3gcsbp33AePI4wkpb2S5vUqdpErjcJWkkl+4G6lqSrYrW+DGDrFuty2msaknz/wBbkvyL71T48Expxdui4xq1z8hcJpKLfgzhFybNNoKnuhJOnXDCG9NJPd+Ra1FebM0n6tMdclF17KW8uw3iSire/dBBpJVyhKWqT1coBxgoy9uzLg7i1Ld+RSqbTjtIKaxyfdhUTlqbilwZtOclHwXBNyTopwSyaltZEYSTUh5Hx5NcmL3Jr7TKaua22QDg2uQdJbCd8IO1MISm57dkaOdY6jyZQWm2jSt0wpwlt8lRnK3q3siap7FcqnsFJtTyK+OBp6ZuPgmKT5ZTjTCHJu3SJfujvyW5LZXyRJuDaYVGmUtq2Hp22COSd/AW3bQQseLZkShubuSjp+SXJNfKAmEadFx2k99yY+e4NtMBvI07jvXYpdS2/BlJNTi0h+nb9q3KurWe5e5tIp5XqTg7Rn6X+5bfBaSqo7UF1ksj9Z3GrLnFLdcMcnFyTfI3GV7bpgQ4WtnuQ07Uar5KalCdvsXSyRW9MIbilFK7ZE2kk0huGmaTHkSbdLZgRB3NdvkqbjdLkTjtGi3GLWpcruBME5S0ydDqpbgmm9XcvFGK+7dEGcZqSaezQruS7IpxjqYmlpCCUG6ndIXp27RLbliavZCWSSSoDRydrfgeSXvTj+4nJOKa2QoblFxt+5btC9WVcbDWpRZlJuSSiFWnr5KSSi15JUW1tyKTepJbECa05El+5OTG9Sa3LlLuu3Io9TGctMVwBahBtapc9hZVGMaT3Rjkk4St7l5YrSpJ7sIeOSW7Ke0XFPZmaacUuPkbktWnuBMLScWEItSsqNcsd7vtYBknup8snaT2XJWzVNWStggfH4D0XLHrQ15Y1Jr8eCLIjFDdyb2NIpqVJWpeRtp7JUzaMk0mitYyliUJaY7kVudSkvufY5nJuTaW5TBGNytDStPyZ5HdJOmwi5Vpu72Ape5rfgTT1tWXtF6V2HJJx1cBFQioY772KWRNMhPz+wp1pIFCXFumaOSnK0ZPdJJbmySSikAP8A4Ms3uyXW1BKTV1uVJ+2LAU4S9G+/gxWOV1Lg6HLXFBBpNvkDmjhnHI5PY1UJbSW50LHcG1v3OeMpIorK1Svdk0pVYSg1Noyjq9S32A30uttqKhklFrx3RbyRlDc5vU5oK6Hkalqv9i5TUl8MwgrjbFJtS+CJrRpx5YlOe/gWr/KXAnJr8MC5vaPzyGuVLyG7S8CUoRmovgB29eu9uCW/d+TZxi4OjFRSYGkIvVb4NdUEvbuZTyNpRSqJMKi/ICkm9T8krUr8G6ptvlExpSklwwrmm3VQHDHuvJroUd1yGRppOO3kqJk9Mmu5MYuT7tGlaopvlCftg2uQrSEXGDd79hTbekUJp0/A7c5JoIJwTlcXsxw1a7l2DL91LnuPVTS5AylCpOXZsvbS+2xVOTafCGsKle/AGStRtL9iYZJS9ktzeUNMNXYmDt8EVhPVGSLjKK5f7lyre0ZaLsIiepzuK9o1GWhyvc0xzjWiv3HKlxwUZYYr/LnsbejLd2qIfuS7FRaWSnLsQU8aljrhnPFTU2vBrPJKUlS2RolGm2gM69qb/cHUq1biy+9L0xPar5AqNxi64EpPnsVjfpS33T5KaTmtOybIiF7b7lS15Pd3KydoNDcapJ2iqznCSimzWEWsSiKTbil4JWWbyXHmqCnjjcnv+C5J1+DFyrfiiZZZTarYI3tqOkeSaWzMnlSkk18A3c6A0WmtxrJFrSv3MaNFH2pANwilS5F6elVPZdhx52e6Hmnqa22oaFjiljdfuTCPuk3x2HFtoFVqPcECi69orc3VGqdSonHCsmpLcKzUHb8BLHcot9joyNJtSMlqhFtuyjO1Kemtis2D0qfZjjBaduS8r9VJPZpUQYJfa+LNmkop/wCRlxUe6HOTlsUKcvdqX7ijFN2u5V6FuuewOXt2IOjHBSxNcKjm6SWTH1EpabS2/YvHklpcX3CPs1MJiZx0zbjsmwt3twauSSimvuFKEm6RBGpSuPeiltFRezMljblV7o1xSUrhLnswNIYYzUr2aRlOMVkiou33FPK1JxrYIauX27lEuNSBe61e5EpSeRsIwk5OXFdgiqeqnsVFNxoly1O+5pjajfcCJYptVHhGsFWPd7kQbcmy7Uo7hUXYQdOr2HBJR+fIpO6pcASpVN2Jwc0q7spwXPd8mfqVJu+OCir0ui1pW5l90dRn6j1pdrCOic7ktDplTl279yZQ/vKltRN3OiDWElS237lZZWlGJjrcXsEW7sCtc3jePTu+5Kjbp8jcpR/PkW+tPt3AHspdyfdpVqkazlFJvyQ5+pJKuAJjd/BWlvdDTp32JtsCHCU5vS7KhOS9si8a9OakuSp6IwbqwMnja527hc5b+O5bd0072KmnBeQMdNcs3SjNX3Rlplkj4Zaio6ae5ApRcdqIpttJGrbk+bHPJpppAYu5RXlDUVo+e4SVuyHON6U9yioU248PyXjWvJofJnHx3NZNpqufIB/npktgdwncUE1e6EnJR3CtotPFffuckueTSL2avcile/YIiU6p9zphkTha5IeOOtPlM1jHHGEmgusJz1T34Hajj+XwOEYtCyJJoqamM23T3ZMpTmm1/j2LUXqfYUVUXfINQ8jm1exop7PU+CYwdbj9OThaAiUlyuCoZFJc8FPFWC63Ma0b1+xBTyVKn3NOVRhJ37v4NYNOGpgS7ftexahtuO1Lat/I1sre9FV//9k=">
            <a:extLst>
              <a:ext uri="{FF2B5EF4-FFF2-40B4-BE49-F238E27FC236}">
                <a16:creationId xmlns:a16="http://schemas.microsoft.com/office/drawing/2014/main" id="{4F7148DB-C03D-4BE0-A78C-1611ABF2FB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E7CD8-9DF5-43F6-9BA0-D77AC5564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056" y="5172792"/>
            <a:ext cx="2246943" cy="16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D10A-BF04-4210-AA7D-33DB49511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Modified LESA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0240E-6434-44F2-80E1-5B601149E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329070"/>
            <a:ext cx="7740501" cy="55289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LESA = Land Evaluation and Site Assessment </a:t>
            </a:r>
          </a:p>
          <a:p>
            <a:pPr>
              <a:defRPr/>
            </a:pPr>
            <a:r>
              <a:rPr lang="en-US" sz="2800" dirty="0"/>
              <a:t>2 parts: Land Evaluation = Land quality</a:t>
            </a:r>
          </a:p>
          <a:p>
            <a:pPr>
              <a:defRPr/>
            </a:pPr>
            <a:r>
              <a:rPr lang="en-US" sz="2800" dirty="0"/>
              <a:t>Site Assessment = Development pressure</a:t>
            </a:r>
          </a:p>
          <a:p>
            <a:pPr>
              <a:defRPr/>
            </a:pPr>
            <a:r>
              <a:rPr lang="en-US" sz="2800" dirty="0"/>
              <a:t>An objective, flexible points-based system to: </a:t>
            </a:r>
          </a:p>
          <a:p>
            <a:pPr>
              <a:defRPr/>
            </a:pPr>
            <a:r>
              <a:rPr lang="en-US" sz="2800" dirty="0"/>
              <a:t>a) determine if a parcel of farmland is worth preserving; and</a:t>
            </a:r>
          </a:p>
          <a:p>
            <a:pPr>
              <a:defRPr/>
            </a:pPr>
            <a:r>
              <a:rPr lang="en-US" sz="2800" dirty="0"/>
              <a:t>b) rank prospective farms for the order in which to conduct appraisals of easement value </a:t>
            </a:r>
          </a:p>
        </p:txBody>
      </p:sp>
    </p:spTree>
    <p:extLst>
      <p:ext uri="{BB962C8B-B14F-4D97-AF65-F5344CB8AC3E}">
        <p14:creationId xmlns:p14="http://schemas.microsoft.com/office/powerpoint/2010/main" val="4037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175A2-8BFD-4386-AF66-CC1BE4A7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744279"/>
            <a:ext cx="7053542" cy="850605"/>
          </a:xfrm>
        </p:spPr>
        <p:txBody>
          <a:bodyPr/>
          <a:lstStyle/>
          <a:p>
            <a:pPr>
              <a:defRPr/>
            </a:pPr>
            <a:r>
              <a:rPr lang="en-US" b="1" dirty="0"/>
              <a:t>Factors and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F370E-E160-4D79-B7DF-8428CF2C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07" y="1786270"/>
            <a:ext cx="6974958" cy="49547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u="sng" dirty="0"/>
              <a:t>Land Evaluation</a:t>
            </a:r>
            <a:r>
              <a:rPr lang="en-US" sz="2800" b="1" dirty="0"/>
              <a:t>   </a:t>
            </a:r>
            <a:r>
              <a:rPr lang="en-US" sz="2800" dirty="0"/>
              <a:t>50% of total points</a:t>
            </a:r>
          </a:p>
          <a:p>
            <a:pPr marL="0" indent="0">
              <a:buNone/>
              <a:defRPr/>
            </a:pPr>
            <a:r>
              <a:rPr lang="en-US" sz="2800" dirty="0"/>
              <a:t> </a:t>
            </a:r>
          </a:p>
          <a:p>
            <a:pPr>
              <a:defRPr/>
            </a:pPr>
            <a:r>
              <a:rPr lang="en-US" sz="2800" dirty="0"/>
              <a:t>Factor: Size of Farm                             </a:t>
            </a:r>
          </a:p>
          <a:p>
            <a:pPr>
              <a:defRPr/>
            </a:pPr>
            <a:r>
              <a:rPr lang="en-US" sz="2800" dirty="0"/>
              <a:t>5 points maximum</a:t>
            </a:r>
          </a:p>
          <a:p>
            <a:pPr>
              <a:defRPr/>
            </a:pPr>
            <a:r>
              <a:rPr lang="en-US" sz="2800" dirty="0"/>
              <a:t>20-49.9 acres                     2 points                      </a:t>
            </a:r>
          </a:p>
          <a:p>
            <a:pPr>
              <a:defRPr/>
            </a:pPr>
            <a:r>
              <a:rPr lang="en-US" sz="2800" dirty="0"/>
              <a:t>50-99.9 acres                     3 points</a:t>
            </a:r>
          </a:p>
          <a:p>
            <a:pPr>
              <a:defRPr/>
            </a:pPr>
            <a:r>
              <a:rPr lang="en-US" sz="2800" dirty="0"/>
              <a:t>More than 100 acres        5 points</a:t>
            </a:r>
          </a:p>
        </p:txBody>
      </p:sp>
    </p:spTree>
    <p:extLst>
      <p:ext uri="{BB962C8B-B14F-4D97-AF65-F5344CB8AC3E}">
        <p14:creationId xmlns:p14="http://schemas.microsoft.com/office/powerpoint/2010/main" val="135114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D78BA-D1E8-44E2-BF40-845B789F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74" y="637953"/>
            <a:ext cx="6850026" cy="861238"/>
          </a:xfrm>
        </p:spPr>
        <p:txBody>
          <a:bodyPr/>
          <a:lstStyle/>
          <a:p>
            <a:pPr>
              <a:defRPr/>
            </a:pPr>
            <a:r>
              <a:rPr lang="en-US" dirty="0"/>
              <a:t>More Land Evaluation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BAE62-F7EA-410E-8D33-63453DEC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767" y="1771650"/>
            <a:ext cx="7517219" cy="47354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Factor: Soil quality         40 points  maximum</a:t>
            </a:r>
          </a:p>
          <a:p>
            <a:pPr>
              <a:defRPr/>
            </a:pPr>
            <a:r>
              <a:rPr lang="en-US" sz="2400" dirty="0"/>
              <a:t>50% or more Class I-III           10   </a:t>
            </a:r>
          </a:p>
          <a:p>
            <a:pPr>
              <a:defRPr/>
            </a:pPr>
            <a:r>
              <a:rPr lang="en-US" sz="2400" dirty="0"/>
              <a:t>50% - 74.9% Class I and II     20</a:t>
            </a:r>
          </a:p>
          <a:p>
            <a:pPr>
              <a:defRPr/>
            </a:pPr>
            <a:r>
              <a:rPr lang="en-US" sz="2400" dirty="0"/>
              <a:t>75% or more Class I and II   40</a:t>
            </a:r>
          </a:p>
          <a:p>
            <a:pPr>
              <a:defRPr/>
            </a:pPr>
            <a:r>
              <a:rPr lang="en-US" sz="2400" dirty="0"/>
              <a:t>Factor: Farm Revenue 5 points maximum</a:t>
            </a:r>
          </a:p>
          <a:p>
            <a:pPr>
              <a:defRPr/>
            </a:pPr>
            <a:r>
              <a:rPr lang="en-US" sz="2400" dirty="0"/>
              <a:t>$25,000-$49,999                     2</a:t>
            </a:r>
          </a:p>
          <a:p>
            <a:pPr>
              <a:defRPr/>
            </a:pPr>
            <a:r>
              <a:rPr lang="en-US" sz="2400" dirty="0"/>
              <a:t>$50,000-$99,999                     3</a:t>
            </a:r>
          </a:p>
          <a:p>
            <a:pPr>
              <a:defRPr/>
            </a:pPr>
            <a:r>
              <a:rPr lang="en-US" sz="2400" dirty="0"/>
              <a:t>$100,000 and above            5</a:t>
            </a:r>
          </a:p>
        </p:txBody>
      </p:sp>
    </p:spTree>
    <p:extLst>
      <p:ext uri="{BB962C8B-B14F-4D97-AF65-F5344CB8AC3E}">
        <p14:creationId xmlns:p14="http://schemas.microsoft.com/office/powerpoint/2010/main" val="222268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1FB0-C108-42D5-BA75-0F7012D9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72" y="574158"/>
            <a:ext cx="7103878" cy="1008765"/>
          </a:xfrm>
        </p:spPr>
        <p:txBody>
          <a:bodyPr/>
          <a:lstStyle/>
          <a:p>
            <a:pPr>
              <a:defRPr/>
            </a:pPr>
            <a:r>
              <a:rPr lang="en-US" sz="3000" b="1" dirty="0"/>
              <a:t>Site Assessment 50% of total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41B0B-A43C-4FB4-8EF5-FE4FB98B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58" y="1392865"/>
            <a:ext cx="8144539" cy="52843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Factor: Zoning                         10 points maximum</a:t>
            </a:r>
          </a:p>
          <a:p>
            <a:pPr>
              <a:defRPr/>
            </a:pPr>
            <a:r>
              <a:rPr lang="en-US" sz="2400" dirty="0"/>
              <a:t>Non-farm zoning                              0</a:t>
            </a:r>
          </a:p>
          <a:p>
            <a:pPr>
              <a:defRPr/>
            </a:pPr>
            <a:r>
              <a:rPr lang="en-US" sz="2400" dirty="0"/>
              <a:t>Rural residential zoning                   5</a:t>
            </a:r>
          </a:p>
          <a:p>
            <a:pPr>
              <a:defRPr/>
            </a:pPr>
            <a:r>
              <a:rPr lang="en-US" sz="2400" dirty="0"/>
              <a:t>Effective agricultural zoning         10</a:t>
            </a:r>
          </a:p>
          <a:p>
            <a:pPr>
              <a:defRPr/>
            </a:pPr>
            <a:r>
              <a:rPr lang="en-US" sz="2400" dirty="0"/>
              <a:t>Factor: Road Frontage           10 points maximum</a:t>
            </a:r>
          </a:p>
          <a:p>
            <a:pPr>
              <a:defRPr/>
            </a:pPr>
            <a:r>
              <a:rPr lang="en-US" sz="2400" dirty="0"/>
              <a:t>Less than 500 feet                            0</a:t>
            </a:r>
          </a:p>
          <a:p>
            <a:pPr>
              <a:defRPr/>
            </a:pPr>
            <a:r>
              <a:rPr lang="en-US" sz="2400" dirty="0"/>
              <a:t>500-999 feet                                     5</a:t>
            </a:r>
          </a:p>
          <a:p>
            <a:pPr>
              <a:defRPr/>
            </a:pPr>
            <a:r>
              <a:rPr lang="en-US" sz="2400" dirty="0"/>
              <a:t>1,000-1,999 feet                               7</a:t>
            </a:r>
          </a:p>
          <a:p>
            <a:pPr>
              <a:defRPr/>
            </a:pPr>
            <a:r>
              <a:rPr lang="en-US" sz="2400" dirty="0"/>
              <a:t>2,000 feet or more                         10 </a:t>
            </a:r>
          </a:p>
        </p:txBody>
      </p:sp>
    </p:spTree>
    <p:extLst>
      <p:ext uri="{BB962C8B-B14F-4D97-AF65-F5344CB8AC3E}">
        <p14:creationId xmlns:p14="http://schemas.microsoft.com/office/powerpoint/2010/main" val="198355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C3BF-4A6C-4631-93D2-70537E7C3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669851"/>
            <a:ext cx="7053542" cy="861237"/>
          </a:xfrm>
        </p:spPr>
        <p:txBody>
          <a:bodyPr/>
          <a:lstStyle/>
          <a:p>
            <a:pPr>
              <a:defRPr/>
            </a:pPr>
            <a:r>
              <a:rPr lang="en-US" dirty="0"/>
              <a:t>More Site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9B985-B7B7-4B51-A069-ACEB925A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56" y="1531089"/>
            <a:ext cx="7995684" cy="5326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Factor: Distance to central sewer or water 20 points Maximum</a:t>
            </a:r>
          </a:p>
          <a:p>
            <a:pPr>
              <a:defRPr/>
            </a:pPr>
            <a:r>
              <a:rPr lang="en-US" dirty="0"/>
              <a:t>Less than ¼ mile                                                      0</a:t>
            </a:r>
          </a:p>
          <a:p>
            <a:pPr>
              <a:defRPr/>
            </a:pPr>
            <a:r>
              <a:rPr lang="en-US" dirty="0"/>
              <a:t>¼-1/2 mile                                                                5</a:t>
            </a:r>
          </a:p>
          <a:p>
            <a:pPr>
              <a:defRPr/>
            </a:pPr>
            <a:r>
              <a:rPr lang="en-US" dirty="0"/>
              <a:t>½-1 mile                                                                  10</a:t>
            </a:r>
          </a:p>
          <a:p>
            <a:pPr>
              <a:defRPr/>
            </a:pPr>
            <a:r>
              <a:rPr lang="en-US" dirty="0"/>
              <a:t>More than 1 mile                                                   20</a:t>
            </a:r>
          </a:p>
          <a:p>
            <a:pPr>
              <a:defRPr/>
            </a:pPr>
            <a:r>
              <a:rPr lang="en-US" dirty="0"/>
              <a:t>Factor: Proximity to a preserved farm          10 points maximum</a:t>
            </a:r>
          </a:p>
          <a:p>
            <a:pPr>
              <a:defRPr/>
            </a:pPr>
            <a:r>
              <a:rPr lang="en-US" dirty="0"/>
              <a:t>Adjacent                                                               10</a:t>
            </a:r>
          </a:p>
          <a:p>
            <a:pPr>
              <a:defRPr/>
            </a:pPr>
            <a:r>
              <a:rPr lang="en-US" dirty="0"/>
              <a:t>Within ¼ mile                                                          7</a:t>
            </a:r>
          </a:p>
          <a:p>
            <a:pPr>
              <a:defRPr/>
            </a:pPr>
            <a:r>
              <a:rPr lang="en-US" dirty="0"/>
              <a:t>¼ to ½ mile                                                             5</a:t>
            </a:r>
          </a:p>
          <a:p>
            <a:pPr>
              <a:defRPr/>
            </a:pPr>
            <a:r>
              <a:rPr lang="en-US" dirty="0"/>
              <a:t>Beyond ½ mile                                                       0 </a:t>
            </a:r>
          </a:p>
        </p:txBody>
      </p:sp>
    </p:spTree>
    <p:extLst>
      <p:ext uri="{BB962C8B-B14F-4D97-AF65-F5344CB8AC3E}">
        <p14:creationId xmlns:p14="http://schemas.microsoft.com/office/powerpoint/2010/main" val="18570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67DE-E3F5-4015-9BF0-36DF3371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LESA: 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B8F4-ED4F-4ADF-ABBD-78F97BD0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57" y="1584251"/>
            <a:ext cx="7838854" cy="448694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/>
              <a:t>80 acre farm, 50% Class I+II soils</a:t>
            </a:r>
          </a:p>
          <a:p>
            <a:pPr>
              <a:defRPr/>
            </a:pPr>
            <a:r>
              <a:rPr lang="en-US" sz="2800" dirty="0"/>
              <a:t>$50,000 a year in sales: </a:t>
            </a:r>
            <a:r>
              <a:rPr lang="en-US" sz="2800" b="1" dirty="0"/>
              <a:t>LE score: 26</a:t>
            </a:r>
          </a:p>
          <a:p>
            <a:pPr>
              <a:defRPr/>
            </a:pPr>
            <a:r>
              <a:rPr lang="en-US" sz="2800" dirty="0"/>
              <a:t>Zoned for AG, 1,000 feet of road frontage,</a:t>
            </a:r>
          </a:p>
          <a:p>
            <a:pPr>
              <a:defRPr/>
            </a:pPr>
            <a:r>
              <a:rPr lang="en-US" sz="2800" dirty="0"/>
              <a:t>2 miles from central sewer/water, ¼ mile from a preserved farm. </a:t>
            </a:r>
            <a:r>
              <a:rPr lang="en-US" sz="2800" b="1" dirty="0"/>
              <a:t>SA score: 44</a:t>
            </a:r>
          </a:p>
          <a:p>
            <a:pPr>
              <a:defRPr/>
            </a:pPr>
            <a:r>
              <a:rPr lang="en-US" sz="2800" b="1" dirty="0"/>
              <a:t>TOTAL SCORE: 70 </a:t>
            </a:r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/>
              <a:t>What is the minimum accepted score?</a:t>
            </a:r>
          </a:p>
          <a:p>
            <a:pPr>
              <a:defRPr/>
            </a:pPr>
            <a:r>
              <a:rPr lang="en-US" sz="2800" b="1" dirty="0"/>
              <a:t>E.g. 60 points    </a:t>
            </a:r>
          </a:p>
        </p:txBody>
      </p:sp>
    </p:spTree>
    <p:extLst>
      <p:ext uri="{BB962C8B-B14F-4D97-AF65-F5344CB8AC3E}">
        <p14:creationId xmlns:p14="http://schemas.microsoft.com/office/powerpoint/2010/main" val="305068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8723-728F-46F1-B64A-69202E76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LESA: 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C77F4-5AE1-4AAE-B286-3EC0EF741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56" y="1584251"/>
            <a:ext cx="8245550" cy="50929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200 acre farm, 50% Class I+II soils,</a:t>
            </a:r>
          </a:p>
          <a:p>
            <a:pPr>
              <a:defRPr/>
            </a:pPr>
            <a:r>
              <a:rPr lang="en-US" sz="2800" dirty="0"/>
              <a:t>More than $100,000: </a:t>
            </a:r>
            <a:r>
              <a:rPr lang="en-US" sz="2800" b="1" dirty="0"/>
              <a:t>LE score = 30</a:t>
            </a:r>
          </a:p>
          <a:p>
            <a:pPr>
              <a:defRPr/>
            </a:pPr>
            <a:r>
              <a:rPr lang="en-US" sz="2800" dirty="0"/>
              <a:t>Rural residential zoning, more than 2,000 feet of road frontage, more than 1 mile from central sewer/water, adjacent to a preserved farm: </a:t>
            </a:r>
            <a:r>
              <a:rPr lang="en-US" sz="2800" b="1" dirty="0"/>
              <a:t>SA score = 45</a:t>
            </a:r>
          </a:p>
          <a:p>
            <a:pPr>
              <a:defRPr/>
            </a:pPr>
            <a:r>
              <a:rPr lang="en-US" sz="2800" b="1" dirty="0"/>
              <a:t>TOTAL SCORE = 75</a:t>
            </a:r>
          </a:p>
        </p:txBody>
      </p:sp>
    </p:spTree>
    <p:extLst>
      <p:ext uri="{BB962C8B-B14F-4D97-AF65-F5344CB8AC3E}">
        <p14:creationId xmlns:p14="http://schemas.microsoft.com/office/powerpoint/2010/main" val="1604081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>
            <a:extLst>
              <a:ext uri="{FF2B5EF4-FFF2-40B4-BE49-F238E27FC236}">
                <a16:creationId xmlns:a16="http://schemas.microsoft.com/office/drawing/2014/main" id="{07AE5BB5-41FC-4DD2-A2EE-A78D2BCC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43" y="0"/>
            <a:ext cx="6911857" cy="529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1FDC2-6CE2-4931-9AE6-80627085F74D}"/>
              </a:ext>
            </a:extLst>
          </p:cNvPr>
          <p:cNvSpPr txBox="1"/>
          <p:nvPr/>
        </p:nvSpPr>
        <p:spPr>
          <a:xfrm>
            <a:off x="0" y="1456240"/>
            <a:ext cx="23444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Three techniques: 1) Agricultural zoning (in green); 2) Urban growth areas (in gray); and 3) purchase and donation of conservation easements (in red).</a:t>
            </a:r>
          </a:p>
        </p:txBody>
      </p:sp>
    </p:spTree>
    <p:extLst>
      <p:ext uri="{BB962C8B-B14F-4D97-AF65-F5344CB8AC3E}">
        <p14:creationId xmlns:p14="http://schemas.microsoft.com/office/powerpoint/2010/main" val="324941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>
            <a:extLst>
              <a:ext uri="{FF2B5EF4-FFF2-40B4-BE49-F238E27FC236}">
                <a16:creationId xmlns:a16="http://schemas.microsoft.com/office/drawing/2014/main" id="{C8E4988F-36C6-496F-BE9A-E5FF02E8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3" y="-1"/>
            <a:ext cx="8495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1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ABD43-768F-422C-8577-93F4CD95D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690" y="0"/>
            <a:ext cx="4832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19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ED6A-9509-4B8B-B9D8-8CD72EDB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New Measure of Farmland Preservation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A2A2D-85D0-420B-9A72-341550372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574950"/>
            <a:ext cx="7253044" cy="4049134"/>
          </a:xfrm>
        </p:spPr>
        <p:txBody>
          <a:bodyPr>
            <a:normAutofit/>
          </a:bodyPr>
          <a:lstStyle/>
          <a:p>
            <a:r>
              <a:rPr lang="en-US" sz="3200" dirty="0"/>
              <a:t>The preservation of farmland in large contiguous blocks.</a:t>
            </a:r>
          </a:p>
          <a:p>
            <a:r>
              <a:rPr lang="en-US" sz="3200" dirty="0"/>
              <a:t>The change in contiguous blocks between 2007 and 2016 in Lancaster County</a:t>
            </a:r>
          </a:p>
        </p:txBody>
      </p:sp>
    </p:spTree>
    <p:extLst>
      <p:ext uri="{BB962C8B-B14F-4D97-AF65-F5344CB8AC3E}">
        <p14:creationId xmlns:p14="http://schemas.microsoft.com/office/powerpoint/2010/main" val="2771849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58" name="Group 2">
            <a:extLst>
              <a:ext uri="{FF2B5EF4-FFF2-40B4-BE49-F238E27FC236}">
                <a16:creationId xmlns:a16="http://schemas.microsoft.com/office/drawing/2014/main" id="{0A65BF97-4920-4035-8A92-BF52B2126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44187"/>
              </p:ext>
            </p:extLst>
          </p:nvPr>
        </p:nvGraphicFramePr>
        <p:xfrm>
          <a:off x="555954" y="555955"/>
          <a:ext cx="7445046" cy="5844847"/>
        </p:xfrm>
        <a:graphic>
          <a:graphicData uri="http://schemas.openxmlformats.org/drawingml/2006/table">
            <a:tbl>
              <a:tblPr/>
              <a:tblGrid>
                <a:gridCol w="229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5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95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Contiguous and Stand Alone Farms by Acreage, 2007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Farm Blocks in Acres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Number of Blocks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Acreage in Block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TOTAL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339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71,910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6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Contiguous Blocks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231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65,743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1,000 acres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9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20,927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500-999 acres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18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12,112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250-499 acres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37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13,039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Less than 250 acres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167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25,832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Stand Alone Parcels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108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6,167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5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Within 1/2 Mile of a Contiguous Block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76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4,382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7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Beyond 1/2 Mile of a Contiguous Block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</a:t>
                      </a: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1,785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2" marB="3429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603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>
            <a:extLst>
              <a:ext uri="{FF2B5EF4-FFF2-40B4-BE49-F238E27FC236}">
                <a16:creationId xmlns:a16="http://schemas.microsoft.com/office/drawing/2014/main" id="{A0709100-7D2B-4488-897C-7FDC7376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5" y="0"/>
            <a:ext cx="8592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3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01864604-7AEF-418D-A2E2-730F9DEB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22" y="-2"/>
            <a:ext cx="673895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7508B-BDDB-439D-9ED4-1F87526B5C96}"/>
              </a:ext>
            </a:extLst>
          </p:cNvPr>
          <p:cNvSpPr txBox="1"/>
          <p:nvPr/>
        </p:nvSpPr>
        <p:spPr>
          <a:xfrm>
            <a:off x="270663" y="1951058"/>
            <a:ext cx="22754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Pending easement sale applications (in green). Which farms to give the highest priority?</a:t>
            </a:r>
          </a:p>
        </p:txBody>
      </p:sp>
    </p:spTree>
    <p:extLst>
      <p:ext uri="{BB962C8B-B14F-4D97-AF65-F5344CB8AC3E}">
        <p14:creationId xmlns:p14="http://schemas.microsoft.com/office/powerpoint/2010/main" val="1847394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3BB2C-7DC2-441B-A271-2B381C9F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659219"/>
            <a:ext cx="7481861" cy="1329069"/>
          </a:xfrm>
        </p:spPr>
        <p:txBody>
          <a:bodyPr/>
          <a:lstStyle/>
          <a:p>
            <a:pPr>
              <a:defRPr/>
            </a:pPr>
            <a:r>
              <a:rPr lang="en-US" dirty="0"/>
              <a:t>Creating larger blocks: Target Parcels in Gray.</a:t>
            </a:r>
          </a:p>
        </p:txBody>
      </p:sp>
      <p:pic>
        <p:nvPicPr>
          <p:cNvPr id="131075" name="Content Placeholder 3">
            <a:extLst>
              <a:ext uri="{FF2B5EF4-FFF2-40B4-BE49-F238E27FC236}">
                <a16:creationId xmlns:a16="http://schemas.microsoft.com/office/drawing/2014/main" id="{67D4CB43-3AF0-408C-A86F-698A781BB7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3564" y="2498737"/>
            <a:ext cx="5246520" cy="42661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27E8A9-EEEB-4EF7-8ECD-F4D64159B1A5}"/>
              </a:ext>
            </a:extLst>
          </p:cNvPr>
          <p:cNvSpPr txBox="1"/>
          <p:nvPr/>
        </p:nvSpPr>
        <p:spPr>
          <a:xfrm>
            <a:off x="484584" y="2498737"/>
            <a:ext cx="30028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Parcels in green are already preserved. Parcels in gray, if preserved, would create blocks of preserved farmland greater than 250 acres.</a:t>
            </a:r>
          </a:p>
        </p:txBody>
      </p:sp>
    </p:spTree>
    <p:extLst>
      <p:ext uri="{BB962C8B-B14F-4D97-AF65-F5344CB8AC3E}">
        <p14:creationId xmlns:p14="http://schemas.microsoft.com/office/powerpoint/2010/main" val="958134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>
            <a:extLst>
              <a:ext uri="{FF2B5EF4-FFF2-40B4-BE49-F238E27FC236}">
                <a16:creationId xmlns:a16="http://schemas.microsoft.com/office/drawing/2014/main" id="{7B49A40A-47A6-4968-B1DB-A5E24EE1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6" y="0"/>
            <a:ext cx="8589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24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64" y="0"/>
            <a:ext cx="74695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77670"/>
            <a:ext cx="1674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10,000+ acre block of preserved farmland</a:t>
            </a:r>
          </a:p>
          <a:p>
            <a:r>
              <a:rPr lang="en-US" sz="2400" b="1" dirty="0"/>
              <a:t>(in dark red)</a:t>
            </a:r>
          </a:p>
        </p:txBody>
      </p:sp>
    </p:spTree>
    <p:extLst>
      <p:ext uri="{BB962C8B-B14F-4D97-AF65-F5344CB8AC3E}">
        <p14:creationId xmlns:p14="http://schemas.microsoft.com/office/powerpoint/2010/main" val="817364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F500D3D-B9E3-495A-825C-293DA46F99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549255"/>
              </p:ext>
            </p:extLst>
          </p:nvPr>
        </p:nvGraphicFramePr>
        <p:xfrm>
          <a:off x="-1" y="0"/>
          <a:ext cx="914400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3" imgW="23345572" imgH="15782835" progId="Acrobat.Document.11">
                  <p:embed/>
                </p:oleObj>
              </mc:Choice>
              <mc:Fallback>
                <p:oleObj name="Acrobat Document" r:id="rId3" imgW="23345572" imgH="15782835" progId="Acrobat.Document.11">
                  <p:embed/>
                  <p:pic>
                    <p:nvPicPr>
                      <p:cNvPr id="139266" name="Object 3">
                        <a:extLst>
                          <a:ext uri="{FF2B5EF4-FFF2-40B4-BE49-F238E27FC236}">
                            <a16:creationId xmlns:a16="http://schemas.microsoft.com/office/drawing/2014/main" id="{F5A57B36-607A-46F9-97D4-BD77EA86C4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9144001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898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2321-3F5A-457E-B404-BB7CDF01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9"/>
            <a:ext cx="8659417" cy="473852"/>
          </a:xfrm>
        </p:spPr>
        <p:txBody>
          <a:bodyPr/>
          <a:lstStyle/>
          <a:p>
            <a:r>
              <a:rPr lang="en-US" dirty="0"/>
              <a:t>What is Farmland Preservation?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EE356-9F40-49F5-BD16-464003577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133" y="1670641"/>
            <a:ext cx="8221625" cy="43301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/>
          </a:p>
          <a:p>
            <a:r>
              <a:rPr lang="en-US" sz="2100" dirty="0"/>
              <a:t>Let’s start with the bundle of landownership rights.</a:t>
            </a:r>
          </a:p>
          <a:p>
            <a:endParaRPr lang="en-US" sz="21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038005-D659-4A4B-B9D5-99F36D62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63" y="2599662"/>
            <a:ext cx="7607595" cy="318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50E43-3F04-4735-86CC-24CA46EB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Farmland Preservation?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1A793-549E-4996-994C-ADD05BF78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1941771"/>
            <a:ext cx="8202090" cy="479927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1. The purchase of a conservation easement by a land trust or government agency, or a donation of a conservation easement to a land trust or government agency, or a bargain sale.</a:t>
            </a:r>
          </a:p>
          <a:p>
            <a:r>
              <a:rPr lang="en-US" sz="2400" dirty="0"/>
              <a:t>2. The deed of easement spells out the restrictions on the use of the land.</a:t>
            </a:r>
          </a:p>
          <a:p>
            <a:r>
              <a:rPr lang="en-US" sz="2400" dirty="0"/>
              <a:t>3. The deed of easement is recorded at the county courthouse and runs with the land.</a:t>
            </a:r>
          </a:p>
          <a:p>
            <a:r>
              <a:rPr lang="en-US" sz="2400" dirty="0"/>
              <a:t>4. The large majority of conservation easements are perpetual. But the easement holder must monitor and enforce the terms of the easement.</a:t>
            </a:r>
          </a:p>
          <a:p>
            <a:r>
              <a:rPr lang="en-US" sz="2400" dirty="0"/>
              <a:t>5. A conservation easement is far more permanent than zoning.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2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9BB7-6F5F-460A-9107-41AA6A2E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80391"/>
            <a:ext cx="7053542" cy="1625176"/>
          </a:xfrm>
        </p:spPr>
        <p:txBody>
          <a:bodyPr/>
          <a:lstStyle/>
          <a:p>
            <a:r>
              <a:rPr lang="en-US" dirty="0"/>
              <a:t>What are the Goals of Farmland Preservation?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BD2C6-3ABC-4C90-BFD9-914E5114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5" y="2005567"/>
            <a:ext cx="8202216" cy="4735475"/>
          </a:xfrm>
        </p:spPr>
        <p:txBody>
          <a:bodyPr>
            <a:noAutofit/>
          </a:bodyPr>
          <a:lstStyle/>
          <a:p>
            <a:r>
              <a:rPr lang="en-US" sz="2400" dirty="0"/>
              <a:t>1. Get the farm to the next generation.</a:t>
            </a:r>
          </a:p>
          <a:p>
            <a:r>
              <a:rPr lang="en-US" sz="2400" dirty="0"/>
              <a:t>2. Protect productive soils for current and future use.</a:t>
            </a:r>
          </a:p>
          <a:p>
            <a:r>
              <a:rPr lang="en-US" sz="2400" dirty="0"/>
              <a:t>3. Provide a source of fresh local food for local consumers.</a:t>
            </a:r>
          </a:p>
          <a:p>
            <a:r>
              <a:rPr lang="en-US" sz="2400" dirty="0"/>
              <a:t>4. Preserve a critical mass of farms and farmland that enables the farm support businesses to thrive.</a:t>
            </a:r>
          </a:p>
          <a:p>
            <a:r>
              <a:rPr lang="en-US" sz="2400" dirty="0"/>
              <a:t>5. Manage growth in a community or county.</a:t>
            </a:r>
          </a:p>
          <a:p>
            <a:r>
              <a:rPr lang="en-US" sz="2400" dirty="0"/>
              <a:t>6. Preserve large contiguous blocks of farmland to maintain a positive local climate for farming and keep non-farm development at a distance. </a:t>
            </a:r>
          </a:p>
        </p:txBody>
      </p:sp>
    </p:spTree>
    <p:extLst>
      <p:ext uri="{BB962C8B-B14F-4D97-AF65-F5344CB8AC3E}">
        <p14:creationId xmlns:p14="http://schemas.microsoft.com/office/powerpoint/2010/main" val="3069710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28E6-812F-4A54-965C-80817998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How to Select Which Land to Preserve?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B11F4-424B-4842-BF23-F5220F91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Strategic or Opportunistic?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2" descr="Lancaster Amish">
            <a:extLst>
              <a:ext uri="{FF2B5EF4-FFF2-40B4-BE49-F238E27FC236}">
                <a16:creationId xmlns:a16="http://schemas.microsoft.com/office/drawing/2014/main" id="{11C25E31-DE52-4062-8F2D-D99C0CBEA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" y="2866803"/>
            <a:ext cx="4133089" cy="313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Willow Street Lancaster">
            <a:extLst>
              <a:ext uri="{FF2B5EF4-FFF2-40B4-BE49-F238E27FC236}">
                <a16:creationId xmlns:a16="http://schemas.microsoft.com/office/drawing/2014/main" id="{78039554-F817-4746-8974-43E1E117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78" y="2866803"/>
            <a:ext cx="4198924" cy="313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83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140" y="190196"/>
            <a:ext cx="8676167" cy="907084"/>
          </a:xfrm>
        </p:spPr>
        <p:txBody>
          <a:bodyPr/>
          <a:lstStyle/>
          <a:p>
            <a:r>
              <a:rPr lang="en-US" dirty="0"/>
              <a:t>Northern Burlington County, NJ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8" y="1160726"/>
            <a:ext cx="7932564" cy="55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9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55" y="10549"/>
            <a:ext cx="7604171" cy="67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1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94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467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395</TotalTime>
  <Words>906</Words>
  <Application>Microsoft Office PowerPoint</Application>
  <PresentationFormat>On-screen Show (4:3)</PresentationFormat>
  <Paragraphs>133</Paragraphs>
  <Slides>27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 3</vt:lpstr>
      <vt:lpstr>Ion</vt:lpstr>
      <vt:lpstr>Acrobat Document</vt:lpstr>
      <vt:lpstr>Preferred Patterns for Farmland Preservation</vt:lpstr>
      <vt:lpstr>PowerPoint Presentation</vt:lpstr>
      <vt:lpstr>What is Farmland Preservation?</vt:lpstr>
      <vt:lpstr>What is Farmland Preservation?</vt:lpstr>
      <vt:lpstr>What are the Goals of Farmland Preservation?</vt:lpstr>
      <vt:lpstr>How to Select Which Land to Preserve?</vt:lpstr>
      <vt:lpstr>Northern Burlington County, NJ</vt:lpstr>
      <vt:lpstr>PowerPoint Presentation</vt:lpstr>
      <vt:lpstr>PowerPoint Presentation</vt:lpstr>
      <vt:lpstr>Three Possible Strategies</vt:lpstr>
      <vt:lpstr>The Modified LESA System</vt:lpstr>
      <vt:lpstr>Factors and Points</vt:lpstr>
      <vt:lpstr>More Land Evaluation </vt:lpstr>
      <vt:lpstr>Site Assessment 50% of total points</vt:lpstr>
      <vt:lpstr>More Site Assessment</vt:lpstr>
      <vt:lpstr>LESA: Example 1</vt:lpstr>
      <vt:lpstr>LESA: Example 2</vt:lpstr>
      <vt:lpstr>PowerPoint Presentation</vt:lpstr>
      <vt:lpstr>PowerPoint Presentation</vt:lpstr>
      <vt:lpstr>A New Measure of Farmland Preservation Success</vt:lpstr>
      <vt:lpstr>PowerPoint Presentation</vt:lpstr>
      <vt:lpstr>PowerPoint Presentation</vt:lpstr>
      <vt:lpstr>PowerPoint Presentation</vt:lpstr>
      <vt:lpstr>Creating larger blocks: Target Parcels in Gray.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Preferred Patterns for Farmland Preservation</dc:title>
  <dc:creator>Daniels, Thomas L</dc:creator>
  <cp:lastModifiedBy>Daniels, Thomas L</cp:lastModifiedBy>
  <cp:revision>31</cp:revision>
  <cp:lastPrinted>2018-10-21T17:45:31Z</cp:lastPrinted>
  <dcterms:created xsi:type="dcterms:W3CDTF">2018-03-08T21:22:13Z</dcterms:created>
  <dcterms:modified xsi:type="dcterms:W3CDTF">2018-11-01T01:32:08Z</dcterms:modified>
</cp:coreProperties>
</file>