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5" r:id="rId19"/>
    <p:sldId id="282"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A56"/>
    <a:srgbClr val="228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6A18E-EE37-4B11-8003-7A22BB0B325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72D09C8-5862-4A19-BBF2-FD0105D5CB0B}">
      <dgm:prSet/>
      <dgm:spPr>
        <a:solidFill>
          <a:srgbClr val="22895A"/>
        </a:solidFill>
        <a:ln>
          <a:noFill/>
        </a:ln>
      </dgm:spPr>
      <dgm:t>
        <a:bodyPr/>
        <a:lstStyle/>
        <a:p>
          <a:r>
            <a:rPr lang="en-US" b="1"/>
            <a:t>Food Safety</a:t>
          </a:r>
          <a:endParaRPr lang="en-US"/>
        </a:p>
      </dgm:t>
    </dgm:pt>
    <dgm:pt modelId="{567F9415-D00F-4812-ADAB-3980B48CFFC2}" type="parTrans" cxnId="{1C2B5865-BC50-4B56-81A8-C1BEE367782E}">
      <dgm:prSet/>
      <dgm:spPr/>
      <dgm:t>
        <a:bodyPr/>
        <a:lstStyle/>
        <a:p>
          <a:endParaRPr lang="en-US"/>
        </a:p>
      </dgm:t>
    </dgm:pt>
    <dgm:pt modelId="{569A00CA-D145-4D1F-BB2C-9A6223A32986}" type="sibTrans" cxnId="{1C2B5865-BC50-4B56-81A8-C1BEE367782E}">
      <dgm:prSet/>
      <dgm:spPr/>
      <dgm:t>
        <a:bodyPr/>
        <a:lstStyle/>
        <a:p>
          <a:endParaRPr lang="en-US"/>
        </a:p>
      </dgm:t>
    </dgm:pt>
    <dgm:pt modelId="{3EA10BC5-F360-4AE4-AF1E-4847A7F3BF2C}">
      <dgm:prSet/>
      <dgm:spPr>
        <a:solidFill>
          <a:schemeClr val="accent6">
            <a:lumMod val="20000"/>
            <a:lumOff val="80000"/>
            <a:alpha val="90000"/>
          </a:schemeClr>
        </a:solidFill>
        <a:ln>
          <a:noFill/>
        </a:ln>
      </dgm:spPr>
      <dgm:t>
        <a:bodyPr/>
        <a:lstStyle/>
        <a:p>
          <a:r>
            <a:rPr lang="en-US" i="1" dirty="0"/>
            <a:t>What steps are needed to design a food safety program for cultivated cell products? </a:t>
          </a:r>
          <a:endParaRPr lang="en-US" dirty="0"/>
        </a:p>
      </dgm:t>
    </dgm:pt>
    <dgm:pt modelId="{EBE2BAB8-8A39-41F6-9BBF-70F975AD618D}" type="parTrans" cxnId="{18563AE6-4478-4450-B0FB-3D8F4FAD3B2A}">
      <dgm:prSet/>
      <dgm:spPr/>
      <dgm:t>
        <a:bodyPr/>
        <a:lstStyle/>
        <a:p>
          <a:endParaRPr lang="en-US"/>
        </a:p>
      </dgm:t>
    </dgm:pt>
    <dgm:pt modelId="{40C0FBE8-CAD4-4BA3-9C2C-724E519EDB19}" type="sibTrans" cxnId="{18563AE6-4478-4450-B0FB-3D8F4FAD3B2A}">
      <dgm:prSet/>
      <dgm:spPr/>
      <dgm:t>
        <a:bodyPr/>
        <a:lstStyle/>
        <a:p>
          <a:endParaRPr lang="en-US"/>
        </a:p>
      </dgm:t>
    </dgm:pt>
    <dgm:pt modelId="{F570D249-ACB1-476A-9FB6-F0A30E5B7CAF}">
      <dgm:prSet/>
      <dgm:spPr>
        <a:solidFill>
          <a:srgbClr val="22895A"/>
        </a:solidFill>
        <a:ln>
          <a:noFill/>
        </a:ln>
      </dgm:spPr>
      <dgm:t>
        <a:bodyPr/>
        <a:lstStyle/>
        <a:p>
          <a:r>
            <a:rPr lang="en-US" b="1"/>
            <a:t>Labeling and Regulations</a:t>
          </a:r>
          <a:endParaRPr lang="en-US"/>
        </a:p>
      </dgm:t>
    </dgm:pt>
    <dgm:pt modelId="{CD134FCE-4FBC-4FEE-BC48-4CD2D373801D}" type="parTrans" cxnId="{5B513A99-B851-4C3F-BD7E-9A8E818AF893}">
      <dgm:prSet/>
      <dgm:spPr/>
      <dgm:t>
        <a:bodyPr/>
        <a:lstStyle/>
        <a:p>
          <a:endParaRPr lang="en-US"/>
        </a:p>
      </dgm:t>
    </dgm:pt>
    <dgm:pt modelId="{FDBEA6FE-9F69-4654-B1A8-7FF7F1ED7996}" type="sibTrans" cxnId="{5B513A99-B851-4C3F-BD7E-9A8E818AF893}">
      <dgm:prSet/>
      <dgm:spPr/>
      <dgm:t>
        <a:bodyPr/>
        <a:lstStyle/>
        <a:p>
          <a:endParaRPr lang="en-US"/>
        </a:p>
      </dgm:t>
    </dgm:pt>
    <dgm:pt modelId="{8A8DD687-4C5F-4046-BF55-1195EA30925E}">
      <dgm:prSet/>
      <dgm:spPr>
        <a:solidFill>
          <a:schemeClr val="accent6">
            <a:lumMod val="20000"/>
            <a:lumOff val="80000"/>
            <a:alpha val="90000"/>
          </a:schemeClr>
        </a:solidFill>
        <a:ln>
          <a:noFill/>
        </a:ln>
      </dgm:spPr>
      <dgm:t>
        <a:bodyPr/>
        <a:lstStyle/>
        <a:p>
          <a:r>
            <a:rPr lang="en-US" i="1" dirty="0"/>
            <a:t>How are current meat labeling practices regulated? How will this be extended to cultivated cell products?</a:t>
          </a:r>
          <a:endParaRPr lang="en-US" dirty="0"/>
        </a:p>
      </dgm:t>
    </dgm:pt>
    <dgm:pt modelId="{FB9B529B-C42A-4065-9985-D84EC8EC61B3}" type="parTrans" cxnId="{DD22E79B-0F06-4B28-BEA2-F8ED4A41717E}">
      <dgm:prSet/>
      <dgm:spPr/>
      <dgm:t>
        <a:bodyPr/>
        <a:lstStyle/>
        <a:p>
          <a:endParaRPr lang="en-US"/>
        </a:p>
      </dgm:t>
    </dgm:pt>
    <dgm:pt modelId="{FB7FBC81-C3B1-4910-8B81-5D12AAE9DC14}" type="sibTrans" cxnId="{DD22E79B-0F06-4B28-BEA2-F8ED4A41717E}">
      <dgm:prSet/>
      <dgm:spPr/>
      <dgm:t>
        <a:bodyPr/>
        <a:lstStyle/>
        <a:p>
          <a:endParaRPr lang="en-US"/>
        </a:p>
      </dgm:t>
    </dgm:pt>
    <dgm:pt modelId="{91E88DA2-BDF7-4404-BD63-28F86EBE9F7B}">
      <dgm:prSet/>
      <dgm:spPr>
        <a:solidFill>
          <a:schemeClr val="accent6">
            <a:lumMod val="20000"/>
            <a:lumOff val="80000"/>
            <a:alpha val="90000"/>
          </a:schemeClr>
        </a:solidFill>
        <a:ln>
          <a:noFill/>
        </a:ln>
      </dgm:spPr>
      <dgm:t>
        <a:bodyPr/>
        <a:lstStyle/>
        <a:p>
          <a:r>
            <a:rPr lang="en-US" i="1"/>
            <a:t>Are there examples of FDA/USDA collaboration before?</a:t>
          </a:r>
          <a:endParaRPr lang="en-US"/>
        </a:p>
      </dgm:t>
    </dgm:pt>
    <dgm:pt modelId="{44BD7BAC-1C9A-44F0-B34F-CB234D49E491}" type="parTrans" cxnId="{2D3825D8-F707-4096-A318-3CF4FA7EC361}">
      <dgm:prSet/>
      <dgm:spPr/>
      <dgm:t>
        <a:bodyPr/>
        <a:lstStyle/>
        <a:p>
          <a:endParaRPr lang="en-US"/>
        </a:p>
      </dgm:t>
    </dgm:pt>
    <dgm:pt modelId="{9B30D9F5-61F5-4B6E-92BC-11D6FBE5B956}" type="sibTrans" cxnId="{2D3825D8-F707-4096-A318-3CF4FA7EC361}">
      <dgm:prSet/>
      <dgm:spPr/>
      <dgm:t>
        <a:bodyPr/>
        <a:lstStyle/>
        <a:p>
          <a:endParaRPr lang="en-US"/>
        </a:p>
      </dgm:t>
    </dgm:pt>
    <dgm:pt modelId="{143F4869-544F-4AD8-8E8D-A0665CB9C00F}">
      <dgm:prSet/>
      <dgm:spPr>
        <a:solidFill>
          <a:srgbClr val="22895A"/>
        </a:solidFill>
        <a:ln>
          <a:noFill/>
        </a:ln>
      </dgm:spPr>
      <dgm:t>
        <a:bodyPr/>
        <a:lstStyle/>
        <a:p>
          <a:r>
            <a:rPr lang="en-US" b="1"/>
            <a:t>Procedures and Challenges</a:t>
          </a:r>
          <a:endParaRPr lang="en-US"/>
        </a:p>
      </dgm:t>
    </dgm:pt>
    <dgm:pt modelId="{5013C9C5-C449-4BF4-8B81-DEFE4663BFB6}" type="parTrans" cxnId="{A7DD068D-6D81-4527-8935-CBF0C33D8A95}">
      <dgm:prSet/>
      <dgm:spPr/>
      <dgm:t>
        <a:bodyPr/>
        <a:lstStyle/>
        <a:p>
          <a:endParaRPr lang="en-US"/>
        </a:p>
      </dgm:t>
    </dgm:pt>
    <dgm:pt modelId="{B2029D6D-47F3-4445-97B4-B7BDC75DE5FE}" type="sibTrans" cxnId="{A7DD068D-6D81-4527-8935-CBF0C33D8A95}">
      <dgm:prSet/>
      <dgm:spPr/>
      <dgm:t>
        <a:bodyPr/>
        <a:lstStyle/>
        <a:p>
          <a:endParaRPr lang="en-US"/>
        </a:p>
      </dgm:t>
    </dgm:pt>
    <dgm:pt modelId="{C3E18644-9024-4B69-97B6-EFD2237B0506}">
      <dgm:prSet/>
      <dgm:spPr>
        <a:solidFill>
          <a:schemeClr val="accent6">
            <a:lumMod val="20000"/>
            <a:lumOff val="80000"/>
            <a:alpha val="90000"/>
          </a:schemeClr>
        </a:solidFill>
        <a:ln>
          <a:noFill/>
        </a:ln>
      </dgm:spPr>
      <dgm:t>
        <a:bodyPr/>
        <a:lstStyle/>
        <a:p>
          <a:r>
            <a:rPr lang="en-US" i="1" dirty="0"/>
            <a:t>What makes cultivated meat so costly? What efforts are being made to reduce costs?</a:t>
          </a:r>
          <a:endParaRPr lang="en-US" dirty="0"/>
        </a:p>
      </dgm:t>
    </dgm:pt>
    <dgm:pt modelId="{EF0E3616-687B-45F4-B2A8-2E814C1752E1}" type="parTrans" cxnId="{8149E262-9748-4502-B33B-A2D6AFA0C626}">
      <dgm:prSet/>
      <dgm:spPr/>
      <dgm:t>
        <a:bodyPr/>
        <a:lstStyle/>
        <a:p>
          <a:endParaRPr lang="en-US"/>
        </a:p>
      </dgm:t>
    </dgm:pt>
    <dgm:pt modelId="{664FF701-A6ED-4332-88DB-CE6B4B7E3C08}" type="sibTrans" cxnId="{8149E262-9748-4502-B33B-A2D6AFA0C626}">
      <dgm:prSet/>
      <dgm:spPr/>
      <dgm:t>
        <a:bodyPr/>
        <a:lstStyle/>
        <a:p>
          <a:endParaRPr lang="en-US"/>
        </a:p>
      </dgm:t>
    </dgm:pt>
    <dgm:pt modelId="{25A32D51-0CD6-479E-8029-E774D6A1B0C6}">
      <dgm:prSet/>
      <dgm:spPr>
        <a:solidFill>
          <a:schemeClr val="accent6">
            <a:lumMod val="20000"/>
            <a:lumOff val="80000"/>
            <a:alpha val="90000"/>
          </a:schemeClr>
        </a:solidFill>
        <a:ln>
          <a:noFill/>
        </a:ln>
      </dgm:spPr>
      <dgm:t>
        <a:bodyPr/>
        <a:lstStyle/>
        <a:p>
          <a:r>
            <a:rPr lang="en-US" i="1"/>
            <a:t>What challenges need to be overcome to cultivate tissues and not just cells?</a:t>
          </a:r>
          <a:endParaRPr lang="en-US"/>
        </a:p>
      </dgm:t>
    </dgm:pt>
    <dgm:pt modelId="{6836E2BB-682B-4E65-8EC3-C8D54BD7D2F1}" type="parTrans" cxnId="{E5A8A83D-1521-46D2-8982-2184D40E6B0C}">
      <dgm:prSet/>
      <dgm:spPr/>
      <dgm:t>
        <a:bodyPr/>
        <a:lstStyle/>
        <a:p>
          <a:endParaRPr lang="en-US"/>
        </a:p>
      </dgm:t>
    </dgm:pt>
    <dgm:pt modelId="{F80AF65C-ABBC-4E35-A43B-33B4A6A16F5B}" type="sibTrans" cxnId="{E5A8A83D-1521-46D2-8982-2184D40E6B0C}">
      <dgm:prSet/>
      <dgm:spPr/>
      <dgm:t>
        <a:bodyPr/>
        <a:lstStyle/>
        <a:p>
          <a:endParaRPr lang="en-US"/>
        </a:p>
      </dgm:t>
    </dgm:pt>
    <dgm:pt modelId="{BBD07064-18FD-4CE3-862E-4D79A40AFEBF}">
      <dgm:prSet/>
      <dgm:spPr>
        <a:solidFill>
          <a:schemeClr val="accent6">
            <a:lumMod val="20000"/>
            <a:lumOff val="80000"/>
            <a:alpha val="90000"/>
          </a:schemeClr>
        </a:solidFill>
        <a:ln>
          <a:noFill/>
        </a:ln>
      </dgm:spPr>
      <dgm:t>
        <a:bodyPr/>
        <a:lstStyle/>
        <a:p>
          <a:r>
            <a:rPr lang="en-US" i="1" dirty="0"/>
            <a:t>Do components of the media pose a food safety risk?</a:t>
          </a:r>
          <a:endParaRPr lang="en-US" dirty="0"/>
        </a:p>
      </dgm:t>
    </dgm:pt>
    <dgm:pt modelId="{3ACBE553-F768-4C32-9851-226FCA584A8B}" type="parTrans" cxnId="{DC82F449-1768-4A39-A057-33E1AE67A220}">
      <dgm:prSet/>
      <dgm:spPr/>
      <dgm:t>
        <a:bodyPr/>
        <a:lstStyle/>
        <a:p>
          <a:endParaRPr lang="en-US"/>
        </a:p>
      </dgm:t>
    </dgm:pt>
    <dgm:pt modelId="{F90926B7-83BE-465A-9017-D64084EE3494}" type="sibTrans" cxnId="{DC82F449-1768-4A39-A057-33E1AE67A220}">
      <dgm:prSet/>
      <dgm:spPr/>
      <dgm:t>
        <a:bodyPr/>
        <a:lstStyle/>
        <a:p>
          <a:endParaRPr lang="en-US"/>
        </a:p>
      </dgm:t>
    </dgm:pt>
    <dgm:pt modelId="{2E3271C7-F8B3-4B0A-A253-8FD1FC408D0A}" type="pres">
      <dgm:prSet presAssocID="{3C76A18E-EE37-4B11-8003-7A22BB0B3255}" presName="Name0" presStyleCnt="0">
        <dgm:presLayoutVars>
          <dgm:dir/>
          <dgm:animLvl val="lvl"/>
          <dgm:resizeHandles val="exact"/>
        </dgm:presLayoutVars>
      </dgm:prSet>
      <dgm:spPr/>
    </dgm:pt>
    <dgm:pt modelId="{0F96295A-0103-4738-B4E4-7F262B7568AA}" type="pres">
      <dgm:prSet presAssocID="{872D09C8-5862-4A19-BBF2-FD0105D5CB0B}" presName="composite" presStyleCnt="0"/>
      <dgm:spPr/>
    </dgm:pt>
    <dgm:pt modelId="{1549F9E8-B51A-40D6-8DBF-1C14F3A3203C}" type="pres">
      <dgm:prSet presAssocID="{872D09C8-5862-4A19-BBF2-FD0105D5CB0B}" presName="parTx" presStyleLbl="alignNode1" presStyleIdx="0" presStyleCnt="3">
        <dgm:presLayoutVars>
          <dgm:chMax val="0"/>
          <dgm:chPref val="0"/>
          <dgm:bulletEnabled val="1"/>
        </dgm:presLayoutVars>
      </dgm:prSet>
      <dgm:spPr/>
    </dgm:pt>
    <dgm:pt modelId="{1B38064D-9825-4E3C-8BD9-50E48EB146F9}" type="pres">
      <dgm:prSet presAssocID="{872D09C8-5862-4A19-BBF2-FD0105D5CB0B}" presName="desTx" presStyleLbl="alignAccFollowNode1" presStyleIdx="0" presStyleCnt="3">
        <dgm:presLayoutVars>
          <dgm:bulletEnabled val="1"/>
        </dgm:presLayoutVars>
      </dgm:prSet>
      <dgm:spPr/>
    </dgm:pt>
    <dgm:pt modelId="{C468AEC3-90ED-4910-A261-89139263A561}" type="pres">
      <dgm:prSet presAssocID="{569A00CA-D145-4D1F-BB2C-9A6223A32986}" presName="space" presStyleCnt="0"/>
      <dgm:spPr/>
    </dgm:pt>
    <dgm:pt modelId="{6DC08A44-A394-49AD-8B27-031936C2D6A5}" type="pres">
      <dgm:prSet presAssocID="{F570D249-ACB1-476A-9FB6-F0A30E5B7CAF}" presName="composite" presStyleCnt="0"/>
      <dgm:spPr/>
    </dgm:pt>
    <dgm:pt modelId="{50FE7D32-A1C0-43F3-ADF8-3866EA446942}" type="pres">
      <dgm:prSet presAssocID="{F570D249-ACB1-476A-9FB6-F0A30E5B7CAF}" presName="parTx" presStyleLbl="alignNode1" presStyleIdx="1" presStyleCnt="3">
        <dgm:presLayoutVars>
          <dgm:chMax val="0"/>
          <dgm:chPref val="0"/>
          <dgm:bulletEnabled val="1"/>
        </dgm:presLayoutVars>
      </dgm:prSet>
      <dgm:spPr/>
    </dgm:pt>
    <dgm:pt modelId="{403CDD2B-4982-40FC-A6B2-9E8993FC4D8D}" type="pres">
      <dgm:prSet presAssocID="{F570D249-ACB1-476A-9FB6-F0A30E5B7CAF}" presName="desTx" presStyleLbl="alignAccFollowNode1" presStyleIdx="1" presStyleCnt="3">
        <dgm:presLayoutVars>
          <dgm:bulletEnabled val="1"/>
        </dgm:presLayoutVars>
      </dgm:prSet>
      <dgm:spPr/>
    </dgm:pt>
    <dgm:pt modelId="{D6EE51D8-FC21-4321-88C9-96A5C095A0F3}" type="pres">
      <dgm:prSet presAssocID="{FDBEA6FE-9F69-4654-B1A8-7FF7F1ED7996}" presName="space" presStyleCnt="0"/>
      <dgm:spPr/>
    </dgm:pt>
    <dgm:pt modelId="{F2F046C7-EFAA-48CD-B4D1-6A40425E7837}" type="pres">
      <dgm:prSet presAssocID="{143F4869-544F-4AD8-8E8D-A0665CB9C00F}" presName="composite" presStyleCnt="0"/>
      <dgm:spPr/>
    </dgm:pt>
    <dgm:pt modelId="{1275EA4C-780F-4A45-BFAE-83721C6A716E}" type="pres">
      <dgm:prSet presAssocID="{143F4869-544F-4AD8-8E8D-A0665CB9C00F}" presName="parTx" presStyleLbl="alignNode1" presStyleIdx="2" presStyleCnt="3">
        <dgm:presLayoutVars>
          <dgm:chMax val="0"/>
          <dgm:chPref val="0"/>
          <dgm:bulletEnabled val="1"/>
        </dgm:presLayoutVars>
      </dgm:prSet>
      <dgm:spPr/>
    </dgm:pt>
    <dgm:pt modelId="{ACE82E7E-F9EE-4C95-BFBF-C8A5C44E85CB}" type="pres">
      <dgm:prSet presAssocID="{143F4869-544F-4AD8-8E8D-A0665CB9C00F}" presName="desTx" presStyleLbl="alignAccFollowNode1" presStyleIdx="2" presStyleCnt="3">
        <dgm:presLayoutVars>
          <dgm:bulletEnabled val="1"/>
        </dgm:presLayoutVars>
      </dgm:prSet>
      <dgm:spPr/>
    </dgm:pt>
  </dgm:ptLst>
  <dgm:cxnLst>
    <dgm:cxn modelId="{1D6A4809-8B5C-4AA0-AB9C-617A63386DAD}" type="presOf" srcId="{8A8DD687-4C5F-4046-BF55-1195EA30925E}" destId="{403CDD2B-4982-40FC-A6B2-9E8993FC4D8D}" srcOrd="0" destOrd="0" presId="urn:microsoft.com/office/officeart/2005/8/layout/hList1"/>
    <dgm:cxn modelId="{7FC11214-F2BD-4FFB-A425-59FE31D189B1}" type="presOf" srcId="{91E88DA2-BDF7-4404-BD63-28F86EBE9F7B}" destId="{403CDD2B-4982-40FC-A6B2-9E8993FC4D8D}" srcOrd="0" destOrd="1" presId="urn:microsoft.com/office/officeart/2005/8/layout/hList1"/>
    <dgm:cxn modelId="{5C2DA531-837E-4610-B167-156F33E2CA74}" type="presOf" srcId="{BBD07064-18FD-4CE3-862E-4D79A40AFEBF}" destId="{1B38064D-9825-4E3C-8BD9-50E48EB146F9}" srcOrd="0" destOrd="1" presId="urn:microsoft.com/office/officeart/2005/8/layout/hList1"/>
    <dgm:cxn modelId="{B33C2D37-8CA7-4CC5-A5FB-C30FA6E69A3B}" type="presOf" srcId="{25A32D51-0CD6-479E-8029-E774D6A1B0C6}" destId="{ACE82E7E-F9EE-4C95-BFBF-C8A5C44E85CB}" srcOrd="0" destOrd="1" presId="urn:microsoft.com/office/officeart/2005/8/layout/hList1"/>
    <dgm:cxn modelId="{E5A8A83D-1521-46D2-8982-2184D40E6B0C}" srcId="{143F4869-544F-4AD8-8E8D-A0665CB9C00F}" destId="{25A32D51-0CD6-479E-8029-E774D6A1B0C6}" srcOrd="1" destOrd="0" parTransId="{6836E2BB-682B-4E65-8EC3-C8D54BD7D2F1}" sibTransId="{F80AF65C-ABBC-4E35-A43B-33B4A6A16F5B}"/>
    <dgm:cxn modelId="{E66CE360-FF75-425A-9A40-80050EE6CDF5}" type="presOf" srcId="{C3E18644-9024-4B69-97B6-EFD2237B0506}" destId="{ACE82E7E-F9EE-4C95-BFBF-C8A5C44E85CB}" srcOrd="0" destOrd="0" presId="urn:microsoft.com/office/officeart/2005/8/layout/hList1"/>
    <dgm:cxn modelId="{8149E262-9748-4502-B33B-A2D6AFA0C626}" srcId="{143F4869-544F-4AD8-8E8D-A0665CB9C00F}" destId="{C3E18644-9024-4B69-97B6-EFD2237B0506}" srcOrd="0" destOrd="0" parTransId="{EF0E3616-687B-45F4-B2A8-2E814C1752E1}" sibTransId="{664FF701-A6ED-4332-88DB-CE6B4B7E3C08}"/>
    <dgm:cxn modelId="{1C2B5865-BC50-4B56-81A8-C1BEE367782E}" srcId="{3C76A18E-EE37-4B11-8003-7A22BB0B3255}" destId="{872D09C8-5862-4A19-BBF2-FD0105D5CB0B}" srcOrd="0" destOrd="0" parTransId="{567F9415-D00F-4812-ADAB-3980B48CFFC2}" sibTransId="{569A00CA-D145-4D1F-BB2C-9A6223A32986}"/>
    <dgm:cxn modelId="{DC82F449-1768-4A39-A057-33E1AE67A220}" srcId="{872D09C8-5862-4A19-BBF2-FD0105D5CB0B}" destId="{BBD07064-18FD-4CE3-862E-4D79A40AFEBF}" srcOrd="1" destOrd="0" parTransId="{3ACBE553-F768-4C32-9851-226FCA584A8B}" sibTransId="{F90926B7-83BE-465A-9017-D64084EE3494}"/>
    <dgm:cxn modelId="{72A53A6E-2E8D-4ED9-9152-D5AF9C34E9EC}" type="presOf" srcId="{F570D249-ACB1-476A-9FB6-F0A30E5B7CAF}" destId="{50FE7D32-A1C0-43F3-ADF8-3866EA446942}" srcOrd="0" destOrd="0" presId="urn:microsoft.com/office/officeart/2005/8/layout/hList1"/>
    <dgm:cxn modelId="{63217458-7C8C-4E93-A407-F56CA0DC1AEB}" type="presOf" srcId="{3EA10BC5-F360-4AE4-AF1E-4847A7F3BF2C}" destId="{1B38064D-9825-4E3C-8BD9-50E48EB146F9}" srcOrd="0" destOrd="0" presId="urn:microsoft.com/office/officeart/2005/8/layout/hList1"/>
    <dgm:cxn modelId="{BE451D8B-428E-4C25-8033-46128F131E3B}" type="presOf" srcId="{872D09C8-5862-4A19-BBF2-FD0105D5CB0B}" destId="{1549F9E8-B51A-40D6-8DBF-1C14F3A3203C}" srcOrd="0" destOrd="0" presId="urn:microsoft.com/office/officeart/2005/8/layout/hList1"/>
    <dgm:cxn modelId="{A7DD068D-6D81-4527-8935-CBF0C33D8A95}" srcId="{3C76A18E-EE37-4B11-8003-7A22BB0B3255}" destId="{143F4869-544F-4AD8-8E8D-A0665CB9C00F}" srcOrd="2" destOrd="0" parTransId="{5013C9C5-C449-4BF4-8B81-DEFE4663BFB6}" sibTransId="{B2029D6D-47F3-4445-97B4-B7BDC75DE5FE}"/>
    <dgm:cxn modelId="{5B513A99-B851-4C3F-BD7E-9A8E818AF893}" srcId="{3C76A18E-EE37-4B11-8003-7A22BB0B3255}" destId="{F570D249-ACB1-476A-9FB6-F0A30E5B7CAF}" srcOrd="1" destOrd="0" parTransId="{CD134FCE-4FBC-4FEE-BC48-4CD2D373801D}" sibTransId="{FDBEA6FE-9F69-4654-B1A8-7FF7F1ED7996}"/>
    <dgm:cxn modelId="{DD22E79B-0F06-4B28-BEA2-F8ED4A41717E}" srcId="{F570D249-ACB1-476A-9FB6-F0A30E5B7CAF}" destId="{8A8DD687-4C5F-4046-BF55-1195EA30925E}" srcOrd="0" destOrd="0" parTransId="{FB9B529B-C42A-4065-9985-D84EC8EC61B3}" sibTransId="{FB7FBC81-C3B1-4910-8B81-5D12AAE9DC14}"/>
    <dgm:cxn modelId="{C9023FD0-18DA-4FCD-AD75-ACF5C77C7822}" type="presOf" srcId="{143F4869-544F-4AD8-8E8D-A0665CB9C00F}" destId="{1275EA4C-780F-4A45-BFAE-83721C6A716E}" srcOrd="0" destOrd="0" presId="urn:microsoft.com/office/officeart/2005/8/layout/hList1"/>
    <dgm:cxn modelId="{91132FD6-79B0-4CAC-8990-9C3315488491}" type="presOf" srcId="{3C76A18E-EE37-4B11-8003-7A22BB0B3255}" destId="{2E3271C7-F8B3-4B0A-A253-8FD1FC408D0A}" srcOrd="0" destOrd="0" presId="urn:microsoft.com/office/officeart/2005/8/layout/hList1"/>
    <dgm:cxn modelId="{2D3825D8-F707-4096-A318-3CF4FA7EC361}" srcId="{F570D249-ACB1-476A-9FB6-F0A30E5B7CAF}" destId="{91E88DA2-BDF7-4404-BD63-28F86EBE9F7B}" srcOrd="1" destOrd="0" parTransId="{44BD7BAC-1C9A-44F0-B34F-CB234D49E491}" sibTransId="{9B30D9F5-61F5-4B6E-92BC-11D6FBE5B956}"/>
    <dgm:cxn modelId="{18563AE6-4478-4450-B0FB-3D8F4FAD3B2A}" srcId="{872D09C8-5862-4A19-BBF2-FD0105D5CB0B}" destId="{3EA10BC5-F360-4AE4-AF1E-4847A7F3BF2C}" srcOrd="0" destOrd="0" parTransId="{EBE2BAB8-8A39-41F6-9BBF-70F975AD618D}" sibTransId="{40C0FBE8-CAD4-4BA3-9C2C-724E519EDB19}"/>
    <dgm:cxn modelId="{A5C98965-46D2-4F12-9188-7EFC527F7AD9}" type="presParOf" srcId="{2E3271C7-F8B3-4B0A-A253-8FD1FC408D0A}" destId="{0F96295A-0103-4738-B4E4-7F262B7568AA}" srcOrd="0" destOrd="0" presId="urn:microsoft.com/office/officeart/2005/8/layout/hList1"/>
    <dgm:cxn modelId="{0CD42F58-7F11-4DF9-9FD1-E1C4064FF1D5}" type="presParOf" srcId="{0F96295A-0103-4738-B4E4-7F262B7568AA}" destId="{1549F9E8-B51A-40D6-8DBF-1C14F3A3203C}" srcOrd="0" destOrd="0" presId="urn:microsoft.com/office/officeart/2005/8/layout/hList1"/>
    <dgm:cxn modelId="{79AC947E-FD92-4DA8-B140-5647216F2BC5}" type="presParOf" srcId="{0F96295A-0103-4738-B4E4-7F262B7568AA}" destId="{1B38064D-9825-4E3C-8BD9-50E48EB146F9}" srcOrd="1" destOrd="0" presId="urn:microsoft.com/office/officeart/2005/8/layout/hList1"/>
    <dgm:cxn modelId="{7641BD88-4BF0-41EB-842F-2C8CFCA16465}" type="presParOf" srcId="{2E3271C7-F8B3-4B0A-A253-8FD1FC408D0A}" destId="{C468AEC3-90ED-4910-A261-89139263A561}" srcOrd="1" destOrd="0" presId="urn:microsoft.com/office/officeart/2005/8/layout/hList1"/>
    <dgm:cxn modelId="{08315C48-75BE-4F17-95F7-0A6DC63377C3}" type="presParOf" srcId="{2E3271C7-F8B3-4B0A-A253-8FD1FC408D0A}" destId="{6DC08A44-A394-49AD-8B27-031936C2D6A5}" srcOrd="2" destOrd="0" presId="urn:microsoft.com/office/officeart/2005/8/layout/hList1"/>
    <dgm:cxn modelId="{95FE0410-F2D9-48C3-9713-B9A5999CAD02}" type="presParOf" srcId="{6DC08A44-A394-49AD-8B27-031936C2D6A5}" destId="{50FE7D32-A1C0-43F3-ADF8-3866EA446942}" srcOrd="0" destOrd="0" presId="urn:microsoft.com/office/officeart/2005/8/layout/hList1"/>
    <dgm:cxn modelId="{F7998994-BF33-4DF8-814E-E0346815C92B}" type="presParOf" srcId="{6DC08A44-A394-49AD-8B27-031936C2D6A5}" destId="{403CDD2B-4982-40FC-A6B2-9E8993FC4D8D}" srcOrd="1" destOrd="0" presId="urn:microsoft.com/office/officeart/2005/8/layout/hList1"/>
    <dgm:cxn modelId="{F7225388-9823-4A99-B5E2-2E16E0EB3AC3}" type="presParOf" srcId="{2E3271C7-F8B3-4B0A-A253-8FD1FC408D0A}" destId="{D6EE51D8-FC21-4321-88C9-96A5C095A0F3}" srcOrd="3" destOrd="0" presId="urn:microsoft.com/office/officeart/2005/8/layout/hList1"/>
    <dgm:cxn modelId="{B56CB868-7078-4586-8FD7-6ADA4899550C}" type="presParOf" srcId="{2E3271C7-F8B3-4B0A-A253-8FD1FC408D0A}" destId="{F2F046C7-EFAA-48CD-B4D1-6A40425E7837}" srcOrd="4" destOrd="0" presId="urn:microsoft.com/office/officeart/2005/8/layout/hList1"/>
    <dgm:cxn modelId="{8424A104-70E9-4E6C-9A16-5D62AFAAF45B}" type="presParOf" srcId="{F2F046C7-EFAA-48CD-B4D1-6A40425E7837}" destId="{1275EA4C-780F-4A45-BFAE-83721C6A716E}" srcOrd="0" destOrd="0" presId="urn:microsoft.com/office/officeart/2005/8/layout/hList1"/>
    <dgm:cxn modelId="{6AC8AFFF-2E50-438B-B4C4-AB53B43CBA1B}" type="presParOf" srcId="{F2F046C7-EFAA-48CD-B4D1-6A40425E7837}" destId="{ACE82E7E-F9EE-4C95-BFBF-C8A5C44E85CB}" srcOrd="1" destOrd="0" presId="urn:microsoft.com/office/officeart/2005/8/layout/h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F9E8-B51A-40D6-8DBF-1C14F3A3203C}">
      <dsp:nvSpPr>
        <dsp:cNvPr id="0" name=""/>
        <dsp:cNvSpPr/>
      </dsp:nvSpPr>
      <dsp:spPr>
        <a:xfrm>
          <a:off x="3564" y="13333"/>
          <a:ext cx="3475718" cy="865971"/>
        </a:xfrm>
        <a:prstGeom prst="rect">
          <a:avLst/>
        </a:prstGeom>
        <a:solidFill>
          <a:srgbClr val="22895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Food Safety</a:t>
          </a:r>
          <a:endParaRPr lang="en-US" sz="2400" kern="1200"/>
        </a:p>
      </dsp:txBody>
      <dsp:txXfrm>
        <a:off x="3564" y="13333"/>
        <a:ext cx="3475718" cy="865971"/>
      </dsp:txXfrm>
    </dsp:sp>
    <dsp:sp modelId="{1B38064D-9825-4E3C-8BD9-50E48EB146F9}">
      <dsp:nvSpPr>
        <dsp:cNvPr id="0" name=""/>
        <dsp:cNvSpPr/>
      </dsp:nvSpPr>
      <dsp:spPr>
        <a:xfrm>
          <a:off x="3564" y="879304"/>
          <a:ext cx="3475718" cy="3458700"/>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i="1" kern="1200" dirty="0"/>
            <a:t>What steps are needed to design a food safety program for cultivated cell products? </a:t>
          </a:r>
          <a:endParaRPr lang="en-US" sz="2400" kern="1200" dirty="0"/>
        </a:p>
        <a:p>
          <a:pPr marL="228600" lvl="1" indent="-228600" algn="l" defTabSz="1066800">
            <a:lnSpc>
              <a:spcPct val="90000"/>
            </a:lnSpc>
            <a:spcBef>
              <a:spcPct val="0"/>
            </a:spcBef>
            <a:spcAft>
              <a:spcPct val="15000"/>
            </a:spcAft>
            <a:buChar char="•"/>
          </a:pPr>
          <a:r>
            <a:rPr lang="en-US" sz="2400" i="1" kern="1200" dirty="0"/>
            <a:t>Do components of the media pose a food safety risk?</a:t>
          </a:r>
          <a:endParaRPr lang="en-US" sz="2400" kern="1200" dirty="0"/>
        </a:p>
      </dsp:txBody>
      <dsp:txXfrm>
        <a:off x="3564" y="879304"/>
        <a:ext cx="3475718" cy="3458700"/>
      </dsp:txXfrm>
    </dsp:sp>
    <dsp:sp modelId="{50FE7D32-A1C0-43F3-ADF8-3866EA446942}">
      <dsp:nvSpPr>
        <dsp:cNvPr id="0" name=""/>
        <dsp:cNvSpPr/>
      </dsp:nvSpPr>
      <dsp:spPr>
        <a:xfrm>
          <a:off x="3965884" y="13333"/>
          <a:ext cx="3475718" cy="865971"/>
        </a:xfrm>
        <a:prstGeom prst="rect">
          <a:avLst/>
        </a:prstGeom>
        <a:solidFill>
          <a:srgbClr val="22895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Labeling and Regulations</a:t>
          </a:r>
          <a:endParaRPr lang="en-US" sz="2400" kern="1200"/>
        </a:p>
      </dsp:txBody>
      <dsp:txXfrm>
        <a:off x="3965884" y="13333"/>
        <a:ext cx="3475718" cy="865971"/>
      </dsp:txXfrm>
    </dsp:sp>
    <dsp:sp modelId="{403CDD2B-4982-40FC-A6B2-9E8993FC4D8D}">
      <dsp:nvSpPr>
        <dsp:cNvPr id="0" name=""/>
        <dsp:cNvSpPr/>
      </dsp:nvSpPr>
      <dsp:spPr>
        <a:xfrm>
          <a:off x="3965884" y="879304"/>
          <a:ext cx="3475718" cy="3458700"/>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i="1" kern="1200" dirty="0"/>
            <a:t>How are current meat labeling practices regulated? How will this be extended to cultivated cell products?</a:t>
          </a:r>
          <a:endParaRPr lang="en-US" sz="2400" kern="1200" dirty="0"/>
        </a:p>
        <a:p>
          <a:pPr marL="228600" lvl="1" indent="-228600" algn="l" defTabSz="1066800">
            <a:lnSpc>
              <a:spcPct val="90000"/>
            </a:lnSpc>
            <a:spcBef>
              <a:spcPct val="0"/>
            </a:spcBef>
            <a:spcAft>
              <a:spcPct val="15000"/>
            </a:spcAft>
            <a:buChar char="•"/>
          </a:pPr>
          <a:r>
            <a:rPr lang="en-US" sz="2400" i="1" kern="1200"/>
            <a:t>Are there examples of FDA/USDA collaboration before?</a:t>
          </a:r>
          <a:endParaRPr lang="en-US" sz="2400" kern="1200"/>
        </a:p>
      </dsp:txBody>
      <dsp:txXfrm>
        <a:off x="3965884" y="879304"/>
        <a:ext cx="3475718" cy="3458700"/>
      </dsp:txXfrm>
    </dsp:sp>
    <dsp:sp modelId="{1275EA4C-780F-4A45-BFAE-83721C6A716E}">
      <dsp:nvSpPr>
        <dsp:cNvPr id="0" name=""/>
        <dsp:cNvSpPr/>
      </dsp:nvSpPr>
      <dsp:spPr>
        <a:xfrm>
          <a:off x="7928203" y="13333"/>
          <a:ext cx="3475718" cy="865971"/>
        </a:xfrm>
        <a:prstGeom prst="rect">
          <a:avLst/>
        </a:prstGeom>
        <a:solidFill>
          <a:srgbClr val="22895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Procedures and Challenges</a:t>
          </a:r>
          <a:endParaRPr lang="en-US" sz="2400" kern="1200"/>
        </a:p>
      </dsp:txBody>
      <dsp:txXfrm>
        <a:off x="7928203" y="13333"/>
        <a:ext cx="3475718" cy="865971"/>
      </dsp:txXfrm>
    </dsp:sp>
    <dsp:sp modelId="{ACE82E7E-F9EE-4C95-BFBF-C8A5C44E85CB}">
      <dsp:nvSpPr>
        <dsp:cNvPr id="0" name=""/>
        <dsp:cNvSpPr/>
      </dsp:nvSpPr>
      <dsp:spPr>
        <a:xfrm>
          <a:off x="7928203" y="879304"/>
          <a:ext cx="3475718" cy="3458700"/>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i="1" kern="1200" dirty="0"/>
            <a:t>What makes cultivated meat so costly? What efforts are being made to reduce costs?</a:t>
          </a:r>
          <a:endParaRPr lang="en-US" sz="2400" kern="1200" dirty="0"/>
        </a:p>
        <a:p>
          <a:pPr marL="228600" lvl="1" indent="-228600" algn="l" defTabSz="1066800">
            <a:lnSpc>
              <a:spcPct val="90000"/>
            </a:lnSpc>
            <a:spcBef>
              <a:spcPct val="0"/>
            </a:spcBef>
            <a:spcAft>
              <a:spcPct val="15000"/>
            </a:spcAft>
            <a:buChar char="•"/>
          </a:pPr>
          <a:r>
            <a:rPr lang="en-US" sz="2400" i="1" kern="1200"/>
            <a:t>What challenges need to be overcome to cultivate tissues and not just cells?</a:t>
          </a:r>
          <a:endParaRPr lang="en-US" sz="2400" kern="1200"/>
        </a:p>
      </dsp:txBody>
      <dsp:txXfrm>
        <a:off x="7928203" y="879304"/>
        <a:ext cx="3475718" cy="34587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8200" y="365127"/>
            <a:ext cx="10515600" cy="1325563"/>
          </a:xfrm>
          <a:prstGeom prst="rect">
            <a:avLst/>
          </a:prstGeom>
        </p:spPr>
        <p:txBody>
          <a:bodyPr/>
          <a:lstStyle>
            <a:lvl1pPr defTabSz="685800">
              <a:defRPr sz="3300"/>
            </a:lvl1pPr>
          </a:lstStyle>
          <a:p>
            <a:r>
              <a:t>Title Text</a:t>
            </a:r>
          </a:p>
        </p:txBody>
      </p:sp>
      <p:sp>
        <p:nvSpPr>
          <p:cNvPr id="111" name="Slide Number"/>
          <p:cNvSpPr txBox="1">
            <a:spLocks noGrp="1"/>
          </p:cNvSpPr>
          <p:nvPr>
            <p:ph type="sldNum" sz="quarter" idx="2"/>
          </p:nvPr>
        </p:nvSpPr>
        <p:spPr>
          <a:xfrm>
            <a:off x="11133797" y="6423344"/>
            <a:ext cx="220003" cy="2311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838200" y="365127"/>
            <a:ext cx="10515600" cy="1325563"/>
          </a:xfrm>
          <a:prstGeom prst="rect">
            <a:avLst/>
          </a:prstGeom>
        </p:spPr>
        <p:txBody>
          <a:bodyPr/>
          <a:lstStyle>
            <a:lvl1pPr defTabSz="685800">
              <a:defRPr sz="3300"/>
            </a:lvl1pPr>
          </a:lstStyle>
          <a:p>
            <a:r>
              <a:t>Title Text</a:t>
            </a:r>
          </a:p>
        </p:txBody>
      </p:sp>
      <p:sp>
        <p:nvSpPr>
          <p:cNvPr id="128" name="Body Level One…"/>
          <p:cNvSpPr txBox="1">
            <a:spLocks noGrp="1"/>
          </p:cNvSpPr>
          <p:nvPr>
            <p:ph type="body" idx="1"/>
          </p:nvPr>
        </p:nvSpPr>
        <p:spPr>
          <a:prstGeom prst="rect">
            <a:avLst/>
          </a:prstGeom>
        </p:spPr>
        <p:txBody>
          <a:bodyPr/>
          <a:lstStyle>
            <a:lvl1pPr marL="171450" indent="-171450" defTabSz="685800">
              <a:spcBef>
                <a:spcPts val="700"/>
              </a:spcBef>
              <a:defRPr sz="2100"/>
            </a:lvl1pPr>
            <a:lvl2pPr marL="542925" indent="-200025" defTabSz="685800">
              <a:spcBef>
                <a:spcPts val="700"/>
              </a:spcBef>
              <a:defRPr sz="2100"/>
            </a:lvl2pPr>
            <a:lvl3pPr marL="925830" indent="-240030" defTabSz="685800">
              <a:spcBef>
                <a:spcPts val="700"/>
              </a:spcBef>
              <a:defRPr sz="2100"/>
            </a:lvl3pPr>
            <a:lvl4pPr marL="1305657" indent="-276957" defTabSz="685800">
              <a:spcBef>
                <a:spcPts val="700"/>
              </a:spcBef>
              <a:defRPr sz="2100"/>
            </a:lvl4pPr>
            <a:lvl5pPr marL="1648557" indent="-276957" defTabSz="685800">
              <a:spcBef>
                <a:spcPts val="700"/>
              </a:spcBef>
              <a:defRPr sz="2100"/>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11133797" y="6423344"/>
            <a:ext cx="220003" cy="231141"/>
          </a:xfrm>
          <a:prstGeom prst="rect">
            <a:avLst/>
          </a:prstGeom>
        </p:spPr>
        <p:txBody>
          <a:bodyPr/>
          <a:lstStyle>
            <a:lvl1pPr>
              <a:defRPr sz="9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p:cNvSpPr txBox="1"/>
          <p:nvPr/>
        </p:nvSpPr>
        <p:spPr>
          <a:xfrm>
            <a:off x="594358" y="804535"/>
            <a:ext cx="1066523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a:lnSpc>
                <a:spcPct val="81000"/>
              </a:lnSpc>
              <a:defRPr sz="3600" i="1">
                <a:latin typeface="Times New Roman"/>
                <a:ea typeface="Times New Roman"/>
                <a:cs typeface="Times New Roman"/>
                <a:sym typeface="Times New Roman"/>
              </a:defRPr>
            </a:pPr>
            <a:r>
              <a:t>Producing Food Products from Cultured Animal Tissues</a:t>
            </a:r>
            <a:br/>
            <a:r>
              <a:rPr sz="2400" i="0">
                <a:latin typeface="+mn-lt"/>
                <a:ea typeface="+mn-ea"/>
                <a:cs typeface="+mn-cs"/>
                <a:sym typeface="Calibri"/>
              </a:rPr>
              <a:t>CAST Commentary QTA2020-1</a:t>
            </a:r>
            <a:br>
              <a:rPr sz="2400" i="0">
                <a:latin typeface="+mn-lt"/>
                <a:ea typeface="+mn-ea"/>
                <a:cs typeface="+mn-cs"/>
                <a:sym typeface="Calibri"/>
              </a:rPr>
            </a:br>
            <a:endParaRPr sz="2400" i="0">
              <a:latin typeface="+mn-lt"/>
              <a:ea typeface="+mn-ea"/>
              <a:cs typeface="+mn-cs"/>
              <a:sym typeface="Calibri"/>
            </a:endParaRPr>
          </a:p>
        </p:txBody>
      </p:sp>
      <p:sp>
        <p:nvSpPr>
          <p:cNvPr id="207" name="Subtitle 2"/>
          <p:cNvSpPr txBox="1"/>
          <p:nvPr/>
        </p:nvSpPr>
        <p:spPr>
          <a:xfrm>
            <a:off x="649884" y="4535987"/>
            <a:ext cx="10554177" cy="1974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a:defRPr sz="2800"/>
            </a:pPr>
            <a:r>
              <a:t>Presented by</a:t>
            </a:r>
          </a:p>
          <a:p>
            <a:pPr algn="ctr">
              <a:defRPr sz="2800"/>
            </a:pPr>
            <a:r>
              <a:t>Anna Dilger, Ph.D.</a:t>
            </a:r>
          </a:p>
          <a:p>
            <a:pPr algn="ctr">
              <a:defRPr sz="2800"/>
            </a:pPr>
            <a:r>
              <a:t>Associate Professor, University of Illinois at Urbana-Champaign</a:t>
            </a:r>
          </a:p>
          <a:p>
            <a:pPr algn="ctr">
              <a:defRPr sz="2800"/>
            </a:pPr>
            <a:r>
              <a:t>April 28, 2020</a:t>
            </a:r>
          </a:p>
        </p:txBody>
      </p:sp>
      <p:pic>
        <p:nvPicPr>
          <p:cNvPr id="208" name="Picture 3" descr="Picture 3"/>
          <p:cNvPicPr>
            <a:picLocks noChangeAspect="1"/>
          </p:cNvPicPr>
          <p:nvPr/>
        </p:nvPicPr>
        <p:blipFill>
          <a:blip r:embed="rId2"/>
          <a:stretch>
            <a:fillRect/>
          </a:stretch>
        </p:blipFill>
        <p:spPr>
          <a:xfrm>
            <a:off x="9795509" y="6189826"/>
            <a:ext cx="2264390" cy="548641"/>
          </a:xfrm>
          <a:prstGeom prst="rect">
            <a:avLst/>
          </a:prstGeom>
          <a:ln w="12700">
            <a:miter lim="400000"/>
          </a:ln>
        </p:spPr>
      </p:pic>
      <p:sp>
        <p:nvSpPr>
          <p:cNvPr id="209" name="Rectangle 4"/>
          <p:cNvSpPr txBox="1"/>
          <p:nvPr/>
        </p:nvSpPr>
        <p:spPr>
          <a:xfrm>
            <a:off x="144870" y="6369134"/>
            <a:ext cx="60045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#CASTreports2020</a:t>
            </a:r>
          </a:p>
        </p:txBody>
      </p:sp>
      <p:pic>
        <p:nvPicPr>
          <p:cNvPr id="210" name="Picture 5" descr="Picture 5"/>
          <p:cNvPicPr>
            <a:picLocks noChangeAspect="1"/>
          </p:cNvPicPr>
          <p:nvPr/>
        </p:nvPicPr>
        <p:blipFill>
          <a:blip r:embed="rId3"/>
          <a:stretch>
            <a:fillRect/>
          </a:stretch>
        </p:blipFill>
        <p:spPr>
          <a:xfrm>
            <a:off x="1415744" y="1889896"/>
            <a:ext cx="9133507" cy="27432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xfrm>
            <a:off x="0" y="305918"/>
            <a:ext cx="12192001" cy="1081120"/>
          </a:xfrm>
          <a:prstGeom prst="rect">
            <a:avLst/>
          </a:prstGeom>
        </p:spPr>
        <p:txBody>
          <a:bodyPr>
            <a:noAutofit/>
          </a:bodyPr>
          <a:lstStyle/>
          <a:p>
            <a:pPr lvl="1" algn="ctr" defTabSz="896111">
              <a:lnSpc>
                <a:spcPct val="100000"/>
              </a:lnSpc>
              <a:defRPr sz="3528">
                <a:solidFill>
                  <a:srgbClr val="3C1A56"/>
                </a:solidFill>
              </a:defRPr>
            </a:pPr>
            <a:r>
              <a:rPr sz="4000" i="1" dirty="0">
                <a:latin typeface="+mn-lt"/>
              </a:rPr>
              <a:t>Who will be responsible for regulating these products? </a:t>
            </a:r>
            <a:br>
              <a:rPr sz="4000" i="1" dirty="0">
                <a:latin typeface="+mn-lt"/>
              </a:rPr>
            </a:br>
            <a:r>
              <a:rPr sz="4000" i="1" dirty="0">
                <a:latin typeface="+mn-lt"/>
              </a:rPr>
              <a:t>How will they do that?</a:t>
            </a:r>
          </a:p>
        </p:txBody>
      </p:sp>
      <p:sp>
        <p:nvSpPr>
          <p:cNvPr id="255" name="Text Placeholder 4"/>
          <p:cNvSpPr txBox="1">
            <a:spLocks noGrp="1"/>
          </p:cNvSpPr>
          <p:nvPr>
            <p:ph type="body" sz="quarter" idx="1"/>
          </p:nvPr>
        </p:nvSpPr>
        <p:spPr>
          <a:xfrm>
            <a:off x="839787" y="1681163"/>
            <a:ext cx="5157789" cy="492871"/>
          </a:xfrm>
          <a:prstGeom prst="rect">
            <a:avLst/>
          </a:prstGeom>
          <a:solidFill>
            <a:srgbClr val="22895A"/>
          </a:solidFill>
        </p:spPr>
        <p:txBody>
          <a:bodyPr/>
          <a:lstStyle/>
          <a:p>
            <a:r>
              <a:rPr dirty="0">
                <a:solidFill>
                  <a:schemeClr val="bg1"/>
                </a:solidFill>
              </a:rPr>
              <a:t>FDA: Current Areas of Responsibility</a:t>
            </a:r>
          </a:p>
        </p:txBody>
      </p:sp>
      <p:sp>
        <p:nvSpPr>
          <p:cNvPr id="256" name="Content Placeholder 5"/>
          <p:cNvSpPr/>
          <p:nvPr/>
        </p:nvSpPr>
        <p:spPr>
          <a:xfrm>
            <a:off x="839787" y="2174032"/>
            <a:ext cx="5157789" cy="4015632"/>
          </a:xfrm>
          <a:prstGeom prst="rect">
            <a:avLst/>
          </a:prstGeom>
          <a:solidFill>
            <a:srgbClr val="E2F0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72000"/>
              </a:lnSpc>
              <a:spcBef>
                <a:spcPts val="1000"/>
              </a:spcBef>
              <a:buSzPct val="100000"/>
              <a:buFont typeface="Arial"/>
              <a:buChar char="•"/>
              <a:defRPr sz="2300"/>
            </a:pPr>
            <a:r>
              <a:t>Products that contain &lt;3% raw meat or &lt;2% cooked meat</a:t>
            </a:r>
          </a:p>
          <a:p>
            <a:pPr marL="228600" indent="-228600">
              <a:lnSpc>
                <a:spcPct val="72000"/>
              </a:lnSpc>
              <a:spcBef>
                <a:spcPts val="1000"/>
              </a:spcBef>
              <a:buSzPct val="100000"/>
              <a:buFont typeface="Arial"/>
              <a:buChar char="•"/>
              <a:defRPr sz="2300"/>
            </a:pPr>
            <a:r>
              <a:t>Ingredients used in meat and poultry products like salt, phosphate, and curing agents</a:t>
            </a:r>
          </a:p>
          <a:p>
            <a:pPr marL="228600" indent="-228600">
              <a:lnSpc>
                <a:spcPct val="72000"/>
              </a:lnSpc>
              <a:spcBef>
                <a:spcPts val="1000"/>
              </a:spcBef>
              <a:buSzPct val="100000"/>
              <a:buFont typeface="Arial"/>
              <a:buChar char="•"/>
              <a:defRPr sz="2300"/>
            </a:pPr>
            <a:r>
              <a:t>Veterinary products like drugs and devices</a:t>
            </a:r>
          </a:p>
          <a:p>
            <a:pPr marL="228600" indent="-228600">
              <a:lnSpc>
                <a:spcPct val="72000"/>
              </a:lnSpc>
              <a:spcBef>
                <a:spcPts val="1000"/>
              </a:spcBef>
              <a:buSzPct val="100000"/>
              <a:buFont typeface="Arial"/>
              <a:buChar char="•"/>
              <a:defRPr sz="2300"/>
            </a:pPr>
            <a:r>
              <a:t>Livestock feed additives</a:t>
            </a:r>
          </a:p>
          <a:p>
            <a:pPr marL="228600" indent="-228600">
              <a:lnSpc>
                <a:spcPct val="72000"/>
              </a:lnSpc>
              <a:spcBef>
                <a:spcPts val="1000"/>
              </a:spcBef>
              <a:buSzPct val="100000"/>
              <a:buFont typeface="Arial"/>
              <a:buChar char="•"/>
              <a:defRPr sz="2300"/>
            </a:pPr>
            <a:r>
              <a:t>Biologics, gene therapy products, tissue products</a:t>
            </a:r>
          </a:p>
          <a:p>
            <a:pPr marL="228600" indent="-228600">
              <a:lnSpc>
                <a:spcPct val="72000"/>
              </a:lnSpc>
              <a:spcBef>
                <a:spcPts val="1000"/>
              </a:spcBef>
              <a:buSzPct val="100000"/>
              <a:buFont typeface="Arial"/>
              <a:buChar char="•"/>
              <a:defRPr sz="2300"/>
            </a:pPr>
            <a:r>
              <a:t>Safety of new technologies like genetic modification and cloning </a:t>
            </a:r>
          </a:p>
        </p:txBody>
      </p:sp>
      <p:sp>
        <p:nvSpPr>
          <p:cNvPr id="257" name="Text Placeholder 6"/>
          <p:cNvSpPr>
            <a:spLocks noGrp="1"/>
          </p:cNvSpPr>
          <p:nvPr>
            <p:ph type="body" idx="13"/>
          </p:nvPr>
        </p:nvSpPr>
        <p:spPr>
          <a:xfrm>
            <a:off x="6172200" y="1681163"/>
            <a:ext cx="5183188" cy="492871"/>
          </a:xfrm>
          <a:prstGeom prst="rect">
            <a:avLst/>
          </a:prstGeom>
          <a:solidFill>
            <a:srgbClr val="22895A"/>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buSzTx/>
              <a:buFontTx/>
              <a:buNone/>
              <a:defRPr sz="2400" b="1"/>
            </a:lvl1pPr>
          </a:lstStyle>
          <a:p>
            <a:r>
              <a:rPr dirty="0">
                <a:solidFill>
                  <a:schemeClr val="bg1"/>
                </a:solidFill>
              </a:rPr>
              <a:t>USDA: Current Areas of Responsibility</a:t>
            </a:r>
          </a:p>
        </p:txBody>
      </p:sp>
      <p:sp>
        <p:nvSpPr>
          <p:cNvPr id="258" name="Content Placeholder 7"/>
          <p:cNvSpPr/>
          <p:nvPr/>
        </p:nvSpPr>
        <p:spPr>
          <a:xfrm>
            <a:off x="6172200" y="2174032"/>
            <a:ext cx="5183188" cy="4015632"/>
          </a:xfrm>
          <a:prstGeom prst="rect">
            <a:avLst/>
          </a:prstGeom>
          <a:solidFill>
            <a:srgbClr val="E2F0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SzPct val="100000"/>
              <a:buFont typeface="Arial"/>
              <a:buChar char="•"/>
              <a:defRPr sz="2800"/>
            </a:pPr>
            <a:r>
              <a:t>Products that contain &gt;3% raw meat or &gt;2% cooked meat</a:t>
            </a:r>
          </a:p>
          <a:p>
            <a:pPr marL="685800" lvl="1" indent="-228600">
              <a:lnSpc>
                <a:spcPct val="90000"/>
              </a:lnSpc>
              <a:spcBef>
                <a:spcPts val="500"/>
              </a:spcBef>
              <a:buSzPct val="100000"/>
              <a:buFont typeface="Arial"/>
              <a:buChar char="•"/>
              <a:defRPr sz="2400"/>
            </a:pPr>
            <a:r>
              <a:t>100% inspection of all animals and carcasses during the slaughter process</a:t>
            </a:r>
          </a:p>
          <a:p>
            <a:pPr marL="685800" lvl="1" indent="-228600">
              <a:lnSpc>
                <a:spcPct val="90000"/>
              </a:lnSpc>
              <a:spcBef>
                <a:spcPts val="500"/>
              </a:spcBef>
              <a:buSzPct val="100000"/>
              <a:buFont typeface="Arial"/>
              <a:buChar char="•"/>
              <a:defRPr sz="2400"/>
            </a:pPr>
            <a:r>
              <a:t>Pre-approval of labeling</a:t>
            </a:r>
          </a:p>
          <a:p>
            <a:pPr marL="685800" lvl="1" indent="-228600">
              <a:lnSpc>
                <a:spcPct val="90000"/>
              </a:lnSpc>
              <a:spcBef>
                <a:spcPts val="500"/>
              </a:spcBef>
              <a:buSzPct val="100000"/>
              <a:buFont typeface="Arial"/>
              <a:buChar char="•"/>
              <a:defRPr sz="2400"/>
            </a:pPr>
            <a:r>
              <a:t>Oversight of HACCP</a:t>
            </a:r>
          </a:p>
        </p:txBody>
      </p:sp>
      <p:sp>
        <p:nvSpPr>
          <p:cNvPr id="259" name="TextBox 8"/>
          <p:cNvSpPr txBox="1"/>
          <p:nvPr/>
        </p:nvSpPr>
        <p:spPr>
          <a:xfrm>
            <a:off x="241663" y="6344815"/>
            <a:ext cx="1147851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a:lvl1pPr>
          </a:lstStyle>
          <a:p>
            <a:r>
              <a:t>Products containing cultivated cells span areas of FDA and USDA responsibility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ontent Placeholder 7"/>
          <p:cNvSpPr txBox="1">
            <a:spLocks noGrp="1"/>
          </p:cNvSpPr>
          <p:nvPr>
            <p:ph type="body" sz="quarter" idx="1"/>
          </p:nvPr>
        </p:nvSpPr>
        <p:spPr>
          <a:xfrm>
            <a:off x="195943" y="1679511"/>
            <a:ext cx="11157857" cy="1222311"/>
          </a:xfrm>
          <a:prstGeom prst="rect">
            <a:avLst/>
          </a:prstGeom>
        </p:spPr>
        <p:txBody>
          <a:bodyPr/>
          <a:lstStyle>
            <a:lvl1pPr marL="226313" indent="-226313" defTabSz="905255">
              <a:lnSpc>
                <a:spcPct val="81000"/>
              </a:lnSpc>
              <a:spcBef>
                <a:spcPts val="900"/>
              </a:spcBef>
              <a:defRPr sz="2772"/>
            </a:lvl1pPr>
          </a:lstStyle>
          <a:p>
            <a:r>
              <a:t>In 2019, the USDA and the FDA formalized a Memorandum of Understanding outlining their planned cooperative approach toward regulation of these future products</a:t>
            </a:r>
          </a:p>
        </p:txBody>
      </p:sp>
      <p:sp>
        <p:nvSpPr>
          <p:cNvPr id="262" name="Title 1"/>
          <p:cNvSpPr txBox="1">
            <a:spLocks noGrp="1"/>
          </p:cNvSpPr>
          <p:nvPr>
            <p:ph type="title"/>
          </p:nvPr>
        </p:nvSpPr>
        <p:spPr>
          <a:xfrm>
            <a:off x="-1" y="365126"/>
            <a:ext cx="12192001" cy="1081120"/>
          </a:xfrm>
          <a:prstGeom prst="rect">
            <a:avLst/>
          </a:prstGeom>
        </p:spPr>
        <p:txBody>
          <a:bodyPr>
            <a:noAutofit/>
          </a:bodyPr>
          <a:lstStyle/>
          <a:p>
            <a:pPr lvl="1" algn="ctr" defTabSz="896111">
              <a:lnSpc>
                <a:spcPct val="100000"/>
              </a:lnSpc>
              <a:defRPr sz="3528">
                <a:solidFill>
                  <a:srgbClr val="3C1A56"/>
                </a:solidFill>
              </a:defRPr>
            </a:pPr>
            <a:r>
              <a:rPr sz="4000" i="1" dirty="0">
                <a:latin typeface="+mn-lt"/>
              </a:rPr>
              <a:t>Who will be responsible for regulating these products? </a:t>
            </a:r>
            <a:br>
              <a:rPr sz="4000" i="1" dirty="0">
                <a:latin typeface="+mn-lt"/>
              </a:rPr>
            </a:br>
            <a:r>
              <a:rPr sz="4000" i="1" dirty="0">
                <a:latin typeface="+mn-lt"/>
              </a:rPr>
              <a:t>How will they do that?</a:t>
            </a:r>
          </a:p>
        </p:txBody>
      </p:sp>
      <p:grpSp>
        <p:nvGrpSpPr>
          <p:cNvPr id="278" name="Diagram 9"/>
          <p:cNvGrpSpPr/>
          <p:nvPr/>
        </p:nvGrpSpPr>
        <p:grpSpPr>
          <a:xfrm>
            <a:off x="1643685" y="3301055"/>
            <a:ext cx="8120858" cy="937024"/>
            <a:chOff x="0" y="0"/>
            <a:chExt cx="8120857" cy="937023"/>
          </a:xfrm>
        </p:grpSpPr>
        <p:grpSp>
          <p:nvGrpSpPr>
            <p:cNvPr id="265" name="Group"/>
            <p:cNvGrpSpPr/>
            <p:nvPr/>
          </p:nvGrpSpPr>
          <p:grpSpPr>
            <a:xfrm>
              <a:off x="0" y="0"/>
              <a:ext cx="1561704" cy="937022"/>
              <a:chOff x="0" y="0"/>
              <a:chExt cx="1561703" cy="937021"/>
            </a:xfrm>
          </p:grpSpPr>
          <p:sp>
            <p:nvSpPr>
              <p:cNvPr id="263" name="Rounded Rectangle"/>
              <p:cNvSpPr/>
              <p:nvPr/>
            </p:nvSpPr>
            <p:spPr>
              <a:xfrm>
                <a:off x="0" y="0"/>
                <a:ext cx="1561704" cy="937022"/>
              </a:xfrm>
              <a:prstGeom prst="roundRect">
                <a:avLst>
                  <a:gd name="adj" fmla="val 10000"/>
                </a:avLst>
              </a:prstGeom>
              <a:solidFill>
                <a:srgbClr val="22895A"/>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700"/>
                  </a:spcBef>
                  <a:defRPr sz="1700">
                    <a:solidFill>
                      <a:srgbClr val="FFFFFF"/>
                    </a:solidFill>
                  </a:defRPr>
                </a:pPr>
                <a:endParaRPr/>
              </a:p>
            </p:txBody>
          </p:sp>
          <p:sp>
            <p:nvSpPr>
              <p:cNvPr id="264" name="Cell Collection and Cell Line Development"/>
              <p:cNvSpPr txBox="1"/>
              <p:nvPr/>
            </p:nvSpPr>
            <p:spPr>
              <a:xfrm>
                <a:off x="27444" y="30360"/>
                <a:ext cx="1506816" cy="876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Cell Collection and Cell Line Development</a:t>
                </a:r>
              </a:p>
            </p:txBody>
          </p:sp>
        </p:grpSp>
        <p:sp>
          <p:nvSpPr>
            <p:cNvPr id="266" name="Arrow"/>
            <p:cNvSpPr/>
            <p:nvPr/>
          </p:nvSpPr>
          <p:spPr>
            <a:xfrm>
              <a:off x="1717873" y="274860"/>
              <a:ext cx="331082" cy="387303"/>
            </a:xfrm>
            <a:prstGeom prst="rightArrow">
              <a:avLst>
                <a:gd name="adj1" fmla="val 60000"/>
                <a:gd name="adj2" fmla="val 50000"/>
              </a:avLst>
            </a:prstGeom>
            <a:solidFill>
              <a:srgbClr val="BAD2AF"/>
            </a:solidFill>
            <a:ln w="12700" cap="flat">
              <a:noFill/>
              <a:miter lim="4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defRPr>
              </a:pPr>
              <a:endParaRPr/>
            </a:p>
          </p:txBody>
        </p:sp>
        <p:grpSp>
          <p:nvGrpSpPr>
            <p:cNvPr id="269" name="Group"/>
            <p:cNvGrpSpPr/>
            <p:nvPr/>
          </p:nvGrpSpPr>
          <p:grpSpPr>
            <a:xfrm>
              <a:off x="2186385" y="0"/>
              <a:ext cx="1561704" cy="937022"/>
              <a:chOff x="0" y="0"/>
              <a:chExt cx="1561703" cy="937021"/>
            </a:xfrm>
          </p:grpSpPr>
          <p:sp>
            <p:nvSpPr>
              <p:cNvPr id="267" name="Rounded Rectangle"/>
              <p:cNvSpPr/>
              <p:nvPr/>
            </p:nvSpPr>
            <p:spPr>
              <a:xfrm>
                <a:off x="0" y="0"/>
                <a:ext cx="1561704" cy="937022"/>
              </a:xfrm>
              <a:prstGeom prst="roundRect">
                <a:avLst>
                  <a:gd name="adj" fmla="val 10000"/>
                </a:avLst>
              </a:prstGeom>
              <a:solidFill>
                <a:srgbClr val="22895A"/>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700"/>
                  </a:spcBef>
                  <a:defRPr sz="1700">
                    <a:solidFill>
                      <a:srgbClr val="FFFFFF"/>
                    </a:solidFill>
                  </a:defRPr>
                </a:pPr>
                <a:endParaRPr/>
              </a:p>
            </p:txBody>
          </p:sp>
          <p:sp>
            <p:nvSpPr>
              <p:cNvPr id="268" name="Cell and Tissue Propagation"/>
              <p:cNvSpPr txBox="1"/>
              <p:nvPr/>
            </p:nvSpPr>
            <p:spPr>
              <a:xfrm>
                <a:off x="27443" y="150375"/>
                <a:ext cx="1506816" cy="636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Cell and Tissue Propagation </a:t>
                </a:r>
              </a:p>
            </p:txBody>
          </p:sp>
        </p:grpSp>
        <p:sp>
          <p:nvSpPr>
            <p:cNvPr id="270" name="Arrow"/>
            <p:cNvSpPr/>
            <p:nvPr/>
          </p:nvSpPr>
          <p:spPr>
            <a:xfrm>
              <a:off x="3904257" y="274860"/>
              <a:ext cx="331082" cy="387303"/>
            </a:xfrm>
            <a:prstGeom prst="rightArrow">
              <a:avLst>
                <a:gd name="adj1" fmla="val 60000"/>
                <a:gd name="adj2" fmla="val 50000"/>
              </a:avLst>
            </a:prstGeom>
            <a:solidFill>
              <a:srgbClr val="BAD2AF"/>
            </a:solidFill>
            <a:ln w="12700" cap="flat">
              <a:noFill/>
              <a:miter lim="4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defRPr>
              </a:pPr>
              <a:endParaRPr/>
            </a:p>
          </p:txBody>
        </p:sp>
        <p:grpSp>
          <p:nvGrpSpPr>
            <p:cNvPr id="273" name="Group"/>
            <p:cNvGrpSpPr/>
            <p:nvPr/>
          </p:nvGrpSpPr>
          <p:grpSpPr>
            <a:xfrm>
              <a:off x="4372768" y="0"/>
              <a:ext cx="1561705" cy="937023"/>
              <a:chOff x="0" y="0"/>
              <a:chExt cx="1561704" cy="937022"/>
            </a:xfrm>
          </p:grpSpPr>
          <p:sp>
            <p:nvSpPr>
              <p:cNvPr id="271" name="Rounded Rectangle"/>
              <p:cNvSpPr/>
              <p:nvPr/>
            </p:nvSpPr>
            <p:spPr>
              <a:xfrm>
                <a:off x="0" y="0"/>
                <a:ext cx="1561704" cy="937022"/>
              </a:xfrm>
              <a:prstGeom prst="roundRect">
                <a:avLst>
                  <a:gd name="adj" fmla="val 10000"/>
                </a:avLst>
              </a:prstGeom>
              <a:solidFill>
                <a:srgbClr val="22895A"/>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700"/>
                  </a:spcBef>
                  <a:defRPr sz="1700">
                    <a:solidFill>
                      <a:srgbClr val="FFFFFF"/>
                    </a:solidFill>
                  </a:defRPr>
                </a:pPr>
                <a:endParaRPr/>
              </a:p>
            </p:txBody>
          </p:sp>
          <p:sp>
            <p:nvSpPr>
              <p:cNvPr id="272" name="Harvest of cells/tissues"/>
              <p:cNvSpPr txBox="1"/>
              <p:nvPr/>
            </p:nvSpPr>
            <p:spPr>
              <a:xfrm>
                <a:off x="27444" y="167660"/>
                <a:ext cx="1506816" cy="601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Harvest of </a:t>
                </a:r>
                <a:r>
                  <a:rPr lang="en-US"/>
                  <a:t>C</a:t>
                </a:r>
                <a:r>
                  <a:t>ells/</a:t>
                </a:r>
                <a:r>
                  <a:rPr lang="en-US"/>
                  <a:t>T</a:t>
                </a:r>
                <a:r>
                  <a:t>issues</a:t>
                </a:r>
              </a:p>
            </p:txBody>
          </p:sp>
        </p:grpSp>
        <p:sp>
          <p:nvSpPr>
            <p:cNvPr id="274" name="Arrow"/>
            <p:cNvSpPr/>
            <p:nvPr/>
          </p:nvSpPr>
          <p:spPr>
            <a:xfrm>
              <a:off x="6090643" y="274860"/>
              <a:ext cx="331082" cy="387303"/>
            </a:xfrm>
            <a:prstGeom prst="rightArrow">
              <a:avLst>
                <a:gd name="adj1" fmla="val 60000"/>
                <a:gd name="adj2" fmla="val 50000"/>
              </a:avLst>
            </a:prstGeom>
            <a:solidFill>
              <a:srgbClr val="BAD2AF"/>
            </a:solidFill>
            <a:ln w="12700" cap="flat">
              <a:noFill/>
              <a:miter lim="4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defRPr>
              </a:pPr>
              <a:endParaRPr/>
            </a:p>
          </p:txBody>
        </p:sp>
        <p:grpSp>
          <p:nvGrpSpPr>
            <p:cNvPr id="277" name="Group"/>
            <p:cNvGrpSpPr/>
            <p:nvPr/>
          </p:nvGrpSpPr>
          <p:grpSpPr>
            <a:xfrm>
              <a:off x="6559153" y="0"/>
              <a:ext cx="1561704" cy="937022"/>
              <a:chOff x="0" y="0"/>
              <a:chExt cx="1561703" cy="937021"/>
            </a:xfrm>
          </p:grpSpPr>
          <p:sp>
            <p:nvSpPr>
              <p:cNvPr id="275" name="Rounded Rectangle"/>
              <p:cNvSpPr/>
              <p:nvPr/>
            </p:nvSpPr>
            <p:spPr>
              <a:xfrm>
                <a:off x="0" y="0"/>
                <a:ext cx="1561704" cy="937022"/>
              </a:xfrm>
              <a:prstGeom prst="roundRect">
                <a:avLst>
                  <a:gd name="adj" fmla="val 10000"/>
                </a:avLst>
              </a:prstGeom>
              <a:solidFill>
                <a:srgbClr val="22895A"/>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700"/>
                  </a:spcBef>
                  <a:defRPr sz="1700">
                    <a:solidFill>
                      <a:srgbClr val="FFFFFF"/>
                    </a:solidFill>
                  </a:defRPr>
                </a:pPr>
                <a:endParaRPr/>
              </a:p>
            </p:txBody>
          </p:sp>
          <p:sp>
            <p:nvSpPr>
              <p:cNvPr id="276" name="Manufacturing of Products"/>
              <p:cNvSpPr txBox="1"/>
              <p:nvPr/>
            </p:nvSpPr>
            <p:spPr>
              <a:xfrm>
                <a:off x="27444" y="150375"/>
                <a:ext cx="1506816" cy="6362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Manufacturing of Products </a:t>
                </a:r>
              </a:p>
            </p:txBody>
          </p:sp>
        </p:grpSp>
      </p:grpSp>
      <p:sp>
        <p:nvSpPr>
          <p:cNvPr id="279" name="Rounded Rectangle 10"/>
          <p:cNvSpPr/>
          <p:nvPr/>
        </p:nvSpPr>
        <p:spPr>
          <a:xfrm>
            <a:off x="345233" y="2901819"/>
            <a:ext cx="5887617" cy="1856794"/>
          </a:xfrm>
          <a:prstGeom prst="roundRect">
            <a:avLst>
              <a:gd name="adj" fmla="val 16667"/>
            </a:avLst>
          </a:prstGeom>
          <a:ln w="28575">
            <a:solidFill>
              <a:srgbClr val="92D050"/>
            </a:solidFill>
            <a:miter/>
          </a:ln>
        </p:spPr>
        <p:txBody>
          <a:bodyPr lIns="45719" rIns="45719" anchor="ctr"/>
          <a:lstStyle/>
          <a:p>
            <a:pPr algn="ctr">
              <a:defRPr>
                <a:solidFill>
                  <a:srgbClr val="92D050"/>
                </a:solidFill>
              </a:defRPr>
            </a:pPr>
            <a:endParaRPr/>
          </a:p>
        </p:txBody>
      </p:sp>
      <p:sp>
        <p:nvSpPr>
          <p:cNvPr id="280" name="Rounded Rectangle 11"/>
          <p:cNvSpPr/>
          <p:nvPr/>
        </p:nvSpPr>
        <p:spPr>
          <a:xfrm>
            <a:off x="7385695" y="2841169"/>
            <a:ext cx="4445521" cy="1917442"/>
          </a:xfrm>
          <a:prstGeom prst="roundRect">
            <a:avLst>
              <a:gd name="adj" fmla="val 16667"/>
            </a:avLst>
          </a:prstGeom>
          <a:ln w="28575">
            <a:solidFill>
              <a:srgbClr val="7C7C7C"/>
            </a:solidFill>
            <a:miter/>
          </a:ln>
        </p:spPr>
        <p:txBody>
          <a:bodyPr lIns="45719" rIns="45719" anchor="ctr"/>
          <a:lstStyle/>
          <a:p>
            <a:pPr algn="ctr">
              <a:defRPr>
                <a:solidFill>
                  <a:srgbClr val="FFFFFF"/>
                </a:solidFill>
              </a:defRPr>
            </a:pPr>
            <a:endParaRPr/>
          </a:p>
        </p:txBody>
      </p:sp>
      <p:sp>
        <p:nvSpPr>
          <p:cNvPr id="281" name="Content Placeholder 7"/>
          <p:cNvSpPr txBox="1"/>
          <p:nvPr/>
        </p:nvSpPr>
        <p:spPr>
          <a:xfrm>
            <a:off x="277104" y="5008979"/>
            <a:ext cx="11066417" cy="182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SzPct val="100000"/>
              <a:buFont typeface="Arial"/>
              <a:buChar char="•"/>
              <a:defRPr sz="2800"/>
            </a:pPr>
            <a:r>
              <a:t>Established a working group to address:</a:t>
            </a:r>
          </a:p>
          <a:p>
            <a:pPr marL="685800" lvl="1" indent="-228600">
              <a:lnSpc>
                <a:spcPct val="90000"/>
              </a:lnSpc>
              <a:spcBef>
                <a:spcPts val="500"/>
              </a:spcBef>
              <a:buSzPct val="100000"/>
              <a:buFont typeface="Arial"/>
              <a:buChar char="•"/>
              <a:defRPr sz="2400"/>
            </a:pPr>
            <a:r>
              <a:t>Pre-market assessment: FDA lead</a:t>
            </a:r>
          </a:p>
          <a:p>
            <a:pPr marL="685800" lvl="1" indent="-228600">
              <a:lnSpc>
                <a:spcPct val="90000"/>
              </a:lnSpc>
              <a:spcBef>
                <a:spcPts val="500"/>
              </a:spcBef>
              <a:buSzPct val="100000"/>
              <a:buFont typeface="Arial"/>
              <a:buChar char="•"/>
              <a:defRPr sz="2400"/>
            </a:pPr>
            <a:r>
              <a:t>Transfer of jurisdiction</a:t>
            </a:r>
          </a:p>
          <a:p>
            <a:pPr marL="685800" lvl="1" indent="-228600">
              <a:lnSpc>
                <a:spcPct val="90000"/>
              </a:lnSpc>
              <a:spcBef>
                <a:spcPts val="500"/>
              </a:spcBef>
              <a:buSzPct val="100000"/>
              <a:buFont typeface="Arial"/>
              <a:buChar char="•"/>
              <a:defRPr sz="2400"/>
            </a:pPr>
            <a:r>
              <a:t>Labeling: USDA lead</a:t>
            </a:r>
          </a:p>
        </p:txBody>
      </p:sp>
      <p:sp>
        <p:nvSpPr>
          <p:cNvPr id="282" name="TextBox 14"/>
          <p:cNvSpPr txBox="1"/>
          <p:nvPr/>
        </p:nvSpPr>
        <p:spPr>
          <a:xfrm>
            <a:off x="549573" y="3990983"/>
            <a:ext cx="12801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22895A"/>
                </a:solidFill>
              </a:defRPr>
            </a:lvl1pPr>
          </a:lstStyle>
          <a:p>
            <a:r>
              <a:t>FDA Responsible</a:t>
            </a:r>
          </a:p>
        </p:txBody>
      </p:sp>
      <p:sp>
        <p:nvSpPr>
          <p:cNvPr id="283" name="TextBox 15"/>
          <p:cNvSpPr txBox="1"/>
          <p:nvPr/>
        </p:nvSpPr>
        <p:spPr>
          <a:xfrm>
            <a:off x="10280879" y="3969803"/>
            <a:ext cx="12801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a:solidFill>
                  <a:srgbClr val="7C7C7C"/>
                </a:solidFill>
              </a:defRPr>
            </a:pPr>
            <a:r>
              <a:t>USDA</a:t>
            </a:r>
          </a:p>
          <a:p>
            <a:pPr algn="r">
              <a:defRPr>
                <a:solidFill>
                  <a:srgbClr val="7C7C7C"/>
                </a:solidFill>
              </a:defRPr>
            </a:pPr>
            <a:r>
              <a:t>Responsible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ontent Placeholder 7"/>
          <p:cNvSpPr txBox="1">
            <a:spLocks noGrp="1"/>
          </p:cNvSpPr>
          <p:nvPr>
            <p:ph type="body" idx="1"/>
          </p:nvPr>
        </p:nvSpPr>
        <p:spPr>
          <a:xfrm>
            <a:off x="517070" y="1748783"/>
            <a:ext cx="11157857" cy="4898572"/>
          </a:xfrm>
          <a:prstGeom prst="rect">
            <a:avLst/>
          </a:prstGeom>
        </p:spPr>
        <p:txBody>
          <a:bodyPr>
            <a:normAutofit/>
          </a:bodyPr>
          <a:lstStyle/>
          <a:p>
            <a:pPr>
              <a:lnSpc>
                <a:spcPct val="100000"/>
              </a:lnSpc>
              <a:spcBef>
                <a:spcPts val="1200"/>
              </a:spcBef>
            </a:pPr>
            <a:r>
              <a:rPr sz="3200" dirty="0"/>
              <a:t>Expectation is that the USDA responsibility for regulation and oversight of final products will result in:</a:t>
            </a:r>
          </a:p>
          <a:p>
            <a:pPr marL="685800" lvl="1" indent="-228600">
              <a:lnSpc>
                <a:spcPct val="100000"/>
              </a:lnSpc>
              <a:spcBef>
                <a:spcPts val="600"/>
              </a:spcBef>
              <a:defRPr sz="2400"/>
            </a:pPr>
            <a:r>
              <a:rPr dirty="0"/>
              <a:t>HACCP plan and sanitation protocols similar to traditional meat processing</a:t>
            </a:r>
          </a:p>
          <a:p>
            <a:pPr marL="685800" lvl="1" indent="-228600">
              <a:lnSpc>
                <a:spcPct val="100000"/>
              </a:lnSpc>
              <a:spcBef>
                <a:spcPts val="600"/>
              </a:spcBef>
              <a:defRPr sz="2400"/>
            </a:pPr>
            <a:r>
              <a:rPr dirty="0"/>
              <a:t>Inspection of products and records</a:t>
            </a:r>
          </a:p>
          <a:p>
            <a:pPr marL="685800" lvl="1" indent="-228600">
              <a:lnSpc>
                <a:spcPct val="100000"/>
              </a:lnSpc>
              <a:spcBef>
                <a:spcPts val="600"/>
              </a:spcBef>
              <a:defRPr sz="2400"/>
            </a:pPr>
            <a:r>
              <a:rPr dirty="0"/>
              <a:t>Pre-approval of labeling </a:t>
            </a:r>
          </a:p>
          <a:p>
            <a:pPr>
              <a:lnSpc>
                <a:spcPct val="100000"/>
              </a:lnSpc>
              <a:spcBef>
                <a:spcPts val="2400"/>
              </a:spcBef>
            </a:pPr>
            <a:r>
              <a:rPr sz="3200" dirty="0"/>
              <a:t>The USDA is also charged with developing additional requirements to ensure the safety and accuracy in labeling of human food products from cultured cells of livestock and poultry </a:t>
            </a:r>
          </a:p>
        </p:txBody>
      </p:sp>
      <p:sp>
        <p:nvSpPr>
          <p:cNvPr id="286" name="Title 1"/>
          <p:cNvSpPr txBox="1">
            <a:spLocks noGrp="1"/>
          </p:cNvSpPr>
          <p:nvPr>
            <p:ph type="title"/>
          </p:nvPr>
        </p:nvSpPr>
        <p:spPr>
          <a:xfrm>
            <a:off x="-1" y="365126"/>
            <a:ext cx="12192001" cy="1081120"/>
          </a:xfrm>
          <a:prstGeom prst="rect">
            <a:avLst/>
          </a:prstGeom>
        </p:spPr>
        <p:txBody>
          <a:bodyPr>
            <a:noAutofit/>
          </a:bodyPr>
          <a:lstStyle/>
          <a:p>
            <a:pPr lvl="1" algn="ctr" defTabSz="896111">
              <a:lnSpc>
                <a:spcPct val="100000"/>
              </a:lnSpc>
              <a:defRPr sz="3528">
                <a:solidFill>
                  <a:srgbClr val="3C1A56"/>
                </a:solidFill>
              </a:defRPr>
            </a:pPr>
            <a:r>
              <a:rPr sz="4000" i="1" dirty="0">
                <a:latin typeface="+mn-lt"/>
              </a:rPr>
              <a:t>Who will be responsible for regulating these products? </a:t>
            </a:r>
            <a:br>
              <a:rPr sz="4000" i="1" dirty="0">
                <a:latin typeface="+mn-lt"/>
              </a:rPr>
            </a:br>
            <a:r>
              <a:rPr sz="4000" i="1" dirty="0">
                <a:latin typeface="+mn-lt"/>
              </a:rPr>
              <a:t>How will they do that?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ontent Placeholder 7"/>
          <p:cNvSpPr txBox="1">
            <a:spLocks noGrp="1"/>
          </p:cNvSpPr>
          <p:nvPr>
            <p:ph type="body" idx="1"/>
          </p:nvPr>
        </p:nvSpPr>
        <p:spPr>
          <a:xfrm>
            <a:off x="625433" y="1610237"/>
            <a:ext cx="11157857" cy="4898572"/>
          </a:xfrm>
          <a:prstGeom prst="rect">
            <a:avLst/>
          </a:prstGeom>
        </p:spPr>
        <p:txBody>
          <a:bodyPr>
            <a:normAutofit/>
          </a:bodyPr>
          <a:lstStyle/>
          <a:p>
            <a:pPr>
              <a:lnSpc>
                <a:spcPct val="100000"/>
              </a:lnSpc>
            </a:pPr>
            <a:r>
              <a:rPr sz="3200" dirty="0"/>
              <a:t>A large area of uncertainty because no products currently exist that need labeling </a:t>
            </a:r>
          </a:p>
          <a:p>
            <a:pPr>
              <a:lnSpc>
                <a:spcPct val="100000"/>
              </a:lnSpc>
              <a:spcBef>
                <a:spcPts val="1800"/>
              </a:spcBef>
            </a:pPr>
            <a:r>
              <a:rPr sz="3200" dirty="0"/>
              <a:t>Meat product labels currently defined by standards of identi</a:t>
            </a:r>
            <a:r>
              <a:rPr lang="en-US" sz="3200" dirty="0"/>
              <a:t>t</a:t>
            </a:r>
            <a:r>
              <a:rPr sz="3200" dirty="0"/>
              <a:t>y</a:t>
            </a:r>
          </a:p>
          <a:p>
            <a:pPr marL="685800" lvl="1" indent="-228600">
              <a:lnSpc>
                <a:spcPct val="100000"/>
              </a:lnSpc>
              <a:spcBef>
                <a:spcPts val="500"/>
              </a:spcBef>
              <a:defRPr sz="2400"/>
            </a:pPr>
            <a:r>
              <a:rPr dirty="0"/>
              <a:t>Consider origin of meat, additional of other ingredients, types of processing, nutritional composition </a:t>
            </a:r>
          </a:p>
          <a:p>
            <a:pPr>
              <a:lnSpc>
                <a:spcPct val="100000"/>
              </a:lnSpc>
              <a:spcBef>
                <a:spcPts val="1800"/>
              </a:spcBef>
            </a:pPr>
            <a:r>
              <a:rPr sz="3200" dirty="0"/>
              <a:t>How will or can these definitions be expanded or altered to include products containing cultivated animal cells? </a:t>
            </a:r>
          </a:p>
        </p:txBody>
      </p:sp>
      <p:sp>
        <p:nvSpPr>
          <p:cNvPr id="289" name="Title 1"/>
          <p:cNvSpPr txBox="1">
            <a:spLocks noGrp="1"/>
          </p:cNvSpPr>
          <p:nvPr>
            <p:ph type="title"/>
          </p:nvPr>
        </p:nvSpPr>
        <p:spPr>
          <a:xfrm>
            <a:off x="-1" y="365126"/>
            <a:ext cx="12192001" cy="1081120"/>
          </a:xfrm>
          <a:prstGeom prst="rect">
            <a:avLst/>
          </a:prstGeom>
        </p:spPr>
        <p:txBody>
          <a:bodyPr>
            <a:normAutofit/>
          </a:bodyPr>
          <a:lstStyle/>
          <a:p>
            <a:pPr lvl="1" algn="ctr">
              <a:lnSpc>
                <a:spcPct val="100000"/>
              </a:lnSpc>
              <a:defRPr sz="3600">
                <a:solidFill>
                  <a:srgbClr val="3C1A56"/>
                </a:solidFill>
              </a:defRPr>
            </a:pPr>
            <a:r>
              <a:rPr sz="4000" i="1" dirty="0">
                <a:latin typeface="+mn-lt"/>
              </a:rPr>
              <a:t>How will these products be labeled?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Content Placeholder 3"/>
          <p:cNvGrpSpPr/>
          <p:nvPr/>
        </p:nvGrpSpPr>
        <p:grpSpPr>
          <a:xfrm>
            <a:off x="841485" y="281748"/>
            <a:ext cx="10509029" cy="5809410"/>
            <a:chOff x="0" y="0"/>
            <a:chExt cx="10509027" cy="5809409"/>
          </a:xfrm>
        </p:grpSpPr>
        <p:grpSp>
          <p:nvGrpSpPr>
            <p:cNvPr id="293" name="Group"/>
            <p:cNvGrpSpPr/>
            <p:nvPr/>
          </p:nvGrpSpPr>
          <p:grpSpPr>
            <a:xfrm>
              <a:off x="0" y="0"/>
              <a:ext cx="3203972" cy="489601"/>
              <a:chOff x="0" y="0"/>
              <a:chExt cx="3203971" cy="489600"/>
            </a:xfrm>
          </p:grpSpPr>
          <p:sp>
            <p:nvSpPr>
              <p:cNvPr id="291" name="Rectangle"/>
              <p:cNvSpPr/>
              <p:nvPr/>
            </p:nvSpPr>
            <p:spPr>
              <a:xfrm>
                <a:off x="-1" y="-1"/>
                <a:ext cx="3203973" cy="489602"/>
              </a:xfrm>
              <a:prstGeom prst="rect">
                <a:avLst/>
              </a:prstGeom>
              <a:solidFill>
                <a:srgbClr val="22895A"/>
              </a:solidFill>
              <a:ln w="12700" cap="flat">
                <a:solidFill>
                  <a:schemeClr val="accent6"/>
                </a:solidFill>
                <a:prstDash val="solid"/>
                <a:miter lim="800000"/>
              </a:ln>
              <a:effectLst/>
            </p:spPr>
            <p:txBody>
              <a:bodyPr wrap="square" lIns="45719" tIns="45719" rIns="45719" bIns="45719" numCol="1" anchor="ctr">
                <a:noAutofit/>
              </a:bodyPr>
              <a:lstStyle/>
              <a:p>
                <a:pPr algn="ctr" defTabSz="755650">
                  <a:lnSpc>
                    <a:spcPct val="90000"/>
                  </a:lnSpc>
                  <a:spcBef>
                    <a:spcPts val="700"/>
                  </a:spcBef>
                  <a:defRPr sz="1700">
                    <a:solidFill>
                      <a:srgbClr val="FFFFFF"/>
                    </a:solidFill>
                  </a:defRPr>
                </a:pPr>
                <a:endParaRPr/>
              </a:p>
            </p:txBody>
          </p:sp>
          <p:sp>
            <p:nvSpPr>
              <p:cNvPr id="292" name="Hamburger"/>
              <p:cNvSpPr txBox="1"/>
              <p:nvPr/>
            </p:nvSpPr>
            <p:spPr>
              <a:xfrm>
                <a:off x="51816" y="42362"/>
                <a:ext cx="3100339" cy="4048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088" tIns="69088" rIns="69088" bIns="69088" numCol="1" anchor="ctr">
                <a:spAutoFit/>
              </a:bodyPr>
              <a:lstStyle>
                <a:lvl1pPr algn="ctr" defTabSz="755650">
                  <a:lnSpc>
                    <a:spcPct val="90000"/>
                  </a:lnSpc>
                  <a:spcBef>
                    <a:spcPts val="700"/>
                  </a:spcBef>
                  <a:defRPr sz="1700">
                    <a:solidFill>
                      <a:srgbClr val="FFFFFF"/>
                    </a:solidFill>
                  </a:defRPr>
                </a:lvl1pPr>
              </a:lstStyle>
              <a:p>
                <a:r>
                  <a:t>Hamburger</a:t>
                </a:r>
              </a:p>
            </p:txBody>
          </p:sp>
        </p:grpSp>
        <p:grpSp>
          <p:nvGrpSpPr>
            <p:cNvPr id="296" name="Group"/>
            <p:cNvGrpSpPr/>
            <p:nvPr/>
          </p:nvGrpSpPr>
          <p:grpSpPr>
            <a:xfrm>
              <a:off x="0" y="489598"/>
              <a:ext cx="3203972" cy="5319812"/>
              <a:chOff x="0" y="0"/>
              <a:chExt cx="3203971" cy="5319810"/>
            </a:xfrm>
          </p:grpSpPr>
          <p:sp>
            <p:nvSpPr>
              <p:cNvPr id="294" name="Rectangle"/>
              <p:cNvSpPr/>
              <p:nvPr/>
            </p:nvSpPr>
            <p:spPr>
              <a:xfrm>
                <a:off x="-1" y="-1"/>
                <a:ext cx="3203973" cy="5319812"/>
              </a:xfrm>
              <a:prstGeom prst="rect">
                <a:avLst/>
              </a:prstGeom>
              <a:solidFill>
                <a:srgbClr val="D4E2CE">
                  <a:alpha val="90000"/>
                </a:srgbClr>
              </a:solidFill>
              <a:ln w="12700" cap="flat">
                <a:solidFill>
                  <a:srgbClr val="D4E2CE">
                    <a:alpha val="90000"/>
                  </a:srgbClr>
                </a:solidFill>
                <a:prstDash val="solid"/>
                <a:miter lim="800000"/>
              </a:ln>
              <a:effectLst/>
            </p:spPr>
            <p:txBody>
              <a:bodyPr wrap="square" lIns="45719" tIns="45719" rIns="45719" bIns="45719" numCol="1" anchor="t">
                <a:noAutofit/>
              </a:bodyPr>
              <a:lstStyle/>
              <a:p>
                <a:pPr defTabSz="755650">
                  <a:lnSpc>
                    <a:spcPct val="90000"/>
                  </a:lnSpc>
                  <a:spcBef>
                    <a:spcPts val="300"/>
                  </a:spcBef>
                  <a:defRPr sz="1700"/>
                </a:pPr>
                <a:endParaRPr/>
              </a:p>
            </p:txBody>
          </p:sp>
          <p:sp>
            <p:nvSpPr>
              <p:cNvPr id="295" name="CFR 319.15…"/>
              <p:cNvSpPr txBox="1"/>
              <p:nvPr/>
            </p:nvSpPr>
            <p:spPr>
              <a:xfrm>
                <a:off x="0" y="0"/>
                <a:ext cx="3173745" cy="26471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677" tIns="90677" rIns="90677" bIns="90677" numCol="1" anchor="t">
                <a:spAutoFit/>
              </a:bodyPr>
              <a:lstStyle/>
              <a:p>
                <a:pPr marL="171450" lvl="1" indent="-171450" defTabSz="755650">
                  <a:lnSpc>
                    <a:spcPct val="90000"/>
                  </a:lnSpc>
                  <a:spcBef>
                    <a:spcPts val="300"/>
                  </a:spcBef>
                  <a:buSzPct val="100000"/>
                  <a:buChar char="•"/>
                  <a:defRPr sz="1700"/>
                </a:pPr>
                <a:r>
                  <a:t>CFR 319.15</a:t>
                </a:r>
              </a:p>
              <a:p>
                <a:pPr marL="171450" lvl="1" indent="-171450" defTabSz="755650">
                  <a:lnSpc>
                    <a:spcPct val="90000"/>
                  </a:lnSpc>
                  <a:spcBef>
                    <a:spcPts val="300"/>
                  </a:spcBef>
                  <a:buSzPct val="100000"/>
                  <a:buChar char="•"/>
                  <a:defRPr sz="1700"/>
                </a:pPr>
                <a:r>
                  <a:t>‘‘Hamburger’’ shall consist of chopped fresh and/or frozen beef with or without the addition of beef fat as such and/or seasoning, shall not contain more than 30 percent fat, and shall not contain added water, phosphates, binders, or extenders. </a:t>
                </a:r>
              </a:p>
            </p:txBody>
          </p:sp>
        </p:grpSp>
        <p:grpSp>
          <p:nvGrpSpPr>
            <p:cNvPr id="299" name="Group"/>
            <p:cNvGrpSpPr/>
            <p:nvPr/>
          </p:nvGrpSpPr>
          <p:grpSpPr>
            <a:xfrm>
              <a:off x="3652528" y="0"/>
              <a:ext cx="3203972" cy="489601"/>
              <a:chOff x="0" y="0"/>
              <a:chExt cx="3203971" cy="489600"/>
            </a:xfrm>
          </p:grpSpPr>
          <p:sp>
            <p:nvSpPr>
              <p:cNvPr id="297" name="Rectangle"/>
              <p:cNvSpPr/>
              <p:nvPr/>
            </p:nvSpPr>
            <p:spPr>
              <a:xfrm>
                <a:off x="-1" y="-1"/>
                <a:ext cx="3203973" cy="489602"/>
              </a:xfrm>
              <a:prstGeom prst="rect">
                <a:avLst/>
              </a:prstGeom>
              <a:solidFill>
                <a:srgbClr val="22895A"/>
              </a:solidFill>
              <a:ln w="12700" cap="flat">
                <a:solidFill>
                  <a:schemeClr val="accent6"/>
                </a:solidFill>
                <a:prstDash val="solid"/>
                <a:miter lim="800000"/>
              </a:ln>
              <a:effectLst/>
            </p:spPr>
            <p:txBody>
              <a:bodyPr wrap="square" lIns="45719" tIns="45719" rIns="45719" bIns="45719" numCol="1" anchor="ctr">
                <a:noAutofit/>
              </a:bodyPr>
              <a:lstStyle/>
              <a:p>
                <a:pPr algn="ctr" defTabSz="755650">
                  <a:lnSpc>
                    <a:spcPct val="90000"/>
                  </a:lnSpc>
                  <a:spcBef>
                    <a:spcPts val="700"/>
                  </a:spcBef>
                  <a:defRPr sz="1700">
                    <a:solidFill>
                      <a:srgbClr val="FFFFFF"/>
                    </a:solidFill>
                  </a:defRPr>
                </a:pPr>
                <a:endParaRPr/>
              </a:p>
            </p:txBody>
          </p:sp>
          <p:sp>
            <p:nvSpPr>
              <p:cNvPr id="298" name="Cooked Ham"/>
              <p:cNvSpPr txBox="1"/>
              <p:nvPr/>
            </p:nvSpPr>
            <p:spPr>
              <a:xfrm>
                <a:off x="51816" y="42362"/>
                <a:ext cx="3100339" cy="4048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088" tIns="69088" rIns="69088" bIns="69088" numCol="1" anchor="ctr">
                <a:spAutoFit/>
              </a:bodyPr>
              <a:lstStyle>
                <a:lvl1pPr algn="ctr" defTabSz="755650">
                  <a:lnSpc>
                    <a:spcPct val="90000"/>
                  </a:lnSpc>
                  <a:spcBef>
                    <a:spcPts val="700"/>
                  </a:spcBef>
                  <a:defRPr sz="1700">
                    <a:solidFill>
                      <a:srgbClr val="FFFFFF"/>
                    </a:solidFill>
                  </a:defRPr>
                </a:lvl1pPr>
              </a:lstStyle>
              <a:p>
                <a:r>
                  <a:t>Cooked Ham</a:t>
                </a:r>
              </a:p>
            </p:txBody>
          </p:sp>
        </p:grpSp>
        <p:grpSp>
          <p:nvGrpSpPr>
            <p:cNvPr id="302" name="Group"/>
            <p:cNvGrpSpPr/>
            <p:nvPr/>
          </p:nvGrpSpPr>
          <p:grpSpPr>
            <a:xfrm>
              <a:off x="3652528" y="489598"/>
              <a:ext cx="3203972" cy="5319812"/>
              <a:chOff x="0" y="0"/>
              <a:chExt cx="3203971" cy="5319810"/>
            </a:xfrm>
          </p:grpSpPr>
          <p:sp>
            <p:nvSpPr>
              <p:cNvPr id="300" name="Rectangle"/>
              <p:cNvSpPr/>
              <p:nvPr/>
            </p:nvSpPr>
            <p:spPr>
              <a:xfrm>
                <a:off x="-1" y="-1"/>
                <a:ext cx="3203973" cy="5319812"/>
              </a:xfrm>
              <a:prstGeom prst="rect">
                <a:avLst/>
              </a:prstGeom>
              <a:solidFill>
                <a:srgbClr val="D4E2CE">
                  <a:alpha val="90000"/>
                </a:srgbClr>
              </a:solidFill>
              <a:ln w="12700" cap="flat">
                <a:solidFill>
                  <a:srgbClr val="D4E2CE">
                    <a:alpha val="90000"/>
                  </a:srgbClr>
                </a:solidFill>
                <a:prstDash val="solid"/>
                <a:miter lim="800000"/>
              </a:ln>
              <a:effectLst/>
            </p:spPr>
            <p:txBody>
              <a:bodyPr wrap="square" lIns="45719" tIns="45719" rIns="45719" bIns="45719" numCol="1" anchor="t">
                <a:noAutofit/>
              </a:bodyPr>
              <a:lstStyle/>
              <a:p>
                <a:pPr defTabSz="755650">
                  <a:lnSpc>
                    <a:spcPct val="90000"/>
                  </a:lnSpc>
                  <a:spcBef>
                    <a:spcPts val="300"/>
                  </a:spcBef>
                  <a:defRPr sz="1700"/>
                </a:pPr>
                <a:endParaRPr/>
              </a:p>
            </p:txBody>
          </p:sp>
          <p:sp>
            <p:nvSpPr>
              <p:cNvPr id="301" name="Classified based on Protein Fat Free…"/>
              <p:cNvSpPr txBox="1"/>
              <p:nvPr/>
            </p:nvSpPr>
            <p:spPr>
              <a:xfrm>
                <a:off x="0" y="0"/>
                <a:ext cx="3173745" cy="200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677" tIns="90677" rIns="90677" bIns="90677" numCol="1" anchor="t">
                <a:spAutoFit/>
              </a:bodyPr>
              <a:lstStyle/>
              <a:p>
                <a:pPr marL="171450" lvl="1" indent="-171450" defTabSz="755650">
                  <a:lnSpc>
                    <a:spcPct val="90000"/>
                  </a:lnSpc>
                  <a:spcBef>
                    <a:spcPts val="300"/>
                  </a:spcBef>
                  <a:buSzPct val="100000"/>
                  <a:buChar char="•"/>
                  <a:defRPr sz="1700"/>
                </a:pPr>
                <a:r>
                  <a:t>Classified based on Protein Fat Free</a:t>
                </a:r>
              </a:p>
              <a:p>
                <a:pPr marL="171450" lvl="1" indent="-171450" defTabSz="755650">
                  <a:lnSpc>
                    <a:spcPct val="90000"/>
                  </a:lnSpc>
                  <a:spcBef>
                    <a:spcPts val="300"/>
                  </a:spcBef>
                  <a:buSzPct val="100000"/>
                  <a:buChar char="•"/>
                  <a:defRPr sz="1700"/>
                </a:pPr>
                <a:r>
                  <a:t>&gt;20.5% Ham</a:t>
                </a:r>
              </a:p>
              <a:p>
                <a:pPr marL="171450" lvl="1" indent="-171450" defTabSz="755650">
                  <a:lnSpc>
                    <a:spcPct val="90000"/>
                  </a:lnSpc>
                  <a:spcBef>
                    <a:spcPts val="300"/>
                  </a:spcBef>
                  <a:buSzPct val="100000"/>
                  <a:buChar char="•"/>
                  <a:defRPr sz="1700"/>
                </a:pPr>
                <a:r>
                  <a:t>18.5-20.5 Ham with Natural Juices</a:t>
                </a:r>
              </a:p>
              <a:p>
                <a:pPr marL="171450" lvl="1" indent="-171450" defTabSz="755650">
                  <a:lnSpc>
                    <a:spcPct val="90000"/>
                  </a:lnSpc>
                  <a:spcBef>
                    <a:spcPts val="300"/>
                  </a:spcBef>
                  <a:buSzPct val="100000"/>
                  <a:buChar char="•"/>
                  <a:defRPr sz="1700"/>
                </a:pPr>
                <a:r>
                  <a:t>17.0-18.5 Ham with Water Added</a:t>
                </a:r>
              </a:p>
            </p:txBody>
          </p:sp>
        </p:grpSp>
        <p:grpSp>
          <p:nvGrpSpPr>
            <p:cNvPr id="305" name="Group"/>
            <p:cNvGrpSpPr/>
            <p:nvPr/>
          </p:nvGrpSpPr>
          <p:grpSpPr>
            <a:xfrm>
              <a:off x="7305056" y="0"/>
              <a:ext cx="3203972" cy="489601"/>
              <a:chOff x="0" y="0"/>
              <a:chExt cx="3203971" cy="489600"/>
            </a:xfrm>
          </p:grpSpPr>
          <p:sp>
            <p:nvSpPr>
              <p:cNvPr id="303" name="Rectangle"/>
              <p:cNvSpPr/>
              <p:nvPr/>
            </p:nvSpPr>
            <p:spPr>
              <a:xfrm>
                <a:off x="-1" y="-1"/>
                <a:ext cx="3203973" cy="489602"/>
              </a:xfrm>
              <a:prstGeom prst="rect">
                <a:avLst/>
              </a:prstGeom>
              <a:solidFill>
                <a:srgbClr val="22895A"/>
              </a:solidFill>
              <a:ln w="12700" cap="flat">
                <a:solidFill>
                  <a:schemeClr val="accent6"/>
                </a:solidFill>
                <a:prstDash val="solid"/>
                <a:miter lim="800000"/>
              </a:ln>
              <a:effectLst/>
            </p:spPr>
            <p:txBody>
              <a:bodyPr wrap="square" lIns="45719" tIns="45719" rIns="45719" bIns="45719" numCol="1" anchor="ctr">
                <a:noAutofit/>
              </a:bodyPr>
              <a:lstStyle/>
              <a:p>
                <a:pPr algn="ctr" defTabSz="755650">
                  <a:lnSpc>
                    <a:spcPct val="90000"/>
                  </a:lnSpc>
                  <a:spcBef>
                    <a:spcPts val="700"/>
                  </a:spcBef>
                  <a:defRPr sz="1700">
                    <a:solidFill>
                      <a:srgbClr val="FFFFFF"/>
                    </a:solidFill>
                  </a:defRPr>
                </a:pPr>
                <a:endParaRPr/>
              </a:p>
            </p:txBody>
          </p:sp>
          <p:sp>
            <p:nvSpPr>
              <p:cNvPr id="304" name="Breakfast Sausage"/>
              <p:cNvSpPr txBox="1"/>
              <p:nvPr/>
            </p:nvSpPr>
            <p:spPr>
              <a:xfrm>
                <a:off x="51816" y="42362"/>
                <a:ext cx="3100339" cy="4048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088" tIns="69088" rIns="69088" bIns="69088" numCol="1" anchor="ctr">
                <a:spAutoFit/>
              </a:bodyPr>
              <a:lstStyle>
                <a:lvl1pPr algn="ctr" defTabSz="755650">
                  <a:lnSpc>
                    <a:spcPct val="90000"/>
                  </a:lnSpc>
                  <a:spcBef>
                    <a:spcPts val="700"/>
                  </a:spcBef>
                  <a:defRPr sz="1700">
                    <a:solidFill>
                      <a:srgbClr val="FFFFFF"/>
                    </a:solidFill>
                  </a:defRPr>
                </a:lvl1pPr>
              </a:lstStyle>
              <a:p>
                <a:r>
                  <a:t>Breakfast Sausage</a:t>
                </a:r>
              </a:p>
            </p:txBody>
          </p:sp>
        </p:grpSp>
        <p:grpSp>
          <p:nvGrpSpPr>
            <p:cNvPr id="308" name="Group"/>
            <p:cNvGrpSpPr/>
            <p:nvPr/>
          </p:nvGrpSpPr>
          <p:grpSpPr>
            <a:xfrm>
              <a:off x="7305056" y="489598"/>
              <a:ext cx="3203972" cy="5319812"/>
              <a:chOff x="0" y="0"/>
              <a:chExt cx="3203971" cy="5319810"/>
            </a:xfrm>
          </p:grpSpPr>
          <p:sp>
            <p:nvSpPr>
              <p:cNvPr id="306" name="Rectangle"/>
              <p:cNvSpPr/>
              <p:nvPr/>
            </p:nvSpPr>
            <p:spPr>
              <a:xfrm>
                <a:off x="-1" y="-1"/>
                <a:ext cx="3203973" cy="5319812"/>
              </a:xfrm>
              <a:prstGeom prst="rect">
                <a:avLst/>
              </a:prstGeom>
              <a:solidFill>
                <a:srgbClr val="D4E2CE">
                  <a:alpha val="90000"/>
                </a:srgbClr>
              </a:solidFill>
              <a:ln w="12700" cap="flat">
                <a:solidFill>
                  <a:srgbClr val="D4E2CE">
                    <a:alpha val="90000"/>
                  </a:srgbClr>
                </a:solidFill>
                <a:prstDash val="solid"/>
                <a:miter lim="800000"/>
              </a:ln>
              <a:effectLst/>
            </p:spPr>
            <p:txBody>
              <a:bodyPr wrap="square" lIns="45719" tIns="45719" rIns="45719" bIns="45719" numCol="1" anchor="t">
                <a:noAutofit/>
              </a:bodyPr>
              <a:lstStyle/>
              <a:p>
                <a:pPr defTabSz="755650">
                  <a:lnSpc>
                    <a:spcPct val="90000"/>
                  </a:lnSpc>
                  <a:spcBef>
                    <a:spcPts val="300"/>
                  </a:spcBef>
                  <a:defRPr sz="1700"/>
                </a:pPr>
                <a:endParaRPr/>
              </a:p>
            </p:txBody>
          </p:sp>
          <p:sp>
            <p:nvSpPr>
              <p:cNvPr id="307" name="CFR 319.143…"/>
              <p:cNvSpPr txBox="1"/>
              <p:nvPr/>
            </p:nvSpPr>
            <p:spPr>
              <a:xfrm>
                <a:off x="0" y="0"/>
                <a:ext cx="3173745" cy="52875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677" tIns="90677" rIns="90677" bIns="90677" numCol="1" anchor="t">
                <a:spAutoFit/>
              </a:bodyPr>
              <a:lstStyle/>
              <a:p>
                <a:pPr marL="171450" lvl="1" indent="-171450" defTabSz="755650">
                  <a:lnSpc>
                    <a:spcPct val="90000"/>
                  </a:lnSpc>
                  <a:spcBef>
                    <a:spcPts val="300"/>
                  </a:spcBef>
                  <a:buSzPct val="100000"/>
                  <a:buChar char="•"/>
                  <a:defRPr sz="1700"/>
                </a:pPr>
                <a:r>
                  <a:t>CFR 319.143</a:t>
                </a:r>
              </a:p>
              <a:p>
                <a:pPr marL="171450" lvl="1" indent="-171450" defTabSz="755650">
                  <a:lnSpc>
                    <a:spcPct val="90000"/>
                  </a:lnSpc>
                  <a:spcBef>
                    <a:spcPts val="300"/>
                  </a:spcBef>
                  <a:buSzPct val="100000"/>
                  <a:buChar char="•"/>
                  <a:defRPr sz="1700"/>
                </a:pPr>
                <a:r>
                  <a:t>‘‘Breakfast sausage’’ is sausage prepared with fresh and/or frozen meat; or fresh and/or frozen meat and meat byproducts, and may contain Mechanically Separated (Species) in accordance with §319.6, and may be seasoned with condimental substances as permitted in part 318 of this subchapter. The finished product shall not contain more than 50 percent fat. To facilitate chopping or mixing, water or ice may be used in an amount not to exceed 3 percent of the total ingredients used. Binders or extenders may be added as provided in §319.140 of this part. </a:t>
                </a:r>
              </a:p>
            </p:txBody>
          </p:sp>
        </p:gr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Content Placeholder 3"/>
          <p:cNvGrpSpPr/>
          <p:nvPr/>
        </p:nvGrpSpPr>
        <p:grpSpPr>
          <a:xfrm>
            <a:off x="841484" y="403292"/>
            <a:ext cx="10509032" cy="6046509"/>
            <a:chOff x="-1" y="0"/>
            <a:chExt cx="10509030" cy="6046507"/>
          </a:xfrm>
        </p:grpSpPr>
        <p:grpSp>
          <p:nvGrpSpPr>
            <p:cNvPr id="313" name="Group"/>
            <p:cNvGrpSpPr/>
            <p:nvPr/>
          </p:nvGrpSpPr>
          <p:grpSpPr>
            <a:xfrm>
              <a:off x="0" y="0"/>
              <a:ext cx="3203972" cy="691201"/>
              <a:chOff x="0" y="0"/>
              <a:chExt cx="3203971" cy="691200"/>
            </a:xfrm>
          </p:grpSpPr>
          <p:sp>
            <p:nvSpPr>
              <p:cNvPr id="311" name="Rectangle"/>
              <p:cNvSpPr/>
              <p:nvPr/>
            </p:nvSpPr>
            <p:spPr>
              <a:xfrm>
                <a:off x="-1" y="-1"/>
                <a:ext cx="3203973" cy="691202"/>
              </a:xfrm>
              <a:prstGeom prst="rect">
                <a:avLst/>
              </a:prstGeom>
              <a:solidFill>
                <a:srgbClr val="22895A"/>
              </a:solidFill>
              <a:ln w="12700" cap="flat">
                <a:solidFill>
                  <a:schemeClr val="accent6"/>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sz="2400">
                    <a:solidFill>
                      <a:srgbClr val="FFFFFF"/>
                    </a:solidFill>
                  </a:defRPr>
                </a:pPr>
                <a:endParaRPr/>
              </a:p>
            </p:txBody>
          </p:sp>
          <p:sp>
            <p:nvSpPr>
              <p:cNvPr id="312" name="Hamburger"/>
              <p:cNvSpPr txBox="1"/>
              <p:nvPr/>
            </p:nvSpPr>
            <p:spPr>
              <a:xfrm>
                <a:off x="73151" y="63914"/>
                <a:ext cx="3057668" cy="563372"/>
              </a:xfrm>
              <a:prstGeom prst="rect">
                <a:avLst/>
              </a:prstGeom>
              <a:solidFill>
                <a:srgbClr val="22895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535" tIns="97535" rIns="97535" bIns="97535" numCol="1" anchor="ctr">
                <a:spAutoFit/>
              </a:bodyPr>
              <a:lstStyle>
                <a:lvl1pPr algn="ctr" defTabSz="1066800">
                  <a:lnSpc>
                    <a:spcPct val="90000"/>
                  </a:lnSpc>
                  <a:spcBef>
                    <a:spcPts val="1000"/>
                  </a:spcBef>
                  <a:defRPr sz="2400">
                    <a:solidFill>
                      <a:srgbClr val="FFFFFF"/>
                    </a:solidFill>
                  </a:defRPr>
                </a:lvl1pPr>
              </a:lstStyle>
              <a:p>
                <a:r>
                  <a:t>Hamburger</a:t>
                </a:r>
              </a:p>
            </p:txBody>
          </p:sp>
        </p:grpSp>
        <p:grpSp>
          <p:nvGrpSpPr>
            <p:cNvPr id="316" name="Group"/>
            <p:cNvGrpSpPr/>
            <p:nvPr/>
          </p:nvGrpSpPr>
          <p:grpSpPr>
            <a:xfrm>
              <a:off x="-1" y="691198"/>
              <a:ext cx="3203974" cy="5355309"/>
              <a:chOff x="-1" y="-1"/>
              <a:chExt cx="3203973" cy="5355307"/>
            </a:xfrm>
          </p:grpSpPr>
          <p:sp>
            <p:nvSpPr>
              <p:cNvPr id="314" name="Rectangle"/>
              <p:cNvSpPr/>
              <p:nvPr/>
            </p:nvSpPr>
            <p:spPr>
              <a:xfrm>
                <a:off x="-1" y="-1"/>
                <a:ext cx="3203973" cy="5355307"/>
              </a:xfrm>
              <a:prstGeom prst="rect">
                <a:avLst/>
              </a:prstGeom>
              <a:solidFill>
                <a:srgbClr val="D4E2CE">
                  <a:alpha val="90000"/>
                </a:srgbClr>
              </a:solidFill>
              <a:ln w="12700" cap="flat">
                <a:solidFill>
                  <a:srgbClr val="D4E2CE">
                    <a:alpha val="90000"/>
                  </a:srgbClr>
                </a:solidFill>
                <a:prstDash val="solid"/>
                <a:miter lim="800000"/>
              </a:ln>
              <a:effectLst/>
            </p:spPr>
            <p:txBody>
              <a:bodyPr wrap="square" lIns="45719" tIns="45719" rIns="45719" bIns="45719" numCol="1" anchor="t">
                <a:noAutofit/>
              </a:bodyPr>
              <a:lstStyle/>
              <a:p>
                <a:pPr defTabSz="1066800">
                  <a:lnSpc>
                    <a:spcPct val="90000"/>
                  </a:lnSpc>
                  <a:spcBef>
                    <a:spcPts val="300"/>
                  </a:spcBef>
                  <a:defRPr sz="2400"/>
                </a:pPr>
                <a:endParaRPr/>
              </a:p>
            </p:txBody>
          </p:sp>
          <p:sp>
            <p:nvSpPr>
              <p:cNvPr id="315" name="Would a product containing only cultivated cells from cattle be considered a hamburger because they are “beef” cells?…"/>
              <p:cNvSpPr txBox="1"/>
              <p:nvPr/>
            </p:nvSpPr>
            <p:spPr>
              <a:xfrm>
                <a:off x="0" y="0"/>
                <a:ext cx="3161299" cy="48105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8015" tIns="128015" rIns="128015" bIns="128015" numCol="1" anchor="t">
                <a:spAutoFit/>
              </a:bodyPr>
              <a:lstStyle/>
              <a:p>
                <a:pPr marL="228600" lvl="1" indent="-228600" defTabSz="1066800">
                  <a:lnSpc>
                    <a:spcPct val="90000"/>
                  </a:lnSpc>
                  <a:spcBef>
                    <a:spcPts val="400"/>
                  </a:spcBef>
                  <a:buSzPct val="100000"/>
                  <a:buChar char="•"/>
                  <a:defRPr sz="2400"/>
                </a:pPr>
                <a:r>
                  <a:rPr dirty="0"/>
                  <a:t>Would a product containing only cultivated cells from cattle be considered a hamburger because they are “beef” cells? </a:t>
                </a:r>
              </a:p>
              <a:p>
                <a:pPr marL="228600" lvl="1" indent="-228600" defTabSz="1066800">
                  <a:lnSpc>
                    <a:spcPct val="90000"/>
                  </a:lnSpc>
                  <a:spcBef>
                    <a:spcPts val="1800"/>
                  </a:spcBef>
                  <a:buSzPct val="100000"/>
                  <a:buChar char="•"/>
                  <a:defRPr sz="2400"/>
                </a:pPr>
                <a:r>
                  <a:rPr dirty="0"/>
                  <a:t>Would the USDA require these hamburgers to be labeled differently denoting the source of cells? </a:t>
                </a:r>
              </a:p>
            </p:txBody>
          </p:sp>
        </p:grpSp>
        <p:grpSp>
          <p:nvGrpSpPr>
            <p:cNvPr id="319" name="Group"/>
            <p:cNvGrpSpPr/>
            <p:nvPr/>
          </p:nvGrpSpPr>
          <p:grpSpPr>
            <a:xfrm>
              <a:off x="3652528" y="0"/>
              <a:ext cx="3203972" cy="691201"/>
              <a:chOff x="0" y="0"/>
              <a:chExt cx="3203971" cy="691200"/>
            </a:xfrm>
          </p:grpSpPr>
          <p:sp>
            <p:nvSpPr>
              <p:cNvPr id="317" name="Rectangle"/>
              <p:cNvSpPr/>
              <p:nvPr/>
            </p:nvSpPr>
            <p:spPr>
              <a:xfrm>
                <a:off x="-1" y="-1"/>
                <a:ext cx="3203973" cy="691202"/>
              </a:xfrm>
              <a:prstGeom prst="rect">
                <a:avLst/>
              </a:prstGeom>
              <a:solidFill>
                <a:srgbClr val="22895A"/>
              </a:solidFill>
              <a:ln w="12700" cap="flat">
                <a:solidFill>
                  <a:schemeClr val="accent6"/>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sz="2400">
                    <a:solidFill>
                      <a:srgbClr val="FFFFFF"/>
                    </a:solidFill>
                  </a:defRPr>
                </a:pPr>
                <a:endParaRPr/>
              </a:p>
            </p:txBody>
          </p:sp>
          <p:sp>
            <p:nvSpPr>
              <p:cNvPr id="318" name="Cooked Ham"/>
              <p:cNvSpPr txBox="1"/>
              <p:nvPr/>
            </p:nvSpPr>
            <p:spPr>
              <a:xfrm>
                <a:off x="73151" y="63914"/>
                <a:ext cx="3057668" cy="5633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535" tIns="97535" rIns="97535" bIns="97535" numCol="1" anchor="ctr">
                <a:spAutoFit/>
              </a:bodyPr>
              <a:lstStyle>
                <a:lvl1pPr algn="ctr" defTabSz="1066800">
                  <a:lnSpc>
                    <a:spcPct val="90000"/>
                  </a:lnSpc>
                  <a:spcBef>
                    <a:spcPts val="1000"/>
                  </a:spcBef>
                  <a:defRPr sz="2400">
                    <a:solidFill>
                      <a:srgbClr val="FFFFFF"/>
                    </a:solidFill>
                  </a:defRPr>
                </a:lvl1pPr>
              </a:lstStyle>
              <a:p>
                <a:r>
                  <a:t>Cooked Ham</a:t>
                </a:r>
              </a:p>
            </p:txBody>
          </p:sp>
        </p:grpSp>
        <p:grpSp>
          <p:nvGrpSpPr>
            <p:cNvPr id="322" name="Group"/>
            <p:cNvGrpSpPr/>
            <p:nvPr/>
          </p:nvGrpSpPr>
          <p:grpSpPr>
            <a:xfrm>
              <a:off x="3652526" y="660339"/>
              <a:ext cx="3203975" cy="5386167"/>
              <a:chOff x="-2" y="-30860"/>
              <a:chExt cx="3203974" cy="5386165"/>
            </a:xfrm>
          </p:grpSpPr>
          <p:sp>
            <p:nvSpPr>
              <p:cNvPr id="320" name="Rectangle"/>
              <p:cNvSpPr/>
              <p:nvPr/>
            </p:nvSpPr>
            <p:spPr>
              <a:xfrm>
                <a:off x="-1" y="-1"/>
                <a:ext cx="3203973" cy="5355306"/>
              </a:xfrm>
              <a:prstGeom prst="rect">
                <a:avLst/>
              </a:prstGeom>
              <a:solidFill>
                <a:srgbClr val="D4E2CE">
                  <a:alpha val="90000"/>
                </a:srgbClr>
              </a:solidFill>
              <a:ln w="12700" cap="flat">
                <a:solidFill>
                  <a:srgbClr val="D4E2CE">
                    <a:alpha val="90000"/>
                  </a:srgbClr>
                </a:solidFill>
                <a:prstDash val="solid"/>
                <a:miter lim="800000"/>
              </a:ln>
              <a:effectLst/>
            </p:spPr>
            <p:txBody>
              <a:bodyPr wrap="square" lIns="45719" tIns="45719" rIns="45719" bIns="45719" numCol="1" anchor="t">
                <a:noAutofit/>
              </a:bodyPr>
              <a:lstStyle/>
              <a:p>
                <a:pPr defTabSz="889000">
                  <a:lnSpc>
                    <a:spcPct val="90000"/>
                  </a:lnSpc>
                  <a:spcBef>
                    <a:spcPts val="300"/>
                  </a:spcBef>
                  <a:defRPr sz="2000"/>
                </a:pPr>
                <a:endParaRPr/>
              </a:p>
            </p:txBody>
          </p:sp>
          <p:sp>
            <p:nvSpPr>
              <p:cNvPr id="321" name="Would the source of pig cells need to be from a muscle considered typical for ham?…"/>
              <p:cNvSpPr txBox="1"/>
              <p:nvPr/>
            </p:nvSpPr>
            <p:spPr>
              <a:xfrm>
                <a:off x="-2" y="-30860"/>
                <a:ext cx="3168411" cy="4998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6679" tIns="106679" rIns="106679" bIns="106679" numCol="1" anchor="t">
                <a:spAutoFit/>
              </a:bodyPr>
              <a:lstStyle/>
              <a:p>
                <a:pPr marL="228600" lvl="1" indent="-228600" defTabSz="889000">
                  <a:lnSpc>
                    <a:spcPct val="90000"/>
                  </a:lnSpc>
                  <a:spcBef>
                    <a:spcPts val="300"/>
                  </a:spcBef>
                  <a:buSzPct val="100000"/>
                  <a:buChar char="•"/>
                  <a:defRPr sz="2000"/>
                </a:pPr>
                <a:r>
                  <a:rPr sz="2400" dirty="0"/>
                  <a:t>Would the source of pig cells need to be from a muscle considered typical for ham?</a:t>
                </a:r>
              </a:p>
              <a:p>
                <a:pPr marL="228600" lvl="1" indent="-228600" defTabSz="889000">
                  <a:lnSpc>
                    <a:spcPct val="90000"/>
                  </a:lnSpc>
                  <a:spcBef>
                    <a:spcPts val="1800"/>
                  </a:spcBef>
                  <a:buSzPct val="100000"/>
                  <a:buChar char="•"/>
                  <a:defRPr sz="2000"/>
                </a:pPr>
                <a:r>
                  <a:rPr sz="2400" dirty="0"/>
                  <a:t>Could pig muscle cells be added to ham in order to increase the protein fat free content?</a:t>
                </a:r>
              </a:p>
              <a:p>
                <a:pPr marL="228600" lvl="1" indent="-228600" defTabSz="889000">
                  <a:lnSpc>
                    <a:spcPct val="90000"/>
                  </a:lnSpc>
                  <a:spcBef>
                    <a:spcPts val="1800"/>
                  </a:spcBef>
                  <a:buSzPct val="100000"/>
                  <a:buChar char="•"/>
                  <a:defRPr sz="2000"/>
                </a:pPr>
                <a:r>
                  <a:rPr sz="2400" dirty="0"/>
                  <a:t>Does protein from pig cells “count” toward protein fat free? </a:t>
                </a:r>
              </a:p>
            </p:txBody>
          </p:sp>
        </p:grpSp>
        <p:grpSp>
          <p:nvGrpSpPr>
            <p:cNvPr id="325" name="Group"/>
            <p:cNvGrpSpPr/>
            <p:nvPr/>
          </p:nvGrpSpPr>
          <p:grpSpPr>
            <a:xfrm>
              <a:off x="7305056" y="0"/>
              <a:ext cx="3203972" cy="691201"/>
              <a:chOff x="0" y="0"/>
              <a:chExt cx="3203971" cy="691200"/>
            </a:xfrm>
          </p:grpSpPr>
          <p:sp>
            <p:nvSpPr>
              <p:cNvPr id="323" name="Rectangle"/>
              <p:cNvSpPr/>
              <p:nvPr/>
            </p:nvSpPr>
            <p:spPr>
              <a:xfrm>
                <a:off x="-1" y="-1"/>
                <a:ext cx="3203973" cy="691202"/>
              </a:xfrm>
              <a:prstGeom prst="rect">
                <a:avLst/>
              </a:prstGeom>
              <a:solidFill>
                <a:srgbClr val="22895A"/>
              </a:solidFill>
              <a:ln w="12700" cap="flat">
                <a:solidFill>
                  <a:schemeClr val="accent6"/>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sz="2400">
                    <a:solidFill>
                      <a:srgbClr val="FFFFFF"/>
                    </a:solidFill>
                  </a:defRPr>
                </a:pPr>
                <a:endParaRPr/>
              </a:p>
            </p:txBody>
          </p:sp>
          <p:sp>
            <p:nvSpPr>
              <p:cNvPr id="324" name="Breakfast Sausage"/>
              <p:cNvSpPr txBox="1"/>
              <p:nvPr/>
            </p:nvSpPr>
            <p:spPr>
              <a:xfrm>
                <a:off x="73151" y="63914"/>
                <a:ext cx="3057668" cy="5633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535" tIns="97535" rIns="97535" bIns="97535" numCol="1" anchor="ctr">
                <a:spAutoFit/>
              </a:bodyPr>
              <a:lstStyle>
                <a:lvl1pPr algn="ctr" defTabSz="1066800">
                  <a:lnSpc>
                    <a:spcPct val="90000"/>
                  </a:lnSpc>
                  <a:spcBef>
                    <a:spcPts val="1000"/>
                  </a:spcBef>
                  <a:defRPr sz="2400">
                    <a:solidFill>
                      <a:srgbClr val="FFFFFF"/>
                    </a:solidFill>
                  </a:defRPr>
                </a:lvl1pPr>
              </a:lstStyle>
              <a:p>
                <a:r>
                  <a:t>Breakfast Sausage</a:t>
                </a:r>
              </a:p>
            </p:txBody>
          </p:sp>
        </p:grpSp>
        <p:grpSp>
          <p:nvGrpSpPr>
            <p:cNvPr id="328" name="Group"/>
            <p:cNvGrpSpPr/>
            <p:nvPr/>
          </p:nvGrpSpPr>
          <p:grpSpPr>
            <a:xfrm>
              <a:off x="7305055" y="691198"/>
              <a:ext cx="3203974" cy="5348039"/>
              <a:chOff x="-1" y="-1"/>
              <a:chExt cx="3203973" cy="5348037"/>
            </a:xfrm>
          </p:grpSpPr>
          <p:sp>
            <p:nvSpPr>
              <p:cNvPr id="326" name="Rectangle"/>
              <p:cNvSpPr/>
              <p:nvPr/>
            </p:nvSpPr>
            <p:spPr>
              <a:xfrm>
                <a:off x="-1" y="-1"/>
                <a:ext cx="3203973" cy="5348037"/>
              </a:xfrm>
              <a:prstGeom prst="rect">
                <a:avLst/>
              </a:prstGeom>
              <a:solidFill>
                <a:srgbClr val="D4E2CE">
                  <a:alpha val="90000"/>
                </a:srgbClr>
              </a:solidFill>
              <a:ln w="12700" cap="flat">
                <a:solidFill>
                  <a:srgbClr val="D4E2CE">
                    <a:alpha val="90000"/>
                  </a:srgbClr>
                </a:solidFill>
                <a:prstDash val="solid"/>
                <a:miter lim="800000"/>
              </a:ln>
              <a:effectLst/>
            </p:spPr>
            <p:txBody>
              <a:bodyPr wrap="square" lIns="45719" tIns="45719" rIns="45719" bIns="45719" numCol="1" anchor="t">
                <a:noAutofit/>
              </a:bodyPr>
              <a:lstStyle/>
              <a:p>
                <a:pPr defTabSz="1066800">
                  <a:lnSpc>
                    <a:spcPct val="90000"/>
                  </a:lnSpc>
                  <a:spcBef>
                    <a:spcPts val="300"/>
                  </a:spcBef>
                  <a:defRPr sz="2400"/>
                </a:pPr>
                <a:endParaRPr/>
              </a:p>
            </p:txBody>
          </p:sp>
          <p:sp>
            <p:nvSpPr>
              <p:cNvPr id="327" name="Will protein and fat derived from cultivated cells count towards nutritional standards?…"/>
              <p:cNvSpPr txBox="1"/>
              <p:nvPr/>
            </p:nvSpPr>
            <p:spPr>
              <a:xfrm>
                <a:off x="0" y="0"/>
                <a:ext cx="3161299" cy="48105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8015" tIns="128015" rIns="128015" bIns="128015" numCol="1" anchor="t">
                <a:spAutoFit/>
              </a:bodyPr>
              <a:lstStyle/>
              <a:p>
                <a:pPr marL="228600" lvl="1" indent="-228600" defTabSz="1066800">
                  <a:lnSpc>
                    <a:spcPct val="90000"/>
                  </a:lnSpc>
                  <a:spcBef>
                    <a:spcPts val="400"/>
                  </a:spcBef>
                  <a:buSzPct val="100000"/>
                  <a:buChar char="•"/>
                  <a:defRPr sz="2400"/>
                </a:pPr>
                <a:r>
                  <a:rPr dirty="0"/>
                  <a:t>Will protein and fat derived from cultivated cells count towards nutritional standards? </a:t>
                </a:r>
              </a:p>
              <a:p>
                <a:pPr marL="228600" lvl="1" indent="-228600" defTabSz="1066800">
                  <a:lnSpc>
                    <a:spcPct val="90000"/>
                  </a:lnSpc>
                  <a:spcBef>
                    <a:spcPts val="1800"/>
                  </a:spcBef>
                  <a:buSzPct val="100000"/>
                  <a:buChar char="•"/>
                  <a:defRPr sz="2400"/>
                </a:pPr>
                <a:r>
                  <a:rPr dirty="0"/>
                  <a:t>How will the concentration  of restricted ingredients like nitrite or phosphate be calculated—with or without the weight of cells? </a:t>
                </a:r>
              </a:p>
            </p:txBody>
          </p:sp>
        </p:gr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ontent Placeholder 7"/>
          <p:cNvSpPr txBox="1">
            <a:spLocks noGrp="1"/>
          </p:cNvSpPr>
          <p:nvPr>
            <p:ph type="body" sz="half" idx="1"/>
          </p:nvPr>
        </p:nvSpPr>
        <p:spPr>
          <a:xfrm>
            <a:off x="512618" y="1113737"/>
            <a:ext cx="10864041" cy="2099387"/>
          </a:xfrm>
          <a:prstGeom prst="rect">
            <a:avLst/>
          </a:prstGeom>
        </p:spPr>
        <p:txBody>
          <a:bodyPr>
            <a:normAutofit/>
          </a:bodyPr>
          <a:lstStyle/>
          <a:p>
            <a:pPr marL="226313" indent="-226313" defTabSz="905255">
              <a:lnSpc>
                <a:spcPct val="100000"/>
              </a:lnSpc>
              <a:spcBef>
                <a:spcPts val="900"/>
              </a:spcBef>
              <a:defRPr sz="2772"/>
            </a:pPr>
            <a:r>
              <a:rPr dirty="0"/>
              <a:t>All foods for human consumption must be evaluated for potential biological, chemical, or physical hazards to food safety</a:t>
            </a:r>
          </a:p>
          <a:p>
            <a:pPr marL="226313" indent="-226313" defTabSz="905255">
              <a:lnSpc>
                <a:spcPct val="100000"/>
              </a:lnSpc>
              <a:spcBef>
                <a:spcPts val="1200"/>
              </a:spcBef>
              <a:defRPr sz="2772"/>
            </a:pPr>
            <a:r>
              <a:rPr dirty="0"/>
              <a:t>Anticipated food safety risks for products containing cultivated animal cells or tissues are a mixture of familiar threats and novel ones </a:t>
            </a:r>
          </a:p>
        </p:txBody>
      </p:sp>
      <p:sp>
        <p:nvSpPr>
          <p:cNvPr id="332" name="Title 1"/>
          <p:cNvSpPr txBox="1">
            <a:spLocks noGrp="1"/>
          </p:cNvSpPr>
          <p:nvPr>
            <p:ph type="title"/>
          </p:nvPr>
        </p:nvSpPr>
        <p:spPr>
          <a:xfrm>
            <a:off x="241663" y="153174"/>
            <a:ext cx="11950337" cy="1081120"/>
          </a:xfrm>
          <a:prstGeom prst="rect">
            <a:avLst/>
          </a:prstGeom>
        </p:spPr>
        <p:txBody>
          <a:bodyPr>
            <a:normAutofit/>
          </a:bodyPr>
          <a:lstStyle/>
          <a:p>
            <a:pPr lvl="1">
              <a:lnSpc>
                <a:spcPct val="100000"/>
              </a:lnSpc>
              <a:defRPr sz="3600">
                <a:solidFill>
                  <a:srgbClr val="3C1A56"/>
                </a:solidFill>
              </a:defRPr>
            </a:pPr>
            <a:r>
              <a:rPr sz="4000" i="1" dirty="0">
                <a:latin typeface="+mn-lt"/>
              </a:rPr>
              <a:t>What food safety risks exist with these products? </a:t>
            </a:r>
          </a:p>
        </p:txBody>
      </p:sp>
      <p:sp>
        <p:nvSpPr>
          <p:cNvPr id="333" name="Title 1"/>
          <p:cNvSpPr txBox="1"/>
          <p:nvPr/>
        </p:nvSpPr>
        <p:spPr>
          <a:xfrm>
            <a:off x="0" y="3496579"/>
            <a:ext cx="12146281" cy="67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lvl="1" indent="0" algn="ctr">
              <a:defRPr sz="3600" i="1">
                <a:solidFill>
                  <a:srgbClr val="3C1A56"/>
                </a:solidFill>
              </a:defRPr>
            </a:pPr>
            <a:r>
              <a:rPr sz="3800" dirty="0"/>
              <a:t>Will cultivated cell products be safer than traditional meat? </a:t>
            </a:r>
          </a:p>
        </p:txBody>
      </p:sp>
      <p:sp>
        <p:nvSpPr>
          <p:cNvPr id="334" name="Content Placeholder 7"/>
          <p:cNvSpPr txBox="1"/>
          <p:nvPr/>
        </p:nvSpPr>
        <p:spPr>
          <a:xfrm>
            <a:off x="512618" y="4336585"/>
            <a:ext cx="10818320" cy="2099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p>
            <a:pPr marL="226313" indent="-226313" defTabSz="905255">
              <a:spcBef>
                <a:spcPts val="1200"/>
              </a:spcBef>
              <a:buSzPct val="100000"/>
              <a:buFont typeface="Arial"/>
              <a:buChar char="•"/>
              <a:defRPr sz="2772"/>
            </a:pPr>
            <a:r>
              <a:rPr dirty="0"/>
              <a:t>Some have claimed that the lack of a slaughter environment will eliminate food safety risks in cell cultivated products</a:t>
            </a:r>
          </a:p>
          <a:p>
            <a:pPr marL="226313" indent="-226313" defTabSz="905255">
              <a:spcBef>
                <a:spcPts val="1200"/>
              </a:spcBef>
              <a:buSzPct val="100000"/>
              <a:buFont typeface="Arial"/>
              <a:buChar char="•"/>
              <a:defRPr sz="2772"/>
            </a:pPr>
            <a:r>
              <a:rPr dirty="0"/>
              <a:t>But these products will be at the same risk as traditional meat for contamination by adventitious organisms during processing and packaging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tle 1"/>
          <p:cNvSpPr txBox="1">
            <a:spLocks noGrp="1"/>
          </p:cNvSpPr>
          <p:nvPr>
            <p:ph type="title"/>
          </p:nvPr>
        </p:nvSpPr>
        <p:spPr>
          <a:xfrm>
            <a:off x="-1" y="365126"/>
            <a:ext cx="12192001" cy="1081120"/>
          </a:xfrm>
          <a:prstGeom prst="rect">
            <a:avLst/>
          </a:prstGeom>
        </p:spPr>
        <p:txBody>
          <a:bodyPr>
            <a:normAutofit/>
          </a:bodyPr>
          <a:lstStyle/>
          <a:p>
            <a:pPr lvl="1" algn="ctr">
              <a:lnSpc>
                <a:spcPct val="100000"/>
              </a:lnSpc>
              <a:defRPr sz="3600">
                <a:solidFill>
                  <a:srgbClr val="3C1A56"/>
                </a:solidFill>
              </a:defRPr>
            </a:pPr>
            <a:r>
              <a:rPr sz="4000" i="1" dirty="0">
                <a:latin typeface="+mn-lt"/>
              </a:rPr>
              <a:t>What food safety </a:t>
            </a:r>
            <a:r>
              <a:rPr sz="4000" i="1">
                <a:latin typeface="+mn-lt"/>
              </a:rPr>
              <a:t>risks exist </a:t>
            </a:r>
            <a:r>
              <a:rPr sz="4000" i="1" dirty="0">
                <a:latin typeface="+mn-lt"/>
              </a:rPr>
              <a:t>with these products? </a:t>
            </a:r>
          </a:p>
        </p:txBody>
      </p:sp>
      <p:graphicFrame>
        <p:nvGraphicFramePr>
          <p:cNvPr id="337" name="Table 1"/>
          <p:cNvGraphicFramePr/>
          <p:nvPr>
            <p:extLst>
              <p:ext uri="{D42A27DB-BD31-4B8C-83A1-F6EECF244321}">
                <p14:modId xmlns:p14="http://schemas.microsoft.com/office/powerpoint/2010/main" val="2466505805"/>
              </p:ext>
            </p:extLst>
          </p:nvPr>
        </p:nvGraphicFramePr>
        <p:xfrm>
          <a:off x="580571" y="1446246"/>
          <a:ext cx="11030856" cy="5090160"/>
        </p:xfrm>
        <a:graphic>
          <a:graphicData uri="http://schemas.openxmlformats.org/drawingml/2006/table">
            <a:tbl>
              <a:tblPr firstRow="1" bandRow="1">
                <a:tableStyleId>{4C3C2611-4C71-4FC5-86AE-919BDF0F9419}</a:tableStyleId>
              </a:tblPr>
              <a:tblGrid>
                <a:gridCol w="3676952">
                  <a:extLst>
                    <a:ext uri="{9D8B030D-6E8A-4147-A177-3AD203B41FA5}">
                      <a16:colId xmlns:a16="http://schemas.microsoft.com/office/drawing/2014/main" val="20000"/>
                    </a:ext>
                  </a:extLst>
                </a:gridCol>
                <a:gridCol w="3676952">
                  <a:extLst>
                    <a:ext uri="{9D8B030D-6E8A-4147-A177-3AD203B41FA5}">
                      <a16:colId xmlns:a16="http://schemas.microsoft.com/office/drawing/2014/main" val="20001"/>
                    </a:ext>
                  </a:extLst>
                </a:gridCol>
                <a:gridCol w="3676952">
                  <a:extLst>
                    <a:ext uri="{9D8B030D-6E8A-4147-A177-3AD203B41FA5}">
                      <a16:colId xmlns:a16="http://schemas.microsoft.com/office/drawing/2014/main" val="20002"/>
                    </a:ext>
                  </a:extLst>
                </a:gridCol>
              </a:tblGrid>
              <a:tr h="370840">
                <a:tc gridSpan="3">
                  <a:txBody>
                    <a:bodyPr/>
                    <a:lstStyle/>
                    <a:p>
                      <a:pPr algn="ctr">
                        <a:defRPr sz="1800" b="0">
                          <a:solidFill>
                            <a:srgbClr val="000000"/>
                          </a:solidFill>
                        </a:defRPr>
                      </a:pPr>
                      <a:r>
                        <a:rPr sz="2800" b="1">
                          <a:solidFill>
                            <a:srgbClr val="FFFFFF"/>
                          </a:solidFill>
                        </a:rPr>
                        <a:t>Potential Novel Food Safety Risks in Cultivated Animal Cell Products </a:t>
                      </a:r>
                    </a:p>
                  </a:txBody>
                  <a:tcPr marL="45720" marR="45720" anchor="ctr" horzOverflow="overflow">
                    <a:solidFill>
                      <a:srgbClr val="22895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l">
                        <a:defRPr sz="1800"/>
                      </a:pPr>
                      <a:r>
                        <a:t>Cell Lines</a:t>
                      </a:r>
                    </a:p>
                  </a:txBody>
                  <a:tcPr marL="45720" marR="45720" horzOverflow="overflow"/>
                </a:tc>
                <a:tc>
                  <a:txBody>
                    <a:bodyPr/>
                    <a:lstStyle/>
                    <a:p>
                      <a:pPr algn="l">
                        <a:defRPr sz="1800"/>
                      </a:pPr>
                      <a:r>
                        <a:rPr dirty="0"/>
                        <a:t>Contamination of cells during collection or contamination of cell banks </a:t>
                      </a:r>
                      <a:endParaRPr lang="en-US" dirty="0"/>
                    </a:p>
                    <a:p>
                      <a:pPr algn="l">
                        <a:defRPr sz="1800"/>
                      </a:pPr>
                      <a:endParaRPr dirty="0"/>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r>
                        <a:t>Cultivation of Cells</a:t>
                      </a:r>
                    </a:p>
                  </a:txBody>
                  <a:tcPr marL="45720" marR="45720" horzOverflow="overflow"/>
                </a:tc>
                <a:tc>
                  <a:txBody>
                    <a:bodyPr/>
                    <a:lstStyle/>
                    <a:p>
                      <a:pPr algn="l">
                        <a:defRPr sz="1800"/>
                      </a:pPr>
                      <a:r>
                        <a:t>Reagents used in cultivation are not food-safe and may potentially leave residues in products</a:t>
                      </a:r>
                    </a:p>
                  </a:txBody>
                  <a:tcPr marL="45720" marR="45720" horzOverflow="overflow"/>
                </a:tc>
                <a:tc>
                  <a:txBody>
                    <a:bodyPr/>
                    <a:lstStyle/>
                    <a:p>
                      <a:pPr algn="l">
                        <a:defRPr sz="1800"/>
                      </a:pPr>
                      <a:r>
                        <a:rPr i="1" dirty="0"/>
                        <a:t>Is this similar to the risks of using veterinary products or food additives in traditional meat production? </a:t>
                      </a:r>
                      <a:endParaRPr lang="en-US" i="1" dirty="0"/>
                    </a:p>
                    <a:p>
                      <a:pPr algn="l">
                        <a:defRPr sz="1800"/>
                      </a:pPr>
                      <a:endParaRPr i="1"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r>
                        <a:t>Cultivation of Cells</a:t>
                      </a:r>
                    </a:p>
                  </a:txBody>
                  <a:tcPr marL="45720" marR="45720" horzOverflow="overflow"/>
                </a:tc>
                <a:tc>
                  <a:txBody>
                    <a:bodyPr/>
                    <a:lstStyle/>
                    <a:p>
                      <a:pPr algn="l">
                        <a:defRPr sz="1800"/>
                      </a:pPr>
                      <a:r>
                        <a:t>Contamination within bioreactors</a:t>
                      </a:r>
                    </a:p>
                  </a:txBody>
                  <a:tcPr marL="45720" marR="45720" horzOverflow="overflow"/>
                </a:tc>
                <a:tc>
                  <a:txBody>
                    <a:bodyPr/>
                    <a:lstStyle/>
                    <a:p>
                      <a:pPr algn="l">
                        <a:defRPr sz="1800"/>
                      </a:pPr>
                      <a:r>
                        <a:rPr i="1" dirty="0"/>
                        <a:t>Is this similar to the risks of animal diseases present at slaughter?</a:t>
                      </a:r>
                      <a:endParaRPr lang="en-US" i="1" dirty="0"/>
                    </a:p>
                    <a:p>
                      <a:pPr algn="l">
                        <a:defRPr sz="1800"/>
                      </a:pPr>
                      <a:endParaRPr i="1" dirty="0"/>
                    </a:p>
                  </a:txBody>
                  <a:tcPr marL="45720" marR="45720" horzOverflow="overflow"/>
                </a:tc>
                <a:extLst>
                  <a:ext uri="{0D108BD9-81ED-4DB2-BD59-A6C34878D82A}">
                    <a16:rowId xmlns:a16="http://schemas.microsoft.com/office/drawing/2014/main" val="10003"/>
                  </a:ext>
                </a:extLst>
              </a:tr>
              <a:tr h="370840">
                <a:tc>
                  <a:txBody>
                    <a:bodyPr/>
                    <a:lstStyle/>
                    <a:p>
                      <a:pPr algn="l">
                        <a:defRPr sz="1800"/>
                      </a:pPr>
                      <a:r>
                        <a:t>Post-Harvest </a:t>
                      </a:r>
                    </a:p>
                  </a:txBody>
                  <a:tcPr marL="45720" marR="45720" horzOverflow="overflow"/>
                </a:tc>
                <a:tc>
                  <a:txBody>
                    <a:bodyPr/>
                    <a:lstStyle/>
                    <a:p>
                      <a:pPr algn="l">
                        <a:defRPr sz="1800"/>
                      </a:pPr>
                      <a:r>
                        <a:rPr dirty="0"/>
                        <a:t>Contamination during manufacturing</a:t>
                      </a:r>
                      <a:endParaRPr lang="en-US" dirty="0"/>
                    </a:p>
                    <a:p>
                      <a:pPr algn="l">
                        <a:defRPr sz="1800"/>
                      </a:pPr>
                      <a:r>
                        <a:rPr dirty="0"/>
                        <a:t> </a:t>
                      </a:r>
                    </a:p>
                  </a:txBody>
                  <a:tcPr marL="45720" marR="45720" horzOverflow="overflow"/>
                </a:tc>
                <a:tc rowSpan="2">
                  <a:txBody>
                    <a:bodyPr/>
                    <a:lstStyle/>
                    <a:p>
                      <a:pPr algn="l">
                        <a:defRPr sz="1800"/>
                      </a:pPr>
                      <a:endParaRPr lang="en-US" i="1" dirty="0"/>
                    </a:p>
                    <a:p>
                      <a:pPr algn="l">
                        <a:defRPr sz="1800"/>
                      </a:pPr>
                      <a:r>
                        <a:rPr i="1" dirty="0"/>
                        <a:t>Likely analogous to concerns in traditional meat manufacturing </a:t>
                      </a:r>
                    </a:p>
                  </a:txBody>
                  <a:tcPr marL="45720" marR="45720" horzOverflow="overflow"/>
                </a:tc>
                <a:extLst>
                  <a:ext uri="{0D108BD9-81ED-4DB2-BD59-A6C34878D82A}">
                    <a16:rowId xmlns:a16="http://schemas.microsoft.com/office/drawing/2014/main" val="10004"/>
                  </a:ext>
                </a:extLst>
              </a:tr>
              <a:tr h="370840">
                <a:tc>
                  <a:txBody>
                    <a:bodyPr/>
                    <a:lstStyle/>
                    <a:p>
                      <a:pPr algn="l">
                        <a:defRPr sz="1800"/>
                      </a:pPr>
                      <a:r>
                        <a:t>Post-Harvest </a:t>
                      </a:r>
                    </a:p>
                  </a:txBody>
                  <a:tcPr marL="45720" marR="45720" horzOverflow="overflow"/>
                </a:tc>
                <a:tc>
                  <a:txBody>
                    <a:bodyPr/>
                    <a:lstStyle/>
                    <a:p>
                      <a:pPr algn="l">
                        <a:defRPr sz="1800"/>
                      </a:pPr>
                      <a:r>
                        <a:rPr dirty="0"/>
                        <a:t>Presence of allergens </a:t>
                      </a:r>
                      <a:endParaRPr lang="en-US" dirty="0"/>
                    </a:p>
                    <a:p>
                      <a:pPr algn="l">
                        <a:defRPr sz="1800"/>
                      </a:pPr>
                      <a:endParaRPr dirty="0"/>
                    </a:p>
                  </a:txBody>
                  <a:tcPr marL="45720" marR="45720" horzOverflow="overflow"/>
                </a:tc>
                <a:tc v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768992-8719-4FAA-BE86-7C04D0B44353}"/>
              </a:ext>
            </a:extLst>
          </p:cNvPr>
          <p:cNvSpPr txBox="1">
            <a:spLocks/>
          </p:cNvSpPr>
          <p:nvPr/>
        </p:nvSpPr>
        <p:spPr>
          <a:xfrm>
            <a:off x="581300" y="309706"/>
            <a:ext cx="11407487"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lvl="1" hangingPunct="1">
              <a:spcBef>
                <a:spcPct val="0"/>
              </a:spcBef>
              <a:defRPr sz="3600">
                <a:solidFill>
                  <a:srgbClr val="3C1A56"/>
                </a:solidFill>
              </a:defRPr>
            </a:pPr>
            <a:r>
              <a:rPr lang="en-US" sz="4200" i="1" kern="1200" dirty="0">
                <a:solidFill>
                  <a:srgbClr val="3C1A56"/>
                </a:solidFill>
                <a:latin typeface="+mj-lt"/>
                <a:ea typeface="+mj-ea"/>
                <a:cs typeface="+mj-cs"/>
              </a:rPr>
              <a:t>Panel Discussion: </a:t>
            </a:r>
            <a:br>
              <a:rPr lang="en-US" sz="4200" i="1" kern="1200" dirty="0">
                <a:solidFill>
                  <a:srgbClr val="3C1A56"/>
                </a:solidFill>
                <a:latin typeface="+mj-lt"/>
                <a:ea typeface="+mj-ea"/>
                <a:cs typeface="+mj-cs"/>
              </a:rPr>
            </a:br>
            <a:r>
              <a:rPr lang="en-US" sz="4200" i="1" kern="1200" dirty="0">
                <a:solidFill>
                  <a:srgbClr val="3C1A56"/>
                </a:solidFill>
                <a:latin typeface="+mj-lt"/>
                <a:ea typeface="+mj-ea"/>
                <a:cs typeface="+mj-cs"/>
              </a:rPr>
              <a:t>Highlight of Some of the Questions</a:t>
            </a:r>
          </a:p>
        </p:txBody>
      </p:sp>
      <p:graphicFrame>
        <p:nvGraphicFramePr>
          <p:cNvPr id="5" name="Text Placeholder 1">
            <a:extLst>
              <a:ext uri="{FF2B5EF4-FFF2-40B4-BE49-F238E27FC236}">
                <a16:creationId xmlns:a16="http://schemas.microsoft.com/office/drawing/2014/main" id="{E11AB582-008C-46B6-98DD-97B3A56E7698}"/>
              </a:ext>
            </a:extLst>
          </p:cNvPr>
          <p:cNvGraphicFramePr/>
          <p:nvPr>
            <p:extLst>
              <p:ext uri="{D42A27DB-BD31-4B8C-83A1-F6EECF244321}">
                <p14:modId xmlns:p14="http://schemas.microsoft.com/office/powerpoint/2010/main" val="3942327468"/>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6432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ontent Placeholder 2"/>
          <p:cNvSpPr txBox="1"/>
          <p:nvPr/>
        </p:nvSpPr>
        <p:spPr>
          <a:xfrm>
            <a:off x="519443" y="641472"/>
            <a:ext cx="5857670" cy="4221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03454" indent="-203454" algn="ctr" defTabSz="813816">
              <a:lnSpc>
                <a:spcPct val="81000"/>
              </a:lnSpc>
              <a:spcBef>
                <a:spcPts val="800"/>
              </a:spcBef>
              <a:defRPr sz="3559" i="1">
                <a:solidFill>
                  <a:srgbClr val="3C1A56"/>
                </a:solidFill>
                <a:latin typeface="Raleway"/>
                <a:ea typeface="Raleway"/>
                <a:cs typeface="Raleway"/>
                <a:sym typeface="Raleway"/>
              </a:defRPr>
            </a:pPr>
            <a:r>
              <a:t>This CAST Commentary is available at</a:t>
            </a:r>
            <a:endParaRPr sz="2492"/>
          </a:p>
          <a:p>
            <a:pPr marL="203454" indent="-203454" algn="ctr" defTabSz="813816">
              <a:lnSpc>
                <a:spcPct val="81000"/>
              </a:lnSpc>
              <a:spcBef>
                <a:spcPts val="800"/>
              </a:spcBef>
              <a:defRPr sz="3559" b="1">
                <a:latin typeface="Raleway"/>
                <a:ea typeface="Raleway"/>
                <a:cs typeface="Raleway"/>
                <a:sym typeface="Raleway"/>
              </a:defRPr>
            </a:pPr>
            <a:r>
              <a:t>www.cast-science.org/</a:t>
            </a:r>
            <a:br/>
            <a:r>
              <a:t>publications</a:t>
            </a:r>
          </a:p>
          <a:p>
            <a:pPr marL="203454" indent="-203454" algn="ctr" defTabSz="813816">
              <a:lnSpc>
                <a:spcPct val="81000"/>
              </a:lnSpc>
              <a:spcBef>
                <a:spcPts val="800"/>
              </a:spcBef>
              <a:defRPr sz="3559" i="1">
                <a:latin typeface="Raleway"/>
                <a:ea typeface="Raleway"/>
                <a:cs typeface="Raleway"/>
                <a:sym typeface="Raleway"/>
              </a:defRPr>
            </a:pPr>
            <a:endParaRPr/>
          </a:p>
          <a:p>
            <a:pPr marL="203454" indent="-203454" algn="ctr" defTabSz="813816">
              <a:lnSpc>
                <a:spcPct val="81000"/>
              </a:lnSpc>
              <a:spcBef>
                <a:spcPts val="800"/>
              </a:spcBef>
              <a:defRPr sz="3559" b="1">
                <a:solidFill>
                  <a:srgbClr val="3C1A56"/>
                </a:solidFill>
                <a:latin typeface="Raleway"/>
                <a:ea typeface="Raleway"/>
                <a:cs typeface="Raleway"/>
                <a:sym typeface="Raleway"/>
              </a:defRPr>
            </a:pPr>
            <a:r>
              <a:t>Anna Dilger</a:t>
            </a:r>
            <a:br/>
            <a:r>
              <a:rPr sz="3204" b="0"/>
              <a:t>adilger2@illinois.edu</a:t>
            </a:r>
            <a:r>
              <a:rPr sz="3204"/>
              <a:t> </a:t>
            </a:r>
          </a:p>
          <a:p>
            <a:pPr marL="203454" indent="-203454" algn="ctr" defTabSz="813816">
              <a:lnSpc>
                <a:spcPct val="81000"/>
              </a:lnSpc>
              <a:spcBef>
                <a:spcPts val="800"/>
              </a:spcBef>
              <a:defRPr sz="2136" b="1">
                <a:latin typeface="Raleway"/>
                <a:ea typeface="Raleway"/>
                <a:cs typeface="Raleway"/>
                <a:sym typeface="Raleway"/>
              </a:defRPr>
            </a:pPr>
            <a:endParaRPr sz="3204"/>
          </a:p>
        </p:txBody>
      </p:sp>
      <p:pic>
        <p:nvPicPr>
          <p:cNvPr id="364" name="Picture 2" descr="Picture 2"/>
          <p:cNvPicPr>
            <a:picLocks noChangeAspect="1"/>
          </p:cNvPicPr>
          <p:nvPr/>
        </p:nvPicPr>
        <p:blipFill>
          <a:blip r:embed="rId2"/>
          <a:stretch>
            <a:fillRect/>
          </a:stretch>
        </p:blipFill>
        <p:spPr>
          <a:xfrm>
            <a:off x="2251244" y="5587203"/>
            <a:ext cx="2394068" cy="1097281"/>
          </a:xfrm>
          <a:prstGeom prst="rect">
            <a:avLst/>
          </a:prstGeom>
          <a:ln w="12700">
            <a:miter lim="400000"/>
          </a:ln>
        </p:spPr>
      </p:pic>
      <p:sp>
        <p:nvSpPr>
          <p:cNvPr id="365" name="Rectangle 5"/>
          <p:cNvSpPr txBox="1"/>
          <p:nvPr/>
        </p:nvSpPr>
        <p:spPr>
          <a:xfrm>
            <a:off x="144870" y="6369134"/>
            <a:ext cx="60045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#CASTreports2020</a:t>
            </a:r>
          </a:p>
        </p:txBody>
      </p:sp>
      <p:pic>
        <p:nvPicPr>
          <p:cNvPr id="366" name="Picture 2" descr="Picture 2"/>
          <p:cNvPicPr>
            <a:picLocks noChangeAspect="1"/>
          </p:cNvPicPr>
          <p:nvPr/>
        </p:nvPicPr>
        <p:blipFill>
          <a:blip r:embed="rId3"/>
          <a:stretch>
            <a:fillRect/>
          </a:stretch>
        </p:blipFill>
        <p:spPr>
          <a:xfrm>
            <a:off x="7054040" y="276247"/>
            <a:ext cx="4946075" cy="6400801"/>
          </a:xfrm>
          <a:prstGeom prst="rect">
            <a:avLst/>
          </a:prstGeom>
          <a:ln w="3175">
            <a:solidFill>
              <a:srgbClr val="A6A6A6"/>
            </a:solid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3"/>
          <p:cNvSpPr txBox="1">
            <a:spLocks noGrp="1"/>
          </p:cNvSpPr>
          <p:nvPr>
            <p:ph type="title"/>
          </p:nvPr>
        </p:nvSpPr>
        <p:spPr>
          <a:xfrm>
            <a:off x="1908810" y="138251"/>
            <a:ext cx="7886701" cy="695723"/>
          </a:xfrm>
          <a:prstGeom prst="rect">
            <a:avLst/>
          </a:prstGeom>
        </p:spPr>
        <p:txBody>
          <a:bodyPr/>
          <a:lstStyle>
            <a:lvl1pPr algn="ctr" defTabSz="514350">
              <a:defRPr sz="4050">
                <a:solidFill>
                  <a:srgbClr val="268147"/>
                </a:solidFill>
                <a:latin typeface="Raleway"/>
                <a:ea typeface="Raleway"/>
                <a:cs typeface="Raleway"/>
                <a:sym typeface="Raleway"/>
              </a:defRPr>
            </a:lvl1pPr>
          </a:lstStyle>
          <a:p>
            <a:r>
              <a:t>Task Force Members</a:t>
            </a:r>
          </a:p>
        </p:txBody>
      </p:sp>
      <p:pic>
        <p:nvPicPr>
          <p:cNvPr id="213" name="Picture 8" descr="Picture 8"/>
          <p:cNvPicPr>
            <a:picLocks noChangeAspect="1"/>
          </p:cNvPicPr>
          <p:nvPr/>
        </p:nvPicPr>
        <p:blipFill>
          <a:blip r:embed="rId2"/>
          <a:stretch>
            <a:fillRect/>
          </a:stretch>
        </p:blipFill>
        <p:spPr>
          <a:xfrm>
            <a:off x="9795509" y="6189826"/>
            <a:ext cx="2264390" cy="548641"/>
          </a:xfrm>
          <a:prstGeom prst="rect">
            <a:avLst/>
          </a:prstGeom>
          <a:ln w="12700">
            <a:miter lim="400000"/>
          </a:ln>
        </p:spPr>
      </p:pic>
      <p:sp>
        <p:nvSpPr>
          <p:cNvPr id="214" name="Content Placeholder 2"/>
          <p:cNvSpPr txBox="1"/>
          <p:nvPr/>
        </p:nvSpPr>
        <p:spPr>
          <a:xfrm>
            <a:off x="827115" y="923231"/>
            <a:ext cx="5322315" cy="5334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defRPr sz="2800" b="1">
                <a:solidFill>
                  <a:srgbClr val="268147"/>
                </a:solidFill>
                <a:latin typeface="Raleway"/>
                <a:ea typeface="Raleway"/>
                <a:cs typeface="Raleway"/>
                <a:sym typeface="Raleway"/>
              </a:defRPr>
            </a:pPr>
            <a:r>
              <a:t>Authors:</a:t>
            </a:r>
            <a:endParaRPr sz="2700"/>
          </a:p>
          <a:p>
            <a:pPr>
              <a:defRPr sz="2000" b="1">
                <a:latin typeface="Raleway"/>
                <a:ea typeface="Raleway"/>
                <a:cs typeface="Raleway"/>
                <a:sym typeface="Raleway"/>
              </a:defRPr>
            </a:pPr>
            <a:r>
              <a:t>Dustin Boler (Chair)</a:t>
            </a:r>
            <a:endParaRPr sz="2700"/>
          </a:p>
          <a:p>
            <a:pPr lvl="1" indent="0">
              <a:defRPr sz="2000">
                <a:latin typeface="Raleway"/>
                <a:ea typeface="Raleway"/>
                <a:cs typeface="Raleway"/>
                <a:sym typeface="Raleway"/>
              </a:defRPr>
            </a:pPr>
            <a:r>
              <a:t>University of Illinois at Urbana-Champaign</a:t>
            </a:r>
          </a:p>
          <a:p>
            <a:pPr lvl="1" indent="0">
              <a:spcBef>
                <a:spcPts val="600"/>
              </a:spcBef>
              <a:defRPr sz="2000" b="1">
                <a:latin typeface="Raleway"/>
                <a:ea typeface="Raleway"/>
                <a:cs typeface="Raleway"/>
                <a:sym typeface="Raleway"/>
              </a:defRPr>
            </a:pPr>
            <a:r>
              <a:t>Min-ho Kim</a:t>
            </a:r>
            <a:br/>
            <a:r>
              <a:rPr b="0"/>
              <a:t>Kent State University</a:t>
            </a:r>
            <a:endParaRPr sz="2300"/>
          </a:p>
          <a:p>
            <a:pPr lvl="1" indent="0">
              <a:spcBef>
                <a:spcPts val="600"/>
              </a:spcBef>
              <a:defRPr sz="2000" b="1">
                <a:latin typeface="Raleway"/>
                <a:ea typeface="Raleway"/>
                <a:cs typeface="Raleway"/>
                <a:sym typeface="Raleway"/>
              </a:defRPr>
            </a:pPr>
            <a:r>
              <a:t>Jess Krieger</a:t>
            </a:r>
            <a:br/>
            <a:r>
              <a:rPr b="0"/>
              <a:t>Kent State University</a:t>
            </a:r>
            <a:endParaRPr sz="2300"/>
          </a:p>
          <a:p>
            <a:pPr lvl="1" indent="0">
              <a:spcBef>
                <a:spcPts val="600"/>
              </a:spcBef>
              <a:defRPr sz="2000" b="1">
                <a:latin typeface="Raleway"/>
                <a:ea typeface="Raleway"/>
                <a:cs typeface="Raleway"/>
                <a:sym typeface="Raleway"/>
              </a:defRPr>
            </a:pPr>
            <a:r>
              <a:t>Jennifer Martin</a:t>
            </a:r>
            <a:br/>
            <a:r>
              <a:rPr b="0"/>
              <a:t>Colorado State University</a:t>
            </a:r>
            <a:endParaRPr sz="2300"/>
          </a:p>
          <a:p>
            <a:pPr lvl="1" indent="0">
              <a:spcBef>
                <a:spcPts val="600"/>
              </a:spcBef>
              <a:defRPr sz="2000" b="1">
                <a:latin typeface="Raleway"/>
                <a:ea typeface="Raleway"/>
                <a:cs typeface="Raleway"/>
                <a:sym typeface="Raleway"/>
              </a:defRPr>
            </a:pPr>
            <a:r>
              <a:t>Andrew Milkowski</a:t>
            </a:r>
            <a:br/>
            <a:r>
              <a:rPr b="0"/>
              <a:t>University of Wisconsin-Madison</a:t>
            </a:r>
            <a:endParaRPr sz="2300"/>
          </a:p>
          <a:p>
            <a:pPr lvl="1" indent="0">
              <a:spcBef>
                <a:spcPts val="600"/>
              </a:spcBef>
              <a:defRPr sz="2000" b="1">
                <a:latin typeface="Raleway"/>
                <a:ea typeface="Raleway"/>
                <a:cs typeface="Raleway"/>
                <a:sym typeface="Raleway"/>
              </a:defRPr>
            </a:pPr>
            <a:r>
              <a:t>Paul Mozdziak</a:t>
            </a:r>
            <a:br/>
            <a:r>
              <a:rPr b="0"/>
              <a:t>North Carolina State University</a:t>
            </a:r>
            <a:endParaRPr sz="2300"/>
          </a:p>
          <a:p>
            <a:pPr lvl="1" indent="0">
              <a:spcBef>
                <a:spcPts val="600"/>
              </a:spcBef>
              <a:defRPr sz="2000" b="1">
                <a:latin typeface="Raleway"/>
                <a:ea typeface="Raleway"/>
                <a:cs typeface="Raleway"/>
                <a:sym typeface="Raleway"/>
              </a:defRPr>
            </a:pPr>
            <a:r>
              <a:t>Brian P. Sylvester</a:t>
            </a:r>
            <a:br/>
            <a:r>
              <a:rPr b="0"/>
              <a:t>Foley &amp; Lardner LLP, Washington, D.C.</a:t>
            </a:r>
          </a:p>
        </p:txBody>
      </p:sp>
      <p:sp>
        <p:nvSpPr>
          <p:cNvPr id="215" name="Rectangle 11"/>
          <p:cNvSpPr txBox="1"/>
          <p:nvPr/>
        </p:nvSpPr>
        <p:spPr>
          <a:xfrm>
            <a:off x="144870" y="6369134"/>
            <a:ext cx="60045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#CASTreports2020</a:t>
            </a:r>
          </a:p>
        </p:txBody>
      </p:sp>
      <p:sp>
        <p:nvSpPr>
          <p:cNvPr id="216" name="Content Placeholder 2"/>
          <p:cNvSpPr txBox="1"/>
          <p:nvPr/>
        </p:nvSpPr>
        <p:spPr>
          <a:xfrm>
            <a:off x="6240870" y="923231"/>
            <a:ext cx="5627717" cy="3873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600"/>
              </a:spcBef>
              <a:defRPr sz="2800" b="1">
                <a:solidFill>
                  <a:srgbClr val="268147"/>
                </a:solidFill>
                <a:latin typeface="Raleway"/>
                <a:ea typeface="Raleway"/>
                <a:cs typeface="Raleway"/>
                <a:sym typeface="Raleway"/>
              </a:defRPr>
            </a:pPr>
            <a:r>
              <a:t>Reviewers:</a:t>
            </a:r>
            <a:endParaRPr sz="2700"/>
          </a:p>
          <a:p>
            <a:pPr>
              <a:defRPr sz="2000" b="1">
                <a:latin typeface="Raleway"/>
                <a:ea typeface="Raleway"/>
                <a:cs typeface="Raleway"/>
                <a:sym typeface="Raleway"/>
              </a:defRPr>
            </a:pPr>
            <a:r>
              <a:t>Jimmy Keeton</a:t>
            </a:r>
            <a:endParaRPr sz="2700"/>
          </a:p>
          <a:p>
            <a:pPr>
              <a:defRPr sz="2000">
                <a:latin typeface="Raleway"/>
                <a:ea typeface="Raleway"/>
                <a:cs typeface="Raleway"/>
                <a:sym typeface="Raleway"/>
              </a:defRPr>
            </a:pPr>
            <a:r>
              <a:t>Texas A&amp;M University</a:t>
            </a:r>
            <a:endParaRPr sz="2700"/>
          </a:p>
          <a:p>
            <a:pPr>
              <a:spcBef>
                <a:spcPts val="600"/>
              </a:spcBef>
              <a:defRPr sz="2000" b="1">
                <a:latin typeface="Raleway"/>
                <a:ea typeface="Raleway"/>
                <a:cs typeface="Raleway"/>
                <a:sym typeface="Raleway"/>
              </a:defRPr>
            </a:pPr>
            <a:r>
              <a:t>Jayson Lusk</a:t>
            </a:r>
            <a:br/>
            <a:r>
              <a:rPr b="0"/>
              <a:t>Purdue University</a:t>
            </a:r>
            <a:endParaRPr sz="2700"/>
          </a:p>
          <a:p>
            <a:pPr>
              <a:spcBef>
                <a:spcPts val="600"/>
              </a:spcBef>
              <a:defRPr sz="2000" b="1">
                <a:latin typeface="Raleway"/>
                <a:ea typeface="Raleway"/>
                <a:cs typeface="Raleway"/>
                <a:sym typeface="Raleway"/>
              </a:defRPr>
            </a:pPr>
            <a:r>
              <a:t>Neil Stephens</a:t>
            </a:r>
            <a:br/>
            <a:r>
              <a:rPr b="0"/>
              <a:t>Brunel University, London, United Kingdom</a:t>
            </a:r>
            <a:endParaRPr sz="2700"/>
          </a:p>
          <a:p>
            <a:pPr>
              <a:defRPr sz="1600" b="1">
                <a:latin typeface="Raleway"/>
                <a:ea typeface="Raleway"/>
                <a:cs typeface="Raleway"/>
                <a:sym typeface="Raleway"/>
              </a:defRPr>
            </a:pPr>
            <a:endParaRPr sz="2700"/>
          </a:p>
          <a:p>
            <a:pPr>
              <a:defRPr sz="2800" b="1">
                <a:solidFill>
                  <a:srgbClr val="268147"/>
                </a:solidFill>
                <a:latin typeface="Raleway"/>
                <a:ea typeface="Raleway"/>
                <a:cs typeface="Raleway"/>
                <a:sym typeface="Raleway"/>
              </a:defRPr>
            </a:pPr>
            <a:r>
              <a:t>Liaison:</a:t>
            </a:r>
          </a:p>
          <a:p>
            <a:pPr>
              <a:defRPr sz="2000" b="1">
                <a:latin typeface="Raleway"/>
                <a:ea typeface="Raleway"/>
                <a:cs typeface="Raleway"/>
                <a:sym typeface="Raleway"/>
              </a:defRPr>
            </a:pPr>
            <a:r>
              <a:t>Anna Dilger</a:t>
            </a:r>
          </a:p>
          <a:p>
            <a:pPr lvl="1" indent="0">
              <a:defRPr sz="2000">
                <a:latin typeface="Raleway"/>
                <a:ea typeface="Raleway"/>
                <a:cs typeface="Raleway"/>
                <a:sym typeface="Raleway"/>
              </a:defRPr>
            </a:pPr>
            <a:r>
              <a:t>University of Illinois at Urbana-Champaign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3"/>
          <p:cNvSpPr txBox="1">
            <a:spLocks noGrp="1"/>
          </p:cNvSpPr>
          <p:nvPr>
            <p:ph type="title"/>
          </p:nvPr>
        </p:nvSpPr>
        <p:spPr>
          <a:xfrm>
            <a:off x="838200" y="0"/>
            <a:ext cx="10515600" cy="1325563"/>
          </a:xfrm>
          <a:prstGeom prst="rect">
            <a:avLst/>
          </a:prstGeom>
        </p:spPr>
        <p:txBody>
          <a:bodyPr/>
          <a:lstStyle>
            <a:lvl1pPr>
              <a:defRPr sz="5400" b="1">
                <a:solidFill>
                  <a:srgbClr val="22895A"/>
                </a:solidFill>
                <a:latin typeface="Raleway"/>
                <a:ea typeface="Raleway"/>
                <a:cs typeface="Raleway"/>
                <a:sym typeface="Raleway"/>
              </a:defRPr>
            </a:lvl1pPr>
          </a:lstStyle>
          <a:p>
            <a:r>
              <a:rPr dirty="0"/>
              <a:t>Goal of Commentary</a:t>
            </a:r>
          </a:p>
        </p:txBody>
      </p:sp>
      <p:sp>
        <p:nvSpPr>
          <p:cNvPr id="219" name="Content Placeholder 4"/>
          <p:cNvSpPr txBox="1">
            <a:spLocks noGrp="1"/>
          </p:cNvSpPr>
          <p:nvPr>
            <p:ph type="body" idx="1"/>
          </p:nvPr>
        </p:nvSpPr>
        <p:spPr>
          <a:xfrm>
            <a:off x="838200" y="1423193"/>
            <a:ext cx="10515600" cy="4949897"/>
          </a:xfrm>
          <a:prstGeom prst="rect">
            <a:avLst/>
          </a:prstGeom>
        </p:spPr>
        <p:txBody>
          <a:bodyPr>
            <a:normAutofit/>
          </a:bodyPr>
          <a:lstStyle/>
          <a:p>
            <a:pPr>
              <a:lnSpc>
                <a:spcPct val="110000"/>
              </a:lnSpc>
            </a:pPr>
            <a:r>
              <a:rPr sz="3200" dirty="0"/>
              <a:t>Identify challenges and uncertainties regarding the eventual production, sale, regulation, and safety of food products produced from cultured animal cells and tissues</a:t>
            </a:r>
          </a:p>
          <a:p>
            <a:pPr>
              <a:spcBef>
                <a:spcPts val="2400"/>
              </a:spcBef>
            </a:pPr>
            <a:r>
              <a:rPr sz="3200" dirty="0"/>
              <a:t>Questions included:</a:t>
            </a:r>
          </a:p>
          <a:p>
            <a:pPr marL="685800" lvl="1" indent="-228600">
              <a:lnSpc>
                <a:spcPct val="100000"/>
              </a:lnSpc>
              <a:spcBef>
                <a:spcPts val="500"/>
              </a:spcBef>
              <a:defRPr sz="2400" i="1"/>
            </a:pPr>
            <a:r>
              <a:rPr dirty="0"/>
              <a:t>What techniques will be used to make these products?</a:t>
            </a:r>
          </a:p>
          <a:p>
            <a:pPr marL="685800" lvl="1" indent="-228600">
              <a:lnSpc>
                <a:spcPct val="100000"/>
              </a:lnSpc>
              <a:spcBef>
                <a:spcPts val="500"/>
              </a:spcBef>
              <a:defRPr sz="2400" i="1"/>
            </a:pPr>
            <a:r>
              <a:rPr dirty="0"/>
              <a:t>What types of products are expected to be available?</a:t>
            </a:r>
          </a:p>
          <a:p>
            <a:pPr marL="685800" lvl="1" indent="-228600">
              <a:lnSpc>
                <a:spcPct val="100000"/>
              </a:lnSpc>
              <a:spcBef>
                <a:spcPts val="500"/>
              </a:spcBef>
              <a:defRPr sz="2400" i="1"/>
            </a:pPr>
            <a:r>
              <a:rPr dirty="0"/>
              <a:t>Who will be responsible for regulating these products? How will they do that?</a:t>
            </a:r>
          </a:p>
          <a:p>
            <a:pPr marL="685800" lvl="1" indent="-228600">
              <a:lnSpc>
                <a:spcPct val="100000"/>
              </a:lnSpc>
              <a:spcBef>
                <a:spcPts val="500"/>
              </a:spcBef>
              <a:defRPr sz="2400" i="1"/>
            </a:pPr>
            <a:r>
              <a:rPr dirty="0"/>
              <a:t>How will these products be labeled? </a:t>
            </a:r>
          </a:p>
          <a:p>
            <a:pPr marL="685800" lvl="1" indent="-228600">
              <a:lnSpc>
                <a:spcPct val="100000"/>
              </a:lnSpc>
              <a:spcBef>
                <a:spcPts val="500"/>
              </a:spcBef>
              <a:defRPr sz="2400" i="1"/>
            </a:pPr>
            <a:r>
              <a:rPr dirty="0"/>
              <a:t>What food safety risks exist with these products? </a:t>
            </a:r>
          </a:p>
        </p:txBody>
      </p:sp>
      <p:pic>
        <p:nvPicPr>
          <p:cNvPr id="220" name="Picture 5" descr="Picture 5"/>
          <p:cNvPicPr>
            <a:picLocks noChangeAspect="1"/>
          </p:cNvPicPr>
          <p:nvPr/>
        </p:nvPicPr>
        <p:blipFill>
          <a:blip r:embed="rId2"/>
          <a:stretch>
            <a:fillRect/>
          </a:stretch>
        </p:blipFill>
        <p:spPr>
          <a:xfrm>
            <a:off x="9795509" y="6204339"/>
            <a:ext cx="2264390" cy="54864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5"/>
          <p:cNvGrpSpPr/>
          <p:nvPr/>
        </p:nvGrpSpPr>
        <p:grpSpPr>
          <a:xfrm>
            <a:off x="1103086" y="1741714"/>
            <a:ext cx="9739086" cy="4107544"/>
            <a:chOff x="0" y="0"/>
            <a:chExt cx="9739085" cy="4107543"/>
          </a:xfrm>
        </p:grpSpPr>
        <p:pic>
          <p:nvPicPr>
            <p:cNvPr id="222" name="Picture 3" descr="Picture 3"/>
            <p:cNvPicPr>
              <a:picLocks noChangeAspect="1"/>
            </p:cNvPicPr>
            <p:nvPr/>
          </p:nvPicPr>
          <p:blipFill>
            <a:blip r:embed="rId2"/>
            <a:srcRect l="9107" t="2075" r="10151" b="2550"/>
            <a:stretch>
              <a:fillRect/>
            </a:stretch>
          </p:blipFill>
          <p:spPr>
            <a:xfrm>
              <a:off x="91445" y="-1"/>
              <a:ext cx="9647641" cy="4107545"/>
            </a:xfrm>
            <a:prstGeom prst="rect">
              <a:avLst/>
            </a:prstGeom>
            <a:ln w="12700" cap="flat">
              <a:noFill/>
              <a:miter lim="400000"/>
            </a:ln>
            <a:effectLst/>
          </p:spPr>
        </p:pic>
        <p:sp>
          <p:nvSpPr>
            <p:cNvPr id="223" name="Rectangle 4"/>
            <p:cNvSpPr/>
            <p:nvPr/>
          </p:nvSpPr>
          <p:spPr>
            <a:xfrm>
              <a:off x="-1" y="0"/>
              <a:ext cx="329203" cy="270421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25" name="Title 1"/>
          <p:cNvSpPr txBox="1"/>
          <p:nvPr/>
        </p:nvSpPr>
        <p:spPr>
          <a:xfrm>
            <a:off x="45719" y="395006"/>
            <a:ext cx="12100562"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lvl="1" indent="0" algn="ctr">
              <a:defRPr sz="4000" i="1">
                <a:solidFill>
                  <a:srgbClr val="3C1A56"/>
                </a:solidFill>
              </a:defRPr>
            </a:pPr>
            <a:r>
              <a:rPr dirty="0"/>
              <a:t>What techniques will be used to make these products?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0" y="365125"/>
            <a:ext cx="12192000" cy="773503"/>
          </a:xfrm>
          <a:prstGeom prst="rect">
            <a:avLst/>
          </a:prstGeom>
        </p:spPr>
        <p:txBody>
          <a:bodyPr>
            <a:normAutofit/>
          </a:bodyPr>
          <a:lstStyle/>
          <a:p>
            <a:pPr lvl="1" algn="ctr">
              <a:lnSpc>
                <a:spcPct val="100000"/>
              </a:lnSpc>
              <a:defRPr sz="3800">
                <a:solidFill>
                  <a:srgbClr val="3C1A56"/>
                </a:solidFill>
              </a:defRPr>
            </a:pPr>
            <a:r>
              <a:rPr sz="4000" i="1" dirty="0">
                <a:latin typeface="+mn-lt"/>
              </a:rPr>
              <a:t>What techniques will be used to make these products?</a:t>
            </a:r>
          </a:p>
        </p:txBody>
      </p:sp>
      <p:grpSp>
        <p:nvGrpSpPr>
          <p:cNvPr id="230" name="Group 5"/>
          <p:cNvGrpSpPr/>
          <p:nvPr/>
        </p:nvGrpSpPr>
        <p:grpSpPr>
          <a:xfrm>
            <a:off x="1523481" y="2061839"/>
            <a:ext cx="8593495" cy="3254536"/>
            <a:chOff x="0" y="0"/>
            <a:chExt cx="8593494" cy="3254535"/>
          </a:xfrm>
        </p:grpSpPr>
        <p:pic>
          <p:nvPicPr>
            <p:cNvPr id="228" name="Picture 3" descr="Picture 3"/>
            <p:cNvPicPr>
              <a:picLocks noChangeAspect="1"/>
            </p:cNvPicPr>
            <p:nvPr/>
          </p:nvPicPr>
          <p:blipFill>
            <a:blip r:embed="rId2"/>
            <a:srcRect l="9107" t="2075" r="10151" b="2550"/>
            <a:stretch>
              <a:fillRect/>
            </a:stretch>
          </p:blipFill>
          <p:spPr>
            <a:xfrm>
              <a:off x="80689" y="0"/>
              <a:ext cx="8512806" cy="3254536"/>
            </a:xfrm>
            <a:prstGeom prst="rect">
              <a:avLst/>
            </a:prstGeom>
            <a:ln w="12700" cap="flat">
              <a:noFill/>
              <a:miter lim="400000"/>
            </a:ln>
            <a:effectLst/>
          </p:spPr>
        </p:pic>
        <p:sp>
          <p:nvSpPr>
            <p:cNvPr id="229" name="Rectangle 4"/>
            <p:cNvSpPr/>
            <p:nvPr/>
          </p:nvSpPr>
          <p:spPr>
            <a:xfrm>
              <a:off x="0" y="0"/>
              <a:ext cx="290479" cy="2142637"/>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31" name="TextBox 2"/>
          <p:cNvSpPr txBox="1"/>
          <p:nvPr/>
        </p:nvSpPr>
        <p:spPr>
          <a:xfrm>
            <a:off x="3596433" y="1294587"/>
            <a:ext cx="7072605" cy="513986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2400"/>
            </a:pPr>
            <a:r>
              <a:rPr sz="2800" dirty="0"/>
              <a:t>Many potential sources of cells:</a:t>
            </a:r>
          </a:p>
          <a:p>
            <a:pPr marL="742950" lvl="1" indent="-285750">
              <a:buSzPct val="100000"/>
              <a:buFont typeface="Arial"/>
              <a:buChar char="•"/>
              <a:defRPr sz="2400"/>
            </a:pPr>
            <a:r>
              <a:rPr sz="2800" dirty="0"/>
              <a:t>Biopsies from living animals</a:t>
            </a:r>
          </a:p>
          <a:p>
            <a:pPr marL="742950" lvl="1" indent="-285750">
              <a:buSzPct val="100000"/>
              <a:buFont typeface="Arial"/>
              <a:buChar char="•"/>
              <a:defRPr sz="2400"/>
            </a:pPr>
            <a:r>
              <a:rPr sz="2800" dirty="0"/>
              <a:t>Embryonic stem cells</a:t>
            </a:r>
          </a:p>
          <a:p>
            <a:pPr marL="742950" lvl="1" indent="-285750">
              <a:buSzPct val="100000"/>
              <a:buFont typeface="Arial"/>
              <a:buChar char="•"/>
              <a:defRPr sz="2400"/>
            </a:pPr>
            <a:r>
              <a:rPr sz="2800" dirty="0"/>
              <a:t>Bone marrow or other inducible stem cells</a:t>
            </a:r>
          </a:p>
          <a:p>
            <a:pPr marL="285750" indent="-285750">
              <a:spcBef>
                <a:spcPts val="1200"/>
              </a:spcBef>
              <a:buSzPct val="100000"/>
              <a:buFont typeface="Arial"/>
              <a:buChar char="•"/>
              <a:defRPr sz="2400"/>
            </a:pPr>
            <a:r>
              <a:rPr sz="2800" dirty="0"/>
              <a:t>Current targets are mainly muscle cells and adipocytes as these are the main cell types in conventional meat</a:t>
            </a:r>
          </a:p>
          <a:p>
            <a:pPr marL="285750" indent="-285750">
              <a:spcBef>
                <a:spcPts val="1200"/>
              </a:spcBef>
              <a:buSzPct val="100000"/>
              <a:buFont typeface="Arial"/>
              <a:buChar char="•"/>
              <a:defRPr sz="2400"/>
            </a:pPr>
            <a:r>
              <a:rPr sz="2800" dirty="0"/>
              <a:t>To culture tissues, other cell types might be needed </a:t>
            </a:r>
          </a:p>
          <a:p>
            <a:pPr marL="285750" indent="-285750">
              <a:spcBef>
                <a:spcPts val="1200"/>
              </a:spcBef>
              <a:buSzPct val="100000"/>
              <a:buFont typeface="Arial"/>
              <a:buChar char="•"/>
              <a:defRPr sz="2400"/>
            </a:pPr>
            <a:r>
              <a:rPr sz="2800" dirty="0"/>
              <a:t>Cells must grow, divide, and mature in culture</a:t>
            </a:r>
          </a:p>
          <a:p>
            <a:pPr marL="285750" indent="-285750">
              <a:buSzPct val="100000"/>
              <a:buFont typeface="Arial"/>
              <a:buChar cha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5"/>
          <p:cNvGrpSpPr/>
          <p:nvPr/>
        </p:nvGrpSpPr>
        <p:grpSpPr>
          <a:xfrm>
            <a:off x="841309" y="2018295"/>
            <a:ext cx="8593495" cy="3254537"/>
            <a:chOff x="0" y="0"/>
            <a:chExt cx="8593494" cy="3254535"/>
          </a:xfrm>
        </p:grpSpPr>
        <p:pic>
          <p:nvPicPr>
            <p:cNvPr id="233" name="Picture 3" descr="Picture 3"/>
            <p:cNvPicPr>
              <a:picLocks noChangeAspect="1"/>
            </p:cNvPicPr>
            <p:nvPr/>
          </p:nvPicPr>
          <p:blipFill>
            <a:blip r:embed="rId2"/>
            <a:srcRect l="9107" t="2075" r="10151" b="2550"/>
            <a:stretch>
              <a:fillRect/>
            </a:stretch>
          </p:blipFill>
          <p:spPr>
            <a:xfrm>
              <a:off x="80689" y="0"/>
              <a:ext cx="8512806" cy="3254536"/>
            </a:xfrm>
            <a:prstGeom prst="rect">
              <a:avLst/>
            </a:prstGeom>
            <a:ln w="12700" cap="flat">
              <a:noFill/>
              <a:miter lim="400000"/>
            </a:ln>
            <a:effectLst/>
          </p:spPr>
        </p:pic>
        <p:sp>
          <p:nvSpPr>
            <p:cNvPr id="234" name="Rectangle 4"/>
            <p:cNvSpPr/>
            <p:nvPr/>
          </p:nvSpPr>
          <p:spPr>
            <a:xfrm>
              <a:off x="0" y="0"/>
              <a:ext cx="290479" cy="2142637"/>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36" name="TextBox 6"/>
          <p:cNvSpPr txBox="1"/>
          <p:nvPr/>
        </p:nvSpPr>
        <p:spPr>
          <a:xfrm>
            <a:off x="4644382" y="1458458"/>
            <a:ext cx="7228964" cy="5032147"/>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indent="-285750">
              <a:buSzPct val="100000"/>
              <a:buFont typeface="Arial"/>
              <a:buChar char="•"/>
              <a:defRPr sz="2400"/>
            </a:pPr>
            <a:r>
              <a:rPr sz="2800" dirty="0"/>
              <a:t>Once suitable cell lines are developed, they must be cultured at a large scale</a:t>
            </a:r>
          </a:p>
          <a:p>
            <a:pPr marL="285750" indent="-285750">
              <a:spcBef>
                <a:spcPts val="1200"/>
              </a:spcBef>
              <a:buSzPct val="100000"/>
              <a:buFont typeface="Arial"/>
              <a:buChar char="•"/>
              <a:defRPr sz="2400"/>
            </a:pPr>
            <a:r>
              <a:rPr sz="2800" dirty="0"/>
              <a:t>This means moving from well-established benchtop techniques of milliliters or a few liters at a time to thousands or tens of thousand liters in bioreactors</a:t>
            </a:r>
          </a:p>
          <a:p>
            <a:pPr marL="285750" indent="-285750">
              <a:spcBef>
                <a:spcPts val="1200"/>
              </a:spcBef>
              <a:buSzPct val="100000"/>
              <a:buFont typeface="Arial"/>
              <a:buChar char="•"/>
              <a:defRPr sz="2400"/>
            </a:pPr>
            <a:r>
              <a:rPr sz="2800" dirty="0"/>
              <a:t>This requires a very large volume of cell culture media </a:t>
            </a:r>
          </a:p>
          <a:p>
            <a:pPr marL="742950" lvl="1" indent="-285750">
              <a:spcBef>
                <a:spcPts val="600"/>
              </a:spcBef>
              <a:buSzPct val="100000"/>
              <a:buFont typeface="Arial"/>
              <a:buChar char="•"/>
            </a:pPr>
            <a:r>
              <a:rPr sz="2400" dirty="0"/>
              <a:t>Media contains nutrients to “feed” the cells and growth factors and hormones to direct their growth, division, and differentiation </a:t>
            </a:r>
          </a:p>
        </p:txBody>
      </p:sp>
      <p:sp>
        <p:nvSpPr>
          <p:cNvPr id="237" name="Title 1"/>
          <p:cNvSpPr txBox="1"/>
          <p:nvPr/>
        </p:nvSpPr>
        <p:spPr>
          <a:xfrm>
            <a:off x="45719" y="395006"/>
            <a:ext cx="12100562"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lvl="1" indent="0" algn="ctr">
              <a:defRPr sz="4000" i="1">
                <a:solidFill>
                  <a:srgbClr val="3C1A56"/>
                </a:solidFill>
              </a:defRPr>
            </a:pPr>
            <a:r>
              <a:rPr dirty="0"/>
              <a:t>What techniques will be used to make these products?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6"/>
          <p:cNvSpPr txBox="1"/>
          <p:nvPr/>
        </p:nvSpPr>
        <p:spPr>
          <a:xfrm>
            <a:off x="462484" y="1167293"/>
            <a:ext cx="6714170" cy="550920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indent="-285750">
              <a:buSzPct val="100000"/>
              <a:buFont typeface="Arial"/>
              <a:buChar char="•"/>
              <a:defRPr sz="2400"/>
            </a:pPr>
            <a:r>
              <a:rPr sz="2800" dirty="0"/>
              <a:t>Cultivation of cells in bioreactors is only the first potential step of this process</a:t>
            </a:r>
          </a:p>
          <a:p>
            <a:pPr marL="742950" lvl="1" indent="-285750">
              <a:buSzPct val="100000"/>
              <a:buFont typeface="Arial"/>
              <a:buChar char="•"/>
            </a:pPr>
            <a:r>
              <a:rPr sz="2000" dirty="0"/>
              <a:t>Several companies have or are rapidly attaining this stage of production</a:t>
            </a:r>
          </a:p>
          <a:p>
            <a:pPr marL="742950" lvl="1" indent="-285750">
              <a:buSzPct val="100000"/>
              <a:buFont typeface="Arial"/>
              <a:buChar char="•"/>
            </a:pPr>
            <a:r>
              <a:rPr sz="2000" dirty="0"/>
              <a:t>This alone can lead to food products</a:t>
            </a:r>
          </a:p>
          <a:p>
            <a:pPr marL="285750" indent="-285750">
              <a:buSzPct val="100000"/>
              <a:buFont typeface="Arial"/>
              <a:buChar char="•"/>
              <a:defRPr sz="2400"/>
            </a:pPr>
            <a:r>
              <a:rPr sz="2800" dirty="0"/>
              <a:t>The goal, however, is to completely mimic the texture, taste, and composition of traditional meat</a:t>
            </a:r>
          </a:p>
          <a:p>
            <a:pPr marL="742950" lvl="1" indent="-285750">
              <a:buSzPct val="100000"/>
              <a:buFont typeface="Arial"/>
              <a:buChar char="•"/>
            </a:pPr>
            <a:r>
              <a:rPr sz="2000" dirty="0"/>
              <a:t>This will require culturing several cell types at once as tissues</a:t>
            </a:r>
          </a:p>
          <a:p>
            <a:pPr marL="285750" indent="-285750">
              <a:buSzPct val="100000"/>
              <a:buFont typeface="Arial"/>
              <a:buChar char="•"/>
              <a:defRPr sz="2400"/>
            </a:pPr>
            <a:r>
              <a:rPr sz="2800" dirty="0"/>
              <a:t>Cells can be seeded into matrices of plant or animal origin and cultivated</a:t>
            </a:r>
          </a:p>
          <a:p>
            <a:pPr marL="285750" indent="-285750">
              <a:buSzPct val="100000"/>
              <a:buFont typeface="Arial"/>
              <a:buChar char="•"/>
              <a:defRPr sz="2400"/>
            </a:pPr>
            <a:r>
              <a:rPr sz="2800" dirty="0"/>
              <a:t>This will require the development of technologies to accomplish this goal </a:t>
            </a:r>
          </a:p>
        </p:txBody>
      </p:sp>
      <p:sp>
        <p:nvSpPr>
          <p:cNvPr id="243" name="Title 1"/>
          <p:cNvSpPr txBox="1">
            <a:spLocks noGrp="1"/>
          </p:cNvSpPr>
          <p:nvPr>
            <p:ph type="title"/>
          </p:nvPr>
        </p:nvSpPr>
        <p:spPr>
          <a:xfrm>
            <a:off x="0" y="220135"/>
            <a:ext cx="12192000" cy="773503"/>
          </a:xfrm>
          <a:prstGeom prst="rect">
            <a:avLst/>
          </a:prstGeom>
        </p:spPr>
        <p:txBody>
          <a:bodyPr>
            <a:normAutofit/>
          </a:bodyPr>
          <a:lstStyle/>
          <a:p>
            <a:pPr lvl="1" algn="ctr">
              <a:lnSpc>
                <a:spcPct val="100000"/>
              </a:lnSpc>
              <a:defRPr sz="3800">
                <a:solidFill>
                  <a:srgbClr val="3C1A56"/>
                </a:solidFill>
              </a:defRPr>
            </a:pPr>
            <a:r>
              <a:rPr sz="4000" i="1" dirty="0">
                <a:latin typeface="+mn-lt"/>
              </a:rPr>
              <a:t>What techniques will be used to make these products?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133"/>
          <a:stretch/>
        </p:blipFill>
        <p:spPr>
          <a:xfrm>
            <a:off x="7620000" y="1917860"/>
            <a:ext cx="3920836" cy="345483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title"/>
          </p:nvPr>
        </p:nvSpPr>
        <p:spPr>
          <a:xfrm>
            <a:off x="838200" y="365125"/>
            <a:ext cx="10515600" cy="931832"/>
          </a:xfrm>
          <a:prstGeom prst="rect">
            <a:avLst/>
          </a:prstGeom>
        </p:spPr>
        <p:txBody>
          <a:bodyPr>
            <a:normAutofit/>
          </a:bodyPr>
          <a:lstStyle>
            <a:lvl1pPr algn="ctr">
              <a:defRPr i="1">
                <a:solidFill>
                  <a:srgbClr val="3C1A56"/>
                </a:solidFill>
                <a:latin typeface="+mn-lt"/>
                <a:ea typeface="+mn-ea"/>
                <a:cs typeface="+mn-cs"/>
                <a:sym typeface="Calibri"/>
              </a:defRPr>
            </a:lvl1pPr>
          </a:lstStyle>
          <a:p>
            <a:r>
              <a:rPr sz="4000" dirty="0"/>
              <a:t>Technical Challenges to Overcome</a:t>
            </a:r>
          </a:p>
        </p:txBody>
      </p:sp>
      <p:sp>
        <p:nvSpPr>
          <p:cNvPr id="2" name="Text Placeholder 1"/>
          <p:cNvSpPr>
            <a:spLocks noGrp="1"/>
          </p:cNvSpPr>
          <p:nvPr>
            <p:ph type="body" idx="1"/>
          </p:nvPr>
        </p:nvSpPr>
        <p:spPr>
          <a:xfrm>
            <a:off x="838200" y="1222314"/>
            <a:ext cx="10515600" cy="4644448"/>
          </a:xfrm>
        </p:spPr>
        <p:txBody>
          <a:bodyPr>
            <a:noAutofit/>
          </a:bodyPr>
          <a:lstStyle/>
          <a:p>
            <a:pPr marL="224027" indent="-224027" defTabSz="896111">
              <a:lnSpc>
                <a:spcPct val="100000"/>
              </a:lnSpc>
              <a:spcBef>
                <a:spcPts val="900"/>
              </a:spcBef>
              <a:defRPr sz="2744"/>
            </a:pPr>
            <a:r>
              <a:rPr lang="en-US" dirty="0"/>
              <a:t>Selection and characterization of suitable cell lines</a:t>
            </a:r>
          </a:p>
          <a:p>
            <a:pPr marL="672084" lvl="1" indent="-224027" defTabSz="896111">
              <a:lnSpc>
                <a:spcPct val="100000"/>
              </a:lnSpc>
              <a:spcBef>
                <a:spcPts val="400"/>
              </a:spcBef>
              <a:defRPr sz="2352"/>
            </a:pPr>
            <a:r>
              <a:rPr lang="en-US" sz="2400" dirty="0"/>
              <a:t>Ease of propagation, nutritional content, palatability, or manufacturing traits</a:t>
            </a:r>
          </a:p>
          <a:p>
            <a:pPr marL="224027" indent="-224027" defTabSz="896111">
              <a:lnSpc>
                <a:spcPct val="100000"/>
              </a:lnSpc>
              <a:spcBef>
                <a:spcPts val="1200"/>
              </a:spcBef>
              <a:defRPr sz="2744"/>
            </a:pPr>
            <a:r>
              <a:rPr lang="en-US" dirty="0"/>
              <a:t>Lowering manufacturing costs</a:t>
            </a:r>
          </a:p>
          <a:p>
            <a:pPr marL="672084" lvl="1" indent="-224027" defTabSz="896111">
              <a:lnSpc>
                <a:spcPct val="100000"/>
              </a:lnSpc>
              <a:spcBef>
                <a:spcPts val="400"/>
              </a:spcBef>
              <a:defRPr sz="2352"/>
            </a:pPr>
            <a:r>
              <a:rPr lang="en-US" sz="2400" dirty="0"/>
              <a:t>This includes the costs of media components and bioreactor operation</a:t>
            </a:r>
          </a:p>
          <a:p>
            <a:pPr marL="224027" indent="-224027" defTabSz="896111">
              <a:lnSpc>
                <a:spcPct val="100000"/>
              </a:lnSpc>
              <a:spcBef>
                <a:spcPts val="1200"/>
              </a:spcBef>
              <a:defRPr sz="2744"/>
            </a:pPr>
            <a:r>
              <a:rPr lang="en-US" dirty="0"/>
              <a:t>Scaling up</a:t>
            </a:r>
          </a:p>
          <a:p>
            <a:pPr marL="672084" lvl="1" indent="-224027" defTabSz="896111">
              <a:lnSpc>
                <a:spcPct val="100000"/>
              </a:lnSpc>
              <a:spcBef>
                <a:spcPts val="400"/>
              </a:spcBef>
              <a:defRPr sz="2352"/>
            </a:pPr>
            <a:r>
              <a:rPr lang="en-US" sz="2400" dirty="0"/>
              <a:t>What works in a culture dish or few liters does not always translate to thousands of liters</a:t>
            </a:r>
          </a:p>
          <a:p>
            <a:pPr marL="224027" indent="-224027" defTabSz="896111">
              <a:lnSpc>
                <a:spcPct val="100000"/>
              </a:lnSpc>
              <a:spcBef>
                <a:spcPts val="1200"/>
              </a:spcBef>
              <a:defRPr sz="2744"/>
            </a:pPr>
            <a:r>
              <a:rPr lang="en-US" dirty="0"/>
              <a:t>Waste streams</a:t>
            </a:r>
          </a:p>
          <a:p>
            <a:pPr marL="672084" lvl="1" indent="-224027" defTabSz="896111">
              <a:lnSpc>
                <a:spcPct val="100000"/>
              </a:lnSpc>
              <a:spcBef>
                <a:spcPts val="400"/>
              </a:spcBef>
              <a:defRPr sz="2352"/>
            </a:pPr>
            <a:r>
              <a:rPr lang="en-US" sz="2400" dirty="0"/>
              <a:t>How will used media and other wastes be disposed of, recycled, or reused at scale	</a:t>
            </a:r>
          </a:p>
          <a:p>
            <a:pPr marL="224027" indent="-224027" defTabSz="896111">
              <a:lnSpc>
                <a:spcPct val="100000"/>
              </a:lnSpc>
              <a:spcBef>
                <a:spcPts val="1200"/>
              </a:spcBef>
              <a:defRPr sz="2744"/>
            </a:pPr>
            <a:r>
              <a:rPr lang="en-US" dirty="0"/>
              <a:t>Development of allied industries and workforce</a:t>
            </a:r>
          </a:p>
          <a:p>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itle 1"/>
          <p:cNvSpPr txBox="1">
            <a:spLocks noGrp="1"/>
          </p:cNvSpPr>
          <p:nvPr>
            <p:ph type="title"/>
          </p:nvPr>
        </p:nvSpPr>
        <p:spPr>
          <a:xfrm>
            <a:off x="0" y="187844"/>
            <a:ext cx="12192000" cy="773504"/>
          </a:xfrm>
          <a:prstGeom prst="rect">
            <a:avLst/>
          </a:prstGeom>
        </p:spPr>
        <p:txBody>
          <a:bodyPr>
            <a:normAutofit/>
          </a:bodyPr>
          <a:lstStyle/>
          <a:p>
            <a:pPr lvl="1" algn="ctr">
              <a:lnSpc>
                <a:spcPct val="100000"/>
              </a:lnSpc>
              <a:defRPr sz="3800">
                <a:solidFill>
                  <a:srgbClr val="3C1A56"/>
                </a:solidFill>
              </a:defRPr>
            </a:pPr>
            <a:r>
              <a:rPr sz="4000" i="1" dirty="0">
                <a:latin typeface="+mn-lt"/>
              </a:rPr>
              <a:t>What types of products are expected to be available?</a:t>
            </a:r>
          </a:p>
        </p:txBody>
      </p:sp>
      <p:pic>
        <p:nvPicPr>
          <p:cNvPr id="249" name="Picture 4" descr="Picture 4"/>
          <p:cNvPicPr>
            <a:picLocks noChangeAspect="1"/>
          </p:cNvPicPr>
          <p:nvPr/>
        </p:nvPicPr>
        <p:blipFill>
          <a:blip r:embed="rId2"/>
          <a:stretch>
            <a:fillRect/>
          </a:stretch>
        </p:blipFill>
        <p:spPr>
          <a:xfrm>
            <a:off x="2924368" y="961347"/>
            <a:ext cx="5747658" cy="2980267"/>
          </a:xfrm>
          <a:prstGeom prst="rect">
            <a:avLst/>
          </a:prstGeom>
          <a:ln w="12700">
            <a:miter lim="400000"/>
          </a:ln>
        </p:spPr>
      </p:pic>
      <p:graphicFrame>
        <p:nvGraphicFramePr>
          <p:cNvPr id="250" name="Table 5"/>
          <p:cNvGraphicFramePr/>
          <p:nvPr/>
        </p:nvGraphicFramePr>
        <p:xfrm>
          <a:off x="242596" y="4344275"/>
          <a:ext cx="11719245" cy="2204720"/>
        </p:xfrm>
        <a:graphic>
          <a:graphicData uri="http://schemas.openxmlformats.org/drawingml/2006/table">
            <a:tbl>
              <a:tblPr firstRow="1" bandRow="1">
                <a:tableStyleId>{4C3C2611-4C71-4FC5-86AE-919BDF0F9419}</a:tableStyleId>
              </a:tblPr>
              <a:tblGrid>
                <a:gridCol w="3906415">
                  <a:extLst>
                    <a:ext uri="{9D8B030D-6E8A-4147-A177-3AD203B41FA5}">
                      <a16:colId xmlns:a16="http://schemas.microsoft.com/office/drawing/2014/main" val="20000"/>
                    </a:ext>
                  </a:extLst>
                </a:gridCol>
                <a:gridCol w="3906415">
                  <a:extLst>
                    <a:ext uri="{9D8B030D-6E8A-4147-A177-3AD203B41FA5}">
                      <a16:colId xmlns:a16="http://schemas.microsoft.com/office/drawing/2014/main" val="20001"/>
                    </a:ext>
                  </a:extLst>
                </a:gridCol>
                <a:gridCol w="3906415">
                  <a:extLst>
                    <a:ext uri="{9D8B030D-6E8A-4147-A177-3AD203B41FA5}">
                      <a16:colId xmlns:a16="http://schemas.microsoft.com/office/drawing/2014/main" val="20002"/>
                    </a:ext>
                  </a:extLst>
                </a:gridCol>
              </a:tblGrid>
              <a:tr h="370840">
                <a:tc>
                  <a:txBody>
                    <a:bodyPr/>
                    <a:lstStyle/>
                    <a:p>
                      <a:pPr algn="ctr">
                        <a:defRPr sz="1800" b="0">
                          <a:solidFill>
                            <a:srgbClr val="000000"/>
                          </a:solidFill>
                        </a:defRPr>
                      </a:pPr>
                      <a:r>
                        <a:rPr b="1">
                          <a:solidFill>
                            <a:srgbClr val="FFFFFF"/>
                          </a:solidFill>
                        </a:rPr>
                        <a:t>Phase 1 Products</a:t>
                      </a:r>
                    </a:p>
                  </a:txBody>
                  <a:tcPr marL="45720" marR="45720" horzOverflow="overflow">
                    <a:solidFill>
                      <a:srgbClr val="22895A"/>
                    </a:solidFill>
                  </a:tcPr>
                </a:tc>
                <a:tc>
                  <a:txBody>
                    <a:bodyPr/>
                    <a:lstStyle/>
                    <a:p>
                      <a:pPr algn="ctr">
                        <a:defRPr sz="1800" b="0">
                          <a:solidFill>
                            <a:srgbClr val="000000"/>
                          </a:solidFill>
                        </a:defRPr>
                      </a:pPr>
                      <a:r>
                        <a:rPr b="1">
                          <a:solidFill>
                            <a:srgbClr val="FFFFFF"/>
                          </a:solidFill>
                        </a:rPr>
                        <a:t>Phase 2 Products</a:t>
                      </a:r>
                    </a:p>
                  </a:txBody>
                  <a:tcPr marL="45720" marR="45720" horzOverflow="overflow">
                    <a:solidFill>
                      <a:srgbClr val="22895A"/>
                    </a:solidFill>
                  </a:tcPr>
                </a:tc>
                <a:tc>
                  <a:txBody>
                    <a:bodyPr/>
                    <a:lstStyle/>
                    <a:p>
                      <a:pPr algn="ctr">
                        <a:defRPr sz="1800" b="0">
                          <a:solidFill>
                            <a:srgbClr val="000000"/>
                          </a:solidFill>
                        </a:defRPr>
                      </a:pPr>
                      <a:r>
                        <a:rPr b="1">
                          <a:solidFill>
                            <a:srgbClr val="FFFFFF"/>
                          </a:solidFill>
                        </a:rPr>
                        <a:t>Phase 3 Products</a:t>
                      </a:r>
                    </a:p>
                  </a:txBody>
                  <a:tcPr marL="45720" marR="45720" horzOverflow="overflow">
                    <a:solidFill>
                      <a:srgbClr val="22895A"/>
                    </a:solidFill>
                  </a:tcPr>
                </a:tc>
                <a:extLst>
                  <a:ext uri="{0D108BD9-81ED-4DB2-BD59-A6C34878D82A}">
                    <a16:rowId xmlns:a16="http://schemas.microsoft.com/office/drawing/2014/main" val="10000"/>
                  </a:ext>
                </a:extLst>
              </a:tr>
              <a:tr h="370840">
                <a:tc>
                  <a:txBody>
                    <a:bodyPr/>
                    <a:lstStyle/>
                    <a:p>
                      <a:pPr marL="285750" indent="-285750" algn="l">
                        <a:buSzPct val="100000"/>
                        <a:buFont typeface="Arial"/>
                        <a:buChar char="•"/>
                        <a:defRPr sz="1800"/>
                      </a:pPr>
                      <a:r>
                        <a:t>Cultivated cells would be used as an ingredient in a meat analogue of plant origin</a:t>
                      </a:r>
                    </a:p>
                    <a:p>
                      <a:pPr marL="285750" indent="-285750" algn="l">
                        <a:buSzPct val="100000"/>
                        <a:buFont typeface="Arial"/>
                        <a:buChar char="•"/>
                        <a:defRPr sz="1800"/>
                      </a:pPr>
                      <a:r>
                        <a:t>These cells would provide nutrients or flavor to the overall product</a:t>
                      </a:r>
                    </a:p>
                  </a:txBody>
                  <a:tcPr marL="45720" marR="45720" horzOverflow="overflow"/>
                </a:tc>
                <a:tc>
                  <a:txBody>
                    <a:bodyPr/>
                    <a:lstStyle/>
                    <a:p>
                      <a:pPr marL="285750" indent="-285750" algn="l">
                        <a:buSzPct val="100000"/>
                        <a:buFont typeface="Arial"/>
                        <a:buChar char="•"/>
                        <a:defRPr sz="1800"/>
                      </a:pPr>
                      <a:r>
                        <a:t>Products would be composed of entirely cultivated cells</a:t>
                      </a:r>
                    </a:p>
                    <a:p>
                      <a:pPr marL="285750" indent="-285750" algn="l">
                        <a:buSzPct val="100000"/>
                        <a:buFont typeface="Arial"/>
                        <a:buChar char="•"/>
                        <a:defRPr sz="1800"/>
                      </a:pPr>
                      <a:r>
                        <a:t>Likely would mimic current ground or formed products like hamburgers, sausages, or nuggets</a:t>
                      </a:r>
                    </a:p>
                  </a:txBody>
                  <a:tcPr marL="45720" marR="45720" horzOverflow="overflow"/>
                </a:tc>
                <a:tc>
                  <a:txBody>
                    <a:bodyPr/>
                    <a:lstStyle/>
                    <a:p>
                      <a:pPr marL="285750" indent="-285750" algn="l">
                        <a:buSzPct val="100000"/>
                        <a:buFont typeface="Arial"/>
                        <a:buChar char="•"/>
                        <a:defRPr sz="1800"/>
                      </a:pPr>
                      <a:r>
                        <a:t>Products would be cultivated tissues of many cell types</a:t>
                      </a:r>
                    </a:p>
                    <a:p>
                      <a:pPr marL="285750" indent="-285750" algn="l">
                        <a:buSzPct val="100000"/>
                        <a:buFont typeface="Arial"/>
                        <a:buChar char="•"/>
                        <a:defRPr sz="1800"/>
                      </a:pPr>
                      <a:r>
                        <a:t>Likely would mimic steaks, chops, roasts, or other “whole muscle” products</a:t>
                      </a:r>
                    </a:p>
                  </a:txBody>
                  <a:tcPr marL="45720" marR="45720" horzOverflow="overflow"/>
                </a:tc>
                <a:extLst>
                  <a:ext uri="{0D108BD9-81ED-4DB2-BD59-A6C34878D82A}">
                    <a16:rowId xmlns:a16="http://schemas.microsoft.com/office/drawing/2014/main" val="10001"/>
                  </a:ext>
                </a:extLst>
              </a:tr>
              <a:tr h="370840">
                <a:tc gridSpan="3">
                  <a:txBody>
                    <a:bodyPr/>
                    <a:lstStyle/>
                    <a:p>
                      <a:pPr algn="ctr">
                        <a:defRPr sz="1800" i="1"/>
                      </a:pPr>
                      <a:r>
                        <a:t>      Soon                                              </a:t>
                      </a:r>
                      <a:r>
                        <a:rPr i="0"/>
                        <a:t>Time Horizon for Products to be Introduced for Sale                                             </a:t>
                      </a:r>
                      <a:r>
                        <a:t>Much Later</a:t>
                      </a:r>
                    </a:p>
                  </a:txBody>
                  <a:tcPr marL="45720" marR="45720"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1" name="Straight Arrow Connector 7"/>
          <p:cNvSpPr/>
          <p:nvPr/>
        </p:nvSpPr>
        <p:spPr>
          <a:xfrm>
            <a:off x="8672025" y="6363475"/>
            <a:ext cx="1912777" cy="1"/>
          </a:xfrm>
          <a:prstGeom prst="line">
            <a:avLst/>
          </a:prstGeom>
          <a:ln w="38100">
            <a:solidFill>
              <a:srgbClr val="000000"/>
            </a:solidFill>
            <a:miter/>
            <a:tailEnd type="triangle"/>
          </a:ln>
        </p:spPr>
        <p:txBody>
          <a:bodyPr lIns="45719" rIns="45719"/>
          <a:lstStyle/>
          <a:p>
            <a:endParaRPr/>
          </a:p>
        </p:txBody>
      </p:sp>
      <p:sp>
        <p:nvSpPr>
          <p:cNvPr id="252" name="Straight Arrow Connector 8"/>
          <p:cNvSpPr/>
          <p:nvPr/>
        </p:nvSpPr>
        <p:spPr>
          <a:xfrm flipH="1">
            <a:off x="1626636" y="6363475"/>
            <a:ext cx="1751046" cy="1"/>
          </a:xfrm>
          <a:prstGeom prst="line">
            <a:avLst/>
          </a:prstGeom>
          <a:ln w="38100">
            <a:solidFill>
              <a:srgbClr val="000000"/>
            </a:solidFill>
            <a:miter/>
            <a:tailEnd type="triangle"/>
          </a:ln>
        </p:spPr>
        <p:txBody>
          <a:bodyPr lIns="45719" rIns="45719"/>
          <a:lstStyle/>
          <a:p>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1653</Words>
  <Application>Microsoft Office PowerPoint</Application>
  <PresentationFormat>Widescreen</PresentationFormat>
  <Paragraphs>174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vt:lpstr>
      <vt:lpstr>Raleway</vt:lpstr>
      <vt:lpstr>Times New Roman</vt:lpstr>
      <vt:lpstr>Office Theme</vt:lpstr>
      <vt:lpstr>PowerPoint Presentation</vt:lpstr>
      <vt:lpstr>Task Force Members</vt:lpstr>
      <vt:lpstr>Goal of Commentary</vt:lpstr>
      <vt:lpstr>PowerPoint Presentation</vt:lpstr>
      <vt:lpstr>What techniques will be used to make these products?</vt:lpstr>
      <vt:lpstr>PowerPoint Presentation</vt:lpstr>
      <vt:lpstr>What techniques will be used to make these products?</vt:lpstr>
      <vt:lpstr>Technical Challenges to Overcome</vt:lpstr>
      <vt:lpstr>What types of products are expected to be available?</vt:lpstr>
      <vt:lpstr>Who will be responsible for regulating these products?  How will they do that?</vt:lpstr>
      <vt:lpstr>Who will be responsible for regulating these products?  How will they do that?</vt:lpstr>
      <vt:lpstr>Who will be responsible for regulating these products?  How will they do that?</vt:lpstr>
      <vt:lpstr>How will these products be labeled? </vt:lpstr>
      <vt:lpstr>PowerPoint Presentation</vt:lpstr>
      <vt:lpstr>PowerPoint Presentation</vt:lpstr>
      <vt:lpstr>What food safety risks exist with these products? </vt:lpstr>
      <vt:lpstr>What food safety risks exist with these products?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Dilger</dc:creator>
  <cp:lastModifiedBy>Anna Dilger</cp:lastModifiedBy>
  <cp:revision>2</cp:revision>
  <dcterms:created xsi:type="dcterms:W3CDTF">2020-11-03T15:09:25Z</dcterms:created>
  <dcterms:modified xsi:type="dcterms:W3CDTF">2020-11-05T15:22:37Z</dcterms:modified>
</cp:coreProperties>
</file>