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2"/>
  </p:sldMasterIdLst>
  <p:notesMasterIdLst>
    <p:notesMasterId r:id="rId25"/>
  </p:notesMasterIdLst>
  <p:handoutMasterIdLst>
    <p:handoutMasterId r:id="rId26"/>
  </p:handoutMasterIdLst>
  <p:sldIdLst>
    <p:sldId id="1996" r:id="rId3"/>
    <p:sldId id="696" r:id="rId4"/>
    <p:sldId id="318" r:id="rId5"/>
    <p:sldId id="309" r:id="rId6"/>
    <p:sldId id="339" r:id="rId7"/>
    <p:sldId id="1988" r:id="rId8"/>
    <p:sldId id="326" r:id="rId9"/>
    <p:sldId id="1987" r:id="rId10"/>
    <p:sldId id="1985" r:id="rId11"/>
    <p:sldId id="1986" r:id="rId12"/>
    <p:sldId id="1983" r:id="rId13"/>
    <p:sldId id="1989" r:id="rId14"/>
    <p:sldId id="301" r:id="rId15"/>
    <p:sldId id="305" r:id="rId16"/>
    <p:sldId id="1993" r:id="rId17"/>
    <p:sldId id="1992" r:id="rId18"/>
    <p:sldId id="466" r:id="rId19"/>
    <p:sldId id="1980" r:id="rId20"/>
    <p:sldId id="1990" r:id="rId21"/>
    <p:sldId id="1991" r:id="rId22"/>
    <p:sldId id="1995" r:id="rId23"/>
    <p:sldId id="199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260"/>
    <a:srgbClr val="58B9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autoAdjust="0"/>
  </p:normalViewPr>
  <p:slideViewPr>
    <p:cSldViewPr snapToGrid="0">
      <p:cViewPr varScale="1">
        <p:scale>
          <a:sx n="88" d="100"/>
          <a:sy n="88" d="100"/>
        </p:scale>
        <p:origin x="114" y="32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705107457422741E-2"/>
          <c:y val="1.47101439949444E-2"/>
          <c:w val="0.9406293772863884"/>
          <c:h val="0.88769441669554983"/>
        </c:manualLayout>
      </c:layout>
      <c:barChart>
        <c:barDir val="col"/>
        <c:grouping val="clustered"/>
        <c:varyColors val="0"/>
        <c:ser>
          <c:idx val="0"/>
          <c:order val="0"/>
          <c:tx>
            <c:strRef>
              <c:f>Sheet1!$L$1</c:f>
              <c:strCache>
                <c:ptCount val="1"/>
                <c:pt idx="0">
                  <c:v>PA</c:v>
                </c:pt>
              </c:strCache>
            </c:strRef>
          </c:tx>
          <c:spPr>
            <a:solidFill>
              <a:schemeClr val="accent1"/>
            </a:solidFill>
            <a:ln>
              <a:noFill/>
            </a:ln>
            <a:effectLst/>
          </c:spPr>
          <c:invertIfNegative val="0"/>
          <c:cat>
            <c:strRef>
              <c:f>Sheet1!$K$2:$K$9</c:f>
              <c:strCache>
                <c:ptCount val="8"/>
                <c:pt idx="0">
                  <c:v>1 to 10</c:v>
                </c:pt>
                <c:pt idx="1">
                  <c:v>10 to 19</c:v>
                </c:pt>
                <c:pt idx="2">
                  <c:v>20 to 49</c:v>
                </c:pt>
                <c:pt idx="3">
                  <c:v>50 to 99</c:v>
                </c:pt>
                <c:pt idx="4">
                  <c:v>100 to 199</c:v>
                </c:pt>
                <c:pt idx="5">
                  <c:v>200 to 499</c:v>
                </c:pt>
                <c:pt idx="6">
                  <c:v>500 to 999</c:v>
                </c:pt>
                <c:pt idx="7">
                  <c:v>1,000 or more</c:v>
                </c:pt>
              </c:strCache>
            </c:strRef>
          </c:cat>
          <c:val>
            <c:numRef>
              <c:f>Sheet1!$L$2:$L$9</c:f>
              <c:numCache>
                <c:formatCode>0.00%</c:formatCode>
                <c:ptCount val="8"/>
                <c:pt idx="0">
                  <c:v>5.0000000000000001E-3</c:v>
                </c:pt>
                <c:pt idx="1">
                  <c:v>5.0000000000000001E-3</c:v>
                </c:pt>
                <c:pt idx="2">
                  <c:v>0.13</c:v>
                </c:pt>
                <c:pt idx="3">
                  <c:v>0.34</c:v>
                </c:pt>
                <c:pt idx="4">
                  <c:v>0.23</c:v>
                </c:pt>
                <c:pt idx="5">
                  <c:v>0.14000000000000001</c:v>
                </c:pt>
                <c:pt idx="6">
                  <c:v>0.08</c:v>
                </c:pt>
                <c:pt idx="7">
                  <c:v>7.0000000000000007E-2</c:v>
                </c:pt>
              </c:numCache>
            </c:numRef>
          </c:val>
          <c:extLst>
            <c:ext xmlns:c16="http://schemas.microsoft.com/office/drawing/2014/chart" uri="{C3380CC4-5D6E-409C-BE32-E72D297353CC}">
              <c16:uniqueId val="{00000000-CFA8-4EEF-94B5-420FB07BE0F0}"/>
            </c:ext>
          </c:extLst>
        </c:ser>
        <c:ser>
          <c:idx val="1"/>
          <c:order val="1"/>
          <c:tx>
            <c:strRef>
              <c:f>Sheet1!$M$1</c:f>
              <c:strCache>
                <c:ptCount val="1"/>
                <c:pt idx="0">
                  <c:v>NY</c:v>
                </c:pt>
              </c:strCache>
            </c:strRef>
          </c:tx>
          <c:spPr>
            <a:solidFill>
              <a:schemeClr val="accent2"/>
            </a:solidFill>
            <a:ln>
              <a:noFill/>
            </a:ln>
            <a:effectLst/>
          </c:spPr>
          <c:invertIfNegative val="0"/>
          <c:cat>
            <c:strRef>
              <c:f>Sheet1!$K$2:$K$9</c:f>
              <c:strCache>
                <c:ptCount val="8"/>
                <c:pt idx="0">
                  <c:v>1 to 10</c:v>
                </c:pt>
                <c:pt idx="1">
                  <c:v>10 to 19</c:v>
                </c:pt>
                <c:pt idx="2">
                  <c:v>20 to 49</c:v>
                </c:pt>
                <c:pt idx="3">
                  <c:v>50 to 99</c:v>
                </c:pt>
                <c:pt idx="4">
                  <c:v>100 to 199</c:v>
                </c:pt>
                <c:pt idx="5">
                  <c:v>200 to 499</c:v>
                </c:pt>
                <c:pt idx="6">
                  <c:v>500 to 999</c:v>
                </c:pt>
                <c:pt idx="7">
                  <c:v>1,000 or more</c:v>
                </c:pt>
              </c:strCache>
            </c:strRef>
          </c:cat>
          <c:val>
            <c:numRef>
              <c:f>Sheet1!$M$2:$M$9</c:f>
              <c:numCache>
                <c:formatCode>0.00%</c:formatCode>
                <c:ptCount val="8"/>
                <c:pt idx="0">
                  <c:v>5.0000000000000001E-3</c:v>
                </c:pt>
                <c:pt idx="1">
                  <c:v>0.01</c:v>
                </c:pt>
                <c:pt idx="2">
                  <c:v>7.0000000000000007E-2</c:v>
                </c:pt>
                <c:pt idx="3">
                  <c:v>0.155</c:v>
                </c:pt>
                <c:pt idx="4">
                  <c:v>0.11</c:v>
                </c:pt>
                <c:pt idx="5">
                  <c:v>0.15</c:v>
                </c:pt>
                <c:pt idx="6">
                  <c:v>0.17</c:v>
                </c:pt>
                <c:pt idx="7">
                  <c:v>0.33</c:v>
                </c:pt>
              </c:numCache>
            </c:numRef>
          </c:val>
          <c:extLst>
            <c:ext xmlns:c16="http://schemas.microsoft.com/office/drawing/2014/chart" uri="{C3380CC4-5D6E-409C-BE32-E72D297353CC}">
              <c16:uniqueId val="{00000001-CFA8-4EEF-94B5-420FB07BE0F0}"/>
            </c:ext>
          </c:extLst>
        </c:ser>
        <c:ser>
          <c:idx val="2"/>
          <c:order val="2"/>
          <c:tx>
            <c:strRef>
              <c:f>Sheet1!$N$1</c:f>
              <c:strCache>
                <c:ptCount val="1"/>
                <c:pt idx="0">
                  <c:v>MI</c:v>
                </c:pt>
              </c:strCache>
            </c:strRef>
          </c:tx>
          <c:spPr>
            <a:solidFill>
              <a:schemeClr val="accent3"/>
            </a:solidFill>
            <a:ln>
              <a:noFill/>
            </a:ln>
            <a:effectLst/>
          </c:spPr>
          <c:invertIfNegative val="0"/>
          <c:cat>
            <c:strRef>
              <c:f>Sheet1!$K$2:$K$9</c:f>
              <c:strCache>
                <c:ptCount val="8"/>
                <c:pt idx="0">
                  <c:v>1 to 10</c:v>
                </c:pt>
                <c:pt idx="1">
                  <c:v>10 to 19</c:v>
                </c:pt>
                <c:pt idx="2">
                  <c:v>20 to 49</c:v>
                </c:pt>
                <c:pt idx="3">
                  <c:v>50 to 99</c:v>
                </c:pt>
                <c:pt idx="4">
                  <c:v>100 to 199</c:v>
                </c:pt>
                <c:pt idx="5">
                  <c:v>200 to 499</c:v>
                </c:pt>
                <c:pt idx="6">
                  <c:v>500 to 999</c:v>
                </c:pt>
                <c:pt idx="7">
                  <c:v>1,000 or more</c:v>
                </c:pt>
              </c:strCache>
            </c:strRef>
          </c:cat>
          <c:val>
            <c:numRef>
              <c:f>Sheet1!$N$2:$N$9</c:f>
              <c:numCache>
                <c:formatCode>0.00%</c:formatCode>
                <c:ptCount val="8"/>
                <c:pt idx="0">
                  <c:v>5.0000000000000001E-3</c:v>
                </c:pt>
                <c:pt idx="1">
                  <c:v>5.0000000000000001E-3</c:v>
                </c:pt>
                <c:pt idx="2">
                  <c:v>2.5000000000000001E-2</c:v>
                </c:pt>
                <c:pt idx="3">
                  <c:v>5.5E-2</c:v>
                </c:pt>
                <c:pt idx="4">
                  <c:v>0.1</c:v>
                </c:pt>
                <c:pt idx="5">
                  <c:v>0.18</c:v>
                </c:pt>
                <c:pt idx="6">
                  <c:v>0.15</c:v>
                </c:pt>
                <c:pt idx="7">
                  <c:v>0.48</c:v>
                </c:pt>
              </c:numCache>
            </c:numRef>
          </c:val>
          <c:extLst>
            <c:ext xmlns:c16="http://schemas.microsoft.com/office/drawing/2014/chart" uri="{C3380CC4-5D6E-409C-BE32-E72D297353CC}">
              <c16:uniqueId val="{00000002-CFA8-4EEF-94B5-420FB07BE0F0}"/>
            </c:ext>
          </c:extLst>
        </c:ser>
        <c:ser>
          <c:idx val="3"/>
          <c:order val="3"/>
          <c:tx>
            <c:strRef>
              <c:f>Sheet1!$O$1</c:f>
              <c:strCache>
                <c:ptCount val="1"/>
                <c:pt idx="0">
                  <c:v>WI</c:v>
                </c:pt>
              </c:strCache>
            </c:strRef>
          </c:tx>
          <c:spPr>
            <a:solidFill>
              <a:schemeClr val="accent4"/>
            </a:solidFill>
            <a:ln>
              <a:noFill/>
            </a:ln>
            <a:effectLst/>
          </c:spPr>
          <c:invertIfNegative val="0"/>
          <c:cat>
            <c:strRef>
              <c:f>Sheet1!$K$2:$K$9</c:f>
              <c:strCache>
                <c:ptCount val="8"/>
                <c:pt idx="0">
                  <c:v>1 to 10</c:v>
                </c:pt>
                <c:pt idx="1">
                  <c:v>10 to 19</c:v>
                </c:pt>
                <c:pt idx="2">
                  <c:v>20 to 49</c:v>
                </c:pt>
                <c:pt idx="3">
                  <c:v>50 to 99</c:v>
                </c:pt>
                <c:pt idx="4">
                  <c:v>100 to 199</c:v>
                </c:pt>
                <c:pt idx="5">
                  <c:v>200 to 499</c:v>
                </c:pt>
                <c:pt idx="6">
                  <c:v>500 to 999</c:v>
                </c:pt>
                <c:pt idx="7">
                  <c:v>1,000 or more</c:v>
                </c:pt>
              </c:strCache>
            </c:strRef>
          </c:cat>
          <c:val>
            <c:numRef>
              <c:f>Sheet1!$O$2:$O$9</c:f>
              <c:numCache>
                <c:formatCode>0.00%</c:formatCode>
                <c:ptCount val="8"/>
                <c:pt idx="0">
                  <c:v>0</c:v>
                </c:pt>
                <c:pt idx="1">
                  <c:v>5.0000000000000001E-3</c:v>
                </c:pt>
                <c:pt idx="2">
                  <c:v>0.05</c:v>
                </c:pt>
                <c:pt idx="3">
                  <c:v>0.155</c:v>
                </c:pt>
                <c:pt idx="4">
                  <c:v>0.16</c:v>
                </c:pt>
                <c:pt idx="5">
                  <c:v>0.22</c:v>
                </c:pt>
                <c:pt idx="6">
                  <c:v>0.14000000000000001</c:v>
                </c:pt>
                <c:pt idx="7">
                  <c:v>0.27</c:v>
                </c:pt>
              </c:numCache>
            </c:numRef>
          </c:val>
          <c:extLst>
            <c:ext xmlns:c16="http://schemas.microsoft.com/office/drawing/2014/chart" uri="{C3380CC4-5D6E-409C-BE32-E72D297353CC}">
              <c16:uniqueId val="{00000003-CFA8-4EEF-94B5-420FB07BE0F0}"/>
            </c:ext>
          </c:extLst>
        </c:ser>
        <c:dLbls>
          <c:showLegendKey val="0"/>
          <c:showVal val="0"/>
          <c:showCatName val="0"/>
          <c:showSerName val="0"/>
          <c:showPercent val="0"/>
          <c:showBubbleSize val="0"/>
        </c:dLbls>
        <c:gapWidth val="219"/>
        <c:overlap val="-27"/>
        <c:axId val="562598904"/>
        <c:axId val="562606120"/>
      </c:barChart>
      <c:catAx>
        <c:axId val="562598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2606120"/>
        <c:crosses val="autoZero"/>
        <c:auto val="1"/>
        <c:lblAlgn val="ctr"/>
        <c:lblOffset val="100"/>
        <c:noMultiLvlLbl val="0"/>
      </c:catAx>
      <c:valAx>
        <c:axId val="5626061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2598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BAB230E-3AC7-424C-8942-20A7763EF9D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12698E0-F4B0-4E39-AD87-C209968AE9A7}">
      <dgm:prSet/>
      <dgm:spPr/>
      <dgm:t>
        <a:bodyPr/>
        <a:lstStyle/>
        <a:p>
          <a:r>
            <a:rPr lang="en-US"/>
            <a:t>Dairy’s Contributions to Pennsylvania</a:t>
          </a:r>
        </a:p>
      </dgm:t>
    </dgm:pt>
    <dgm:pt modelId="{DA99112B-E7F9-4BCA-A152-8D191564F34C}" type="parTrans" cxnId="{39E2D866-13F2-48AD-BDE1-8A285E6A1465}">
      <dgm:prSet/>
      <dgm:spPr/>
      <dgm:t>
        <a:bodyPr/>
        <a:lstStyle/>
        <a:p>
          <a:endParaRPr lang="en-US"/>
        </a:p>
      </dgm:t>
    </dgm:pt>
    <dgm:pt modelId="{FFBCD18B-915C-4220-81E8-80674298773E}" type="sibTrans" cxnId="{39E2D866-13F2-48AD-BDE1-8A285E6A1465}">
      <dgm:prSet/>
      <dgm:spPr/>
      <dgm:t>
        <a:bodyPr/>
        <a:lstStyle/>
        <a:p>
          <a:endParaRPr lang="en-US"/>
        </a:p>
      </dgm:t>
    </dgm:pt>
    <dgm:pt modelId="{0B2C6C1E-0D41-4D9B-B601-FCE15BA543F0}">
      <dgm:prSet/>
      <dgm:spPr/>
      <dgm:t>
        <a:bodyPr/>
        <a:lstStyle/>
        <a:p>
          <a:r>
            <a:rPr lang="en-US"/>
            <a:t>Landscape of Pennsylvania Dairy Industry </a:t>
          </a:r>
        </a:p>
      </dgm:t>
    </dgm:pt>
    <dgm:pt modelId="{B073CC2B-6620-49C3-8FE4-9A466CF5C3DA}" type="parTrans" cxnId="{D59D224C-0175-4C02-84FD-27E1040A9D48}">
      <dgm:prSet/>
      <dgm:spPr/>
      <dgm:t>
        <a:bodyPr/>
        <a:lstStyle/>
        <a:p>
          <a:endParaRPr lang="en-US"/>
        </a:p>
      </dgm:t>
    </dgm:pt>
    <dgm:pt modelId="{1D6EF4D8-8DB7-4DA7-8924-FFF9A35D6B86}" type="sibTrans" cxnId="{D59D224C-0175-4C02-84FD-27E1040A9D48}">
      <dgm:prSet/>
      <dgm:spPr/>
      <dgm:t>
        <a:bodyPr/>
        <a:lstStyle/>
        <a:p>
          <a:endParaRPr lang="en-US"/>
        </a:p>
      </dgm:t>
    </dgm:pt>
    <dgm:pt modelId="{7AC95CFD-21D7-4170-9349-FEF8705C7741}">
      <dgm:prSet/>
      <dgm:spPr/>
      <dgm:t>
        <a:bodyPr/>
        <a:lstStyle/>
        <a:p>
          <a:r>
            <a:rPr lang="en-US"/>
            <a:t>Challenges in the Supply Side</a:t>
          </a:r>
        </a:p>
      </dgm:t>
    </dgm:pt>
    <dgm:pt modelId="{69D4912D-EC4D-4A6C-8701-E73E84BA7AAC}" type="parTrans" cxnId="{80FBAA1B-8E5E-4464-BEF1-83F7835D698C}">
      <dgm:prSet/>
      <dgm:spPr/>
      <dgm:t>
        <a:bodyPr/>
        <a:lstStyle/>
        <a:p>
          <a:endParaRPr lang="en-US"/>
        </a:p>
      </dgm:t>
    </dgm:pt>
    <dgm:pt modelId="{7695B515-A28B-4CA5-B6B9-3A08A486AAE1}" type="sibTrans" cxnId="{80FBAA1B-8E5E-4464-BEF1-83F7835D698C}">
      <dgm:prSet/>
      <dgm:spPr/>
      <dgm:t>
        <a:bodyPr/>
        <a:lstStyle/>
        <a:p>
          <a:endParaRPr lang="en-US"/>
        </a:p>
      </dgm:t>
    </dgm:pt>
    <dgm:pt modelId="{A821CA69-B782-4400-A712-74C196561346}">
      <dgm:prSet/>
      <dgm:spPr/>
      <dgm:t>
        <a:bodyPr/>
        <a:lstStyle/>
        <a:p>
          <a:r>
            <a:rPr lang="en-US"/>
            <a:t>Changes in the Marketplace</a:t>
          </a:r>
        </a:p>
      </dgm:t>
    </dgm:pt>
    <dgm:pt modelId="{5CF288A2-1FE9-4D5D-99DF-91FA1898374C}" type="parTrans" cxnId="{D4A736C2-2AE9-4221-B34D-E5C210A994C6}">
      <dgm:prSet/>
      <dgm:spPr/>
      <dgm:t>
        <a:bodyPr/>
        <a:lstStyle/>
        <a:p>
          <a:endParaRPr lang="en-US"/>
        </a:p>
      </dgm:t>
    </dgm:pt>
    <dgm:pt modelId="{A6B7DD77-FB3F-4EFA-8A8D-3F1656E3C2A8}" type="sibTrans" cxnId="{D4A736C2-2AE9-4221-B34D-E5C210A994C6}">
      <dgm:prSet/>
      <dgm:spPr/>
      <dgm:t>
        <a:bodyPr/>
        <a:lstStyle/>
        <a:p>
          <a:endParaRPr lang="en-US"/>
        </a:p>
      </dgm:t>
    </dgm:pt>
    <dgm:pt modelId="{C39B9D0F-D061-481B-B0F5-58930A5EB94E}" type="pres">
      <dgm:prSet presAssocID="{0BAB230E-3AC7-424C-8942-20A7763EF9D9}" presName="linear" presStyleCnt="0">
        <dgm:presLayoutVars>
          <dgm:animLvl val="lvl"/>
          <dgm:resizeHandles val="exact"/>
        </dgm:presLayoutVars>
      </dgm:prSet>
      <dgm:spPr/>
    </dgm:pt>
    <dgm:pt modelId="{E688F622-BE84-4A89-B920-BA9406727550}" type="pres">
      <dgm:prSet presAssocID="{B12698E0-F4B0-4E39-AD87-C209968AE9A7}" presName="parentText" presStyleLbl="node1" presStyleIdx="0" presStyleCnt="4">
        <dgm:presLayoutVars>
          <dgm:chMax val="0"/>
          <dgm:bulletEnabled val="1"/>
        </dgm:presLayoutVars>
      </dgm:prSet>
      <dgm:spPr/>
    </dgm:pt>
    <dgm:pt modelId="{319B4608-555F-4F3D-A7C9-9385AE6FDD96}" type="pres">
      <dgm:prSet presAssocID="{FFBCD18B-915C-4220-81E8-80674298773E}" presName="spacer" presStyleCnt="0"/>
      <dgm:spPr/>
    </dgm:pt>
    <dgm:pt modelId="{E24A83F6-64AA-4C06-A50F-8F600496C69F}" type="pres">
      <dgm:prSet presAssocID="{0B2C6C1E-0D41-4D9B-B601-FCE15BA543F0}" presName="parentText" presStyleLbl="node1" presStyleIdx="1" presStyleCnt="4">
        <dgm:presLayoutVars>
          <dgm:chMax val="0"/>
          <dgm:bulletEnabled val="1"/>
        </dgm:presLayoutVars>
      </dgm:prSet>
      <dgm:spPr/>
    </dgm:pt>
    <dgm:pt modelId="{E0623E99-4729-44CF-A04F-E36BC2CF6E4B}" type="pres">
      <dgm:prSet presAssocID="{1D6EF4D8-8DB7-4DA7-8924-FFF9A35D6B86}" presName="spacer" presStyleCnt="0"/>
      <dgm:spPr/>
    </dgm:pt>
    <dgm:pt modelId="{34FF3FE1-4970-41AF-BE80-C7E49B0D033F}" type="pres">
      <dgm:prSet presAssocID="{7AC95CFD-21D7-4170-9349-FEF8705C7741}" presName="parentText" presStyleLbl="node1" presStyleIdx="2" presStyleCnt="4">
        <dgm:presLayoutVars>
          <dgm:chMax val="0"/>
          <dgm:bulletEnabled val="1"/>
        </dgm:presLayoutVars>
      </dgm:prSet>
      <dgm:spPr/>
    </dgm:pt>
    <dgm:pt modelId="{13610376-9F0C-4FF4-95F8-72369FCA3D26}" type="pres">
      <dgm:prSet presAssocID="{7695B515-A28B-4CA5-B6B9-3A08A486AAE1}" presName="spacer" presStyleCnt="0"/>
      <dgm:spPr/>
    </dgm:pt>
    <dgm:pt modelId="{45BF5BA3-95D6-49C6-94E8-85E2D4353B9C}" type="pres">
      <dgm:prSet presAssocID="{A821CA69-B782-4400-A712-74C196561346}" presName="parentText" presStyleLbl="node1" presStyleIdx="3" presStyleCnt="4">
        <dgm:presLayoutVars>
          <dgm:chMax val="0"/>
          <dgm:bulletEnabled val="1"/>
        </dgm:presLayoutVars>
      </dgm:prSet>
      <dgm:spPr/>
    </dgm:pt>
  </dgm:ptLst>
  <dgm:cxnLst>
    <dgm:cxn modelId="{CF9F5E01-9DD5-44EC-BFC6-7942EA2AE4B0}" type="presOf" srcId="{A821CA69-B782-4400-A712-74C196561346}" destId="{45BF5BA3-95D6-49C6-94E8-85E2D4353B9C}" srcOrd="0" destOrd="0" presId="urn:microsoft.com/office/officeart/2005/8/layout/vList2"/>
    <dgm:cxn modelId="{80FBAA1B-8E5E-4464-BEF1-83F7835D698C}" srcId="{0BAB230E-3AC7-424C-8942-20A7763EF9D9}" destId="{7AC95CFD-21D7-4170-9349-FEF8705C7741}" srcOrd="2" destOrd="0" parTransId="{69D4912D-EC4D-4A6C-8701-E73E84BA7AAC}" sibTransId="{7695B515-A28B-4CA5-B6B9-3A08A486AAE1}"/>
    <dgm:cxn modelId="{167BEE1C-2B8A-44F4-ADAD-4B481B73962A}" type="presOf" srcId="{B12698E0-F4B0-4E39-AD87-C209968AE9A7}" destId="{E688F622-BE84-4A89-B920-BA9406727550}" srcOrd="0" destOrd="0" presId="urn:microsoft.com/office/officeart/2005/8/layout/vList2"/>
    <dgm:cxn modelId="{06005127-3BE9-461B-BCEA-1E094EA8587E}" type="presOf" srcId="{0BAB230E-3AC7-424C-8942-20A7763EF9D9}" destId="{C39B9D0F-D061-481B-B0F5-58930A5EB94E}" srcOrd="0" destOrd="0" presId="urn:microsoft.com/office/officeart/2005/8/layout/vList2"/>
    <dgm:cxn modelId="{39E2D866-13F2-48AD-BDE1-8A285E6A1465}" srcId="{0BAB230E-3AC7-424C-8942-20A7763EF9D9}" destId="{B12698E0-F4B0-4E39-AD87-C209968AE9A7}" srcOrd="0" destOrd="0" parTransId="{DA99112B-E7F9-4BCA-A152-8D191564F34C}" sibTransId="{FFBCD18B-915C-4220-81E8-80674298773E}"/>
    <dgm:cxn modelId="{D59D224C-0175-4C02-84FD-27E1040A9D48}" srcId="{0BAB230E-3AC7-424C-8942-20A7763EF9D9}" destId="{0B2C6C1E-0D41-4D9B-B601-FCE15BA543F0}" srcOrd="1" destOrd="0" parTransId="{B073CC2B-6620-49C3-8FE4-9A466CF5C3DA}" sibTransId="{1D6EF4D8-8DB7-4DA7-8924-FFF9A35D6B86}"/>
    <dgm:cxn modelId="{BBEEF1C1-964E-49DF-9552-DEFADC1102DC}" type="presOf" srcId="{7AC95CFD-21D7-4170-9349-FEF8705C7741}" destId="{34FF3FE1-4970-41AF-BE80-C7E49B0D033F}" srcOrd="0" destOrd="0" presId="urn:microsoft.com/office/officeart/2005/8/layout/vList2"/>
    <dgm:cxn modelId="{D4A736C2-2AE9-4221-B34D-E5C210A994C6}" srcId="{0BAB230E-3AC7-424C-8942-20A7763EF9D9}" destId="{A821CA69-B782-4400-A712-74C196561346}" srcOrd="3" destOrd="0" parTransId="{5CF288A2-1FE9-4D5D-99DF-91FA1898374C}" sibTransId="{A6B7DD77-FB3F-4EFA-8A8D-3F1656E3C2A8}"/>
    <dgm:cxn modelId="{4D50E5CA-ABAA-4199-8C28-FE7069A16549}" type="presOf" srcId="{0B2C6C1E-0D41-4D9B-B601-FCE15BA543F0}" destId="{E24A83F6-64AA-4C06-A50F-8F600496C69F}" srcOrd="0" destOrd="0" presId="urn:microsoft.com/office/officeart/2005/8/layout/vList2"/>
    <dgm:cxn modelId="{E3C82A87-DCF0-4624-A44B-0DB3B8F682A2}" type="presParOf" srcId="{C39B9D0F-D061-481B-B0F5-58930A5EB94E}" destId="{E688F622-BE84-4A89-B920-BA9406727550}" srcOrd="0" destOrd="0" presId="urn:microsoft.com/office/officeart/2005/8/layout/vList2"/>
    <dgm:cxn modelId="{2FE4E66C-BFD6-4897-A571-6F1789EA1317}" type="presParOf" srcId="{C39B9D0F-D061-481B-B0F5-58930A5EB94E}" destId="{319B4608-555F-4F3D-A7C9-9385AE6FDD96}" srcOrd="1" destOrd="0" presId="urn:microsoft.com/office/officeart/2005/8/layout/vList2"/>
    <dgm:cxn modelId="{5A4E94D7-D1BD-4068-A5A6-70158ADDD72E}" type="presParOf" srcId="{C39B9D0F-D061-481B-B0F5-58930A5EB94E}" destId="{E24A83F6-64AA-4C06-A50F-8F600496C69F}" srcOrd="2" destOrd="0" presId="urn:microsoft.com/office/officeart/2005/8/layout/vList2"/>
    <dgm:cxn modelId="{D1FFC251-DD82-4E71-8FF0-77EB29C9A5DB}" type="presParOf" srcId="{C39B9D0F-D061-481B-B0F5-58930A5EB94E}" destId="{E0623E99-4729-44CF-A04F-E36BC2CF6E4B}" srcOrd="3" destOrd="0" presId="urn:microsoft.com/office/officeart/2005/8/layout/vList2"/>
    <dgm:cxn modelId="{FD4F27FD-64AA-425F-BFA8-A3E557F73DE2}" type="presParOf" srcId="{C39B9D0F-D061-481B-B0F5-58930A5EB94E}" destId="{34FF3FE1-4970-41AF-BE80-C7E49B0D033F}" srcOrd="4" destOrd="0" presId="urn:microsoft.com/office/officeart/2005/8/layout/vList2"/>
    <dgm:cxn modelId="{B9B7B515-133C-4287-8505-29ACE4E2B2D7}" type="presParOf" srcId="{C39B9D0F-D061-481B-B0F5-58930A5EB94E}" destId="{13610376-9F0C-4FF4-95F8-72369FCA3D26}" srcOrd="5" destOrd="0" presId="urn:microsoft.com/office/officeart/2005/8/layout/vList2"/>
    <dgm:cxn modelId="{FBCCA903-DD2D-45D3-B9A4-32E1ED725937}" type="presParOf" srcId="{C39B9D0F-D061-481B-B0F5-58930A5EB94E}" destId="{45BF5BA3-95D6-49C6-94E8-85E2D4353B9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97FC6F-2E8D-491D-B5C6-9F27659220E1}" type="doc">
      <dgm:prSet loTypeId="urn:microsoft.com/office/officeart/2017/3/layout/HorizontalPathTimeline" loCatId="process" qsTypeId="urn:microsoft.com/office/officeart/2005/8/quickstyle/simple2" qsCatId="simple" csTypeId="urn:microsoft.com/office/officeart/2005/8/colors/colorful2" csCatId="colorful" phldr="1"/>
      <dgm:spPr/>
      <dgm:t>
        <a:bodyPr/>
        <a:lstStyle/>
        <a:p>
          <a:endParaRPr lang="en-US"/>
        </a:p>
      </dgm:t>
    </dgm:pt>
    <dgm:pt modelId="{E74FB368-66D8-4779-BA07-BF5A8EB58DC4}">
      <dgm:prSet/>
      <dgm:spPr/>
      <dgm:t>
        <a:bodyPr/>
        <a:lstStyle/>
        <a:p>
          <a:pPr>
            <a:defRPr b="1"/>
          </a:pPr>
          <a:r>
            <a:rPr lang="en-US"/>
            <a:t>2018</a:t>
          </a:r>
        </a:p>
      </dgm:t>
    </dgm:pt>
    <dgm:pt modelId="{6921BAD2-2A68-4EB5-A167-57548CDE6861}" type="parTrans" cxnId="{C021D20D-4632-4E74-B50D-B373E6FD9766}">
      <dgm:prSet/>
      <dgm:spPr/>
      <dgm:t>
        <a:bodyPr/>
        <a:lstStyle/>
        <a:p>
          <a:endParaRPr lang="en-US"/>
        </a:p>
      </dgm:t>
    </dgm:pt>
    <dgm:pt modelId="{922A946A-6FFF-493E-82F2-F11F72B12CE3}" type="sibTrans" cxnId="{C021D20D-4632-4E74-B50D-B373E6FD9766}">
      <dgm:prSet/>
      <dgm:spPr/>
      <dgm:t>
        <a:bodyPr/>
        <a:lstStyle/>
        <a:p>
          <a:endParaRPr lang="en-US"/>
        </a:p>
      </dgm:t>
    </dgm:pt>
    <dgm:pt modelId="{6FDB74A4-E36C-4E3A-A50C-37F4CFF4ABA6}">
      <dgm:prSet custT="1"/>
      <dgm:spPr/>
      <dgm:t>
        <a:bodyPr/>
        <a:lstStyle/>
        <a:p>
          <a:r>
            <a:rPr lang="en-US" sz="1800" dirty="0"/>
            <a:t>Class III price averaged $14.59/cwt</a:t>
          </a:r>
        </a:p>
      </dgm:t>
    </dgm:pt>
    <dgm:pt modelId="{FF8CFDE7-16ED-480C-892C-A19D0C245228}" type="parTrans" cxnId="{8458BF59-7441-4069-B70D-D533EE401BB9}">
      <dgm:prSet/>
      <dgm:spPr/>
      <dgm:t>
        <a:bodyPr/>
        <a:lstStyle/>
        <a:p>
          <a:endParaRPr lang="en-US"/>
        </a:p>
      </dgm:t>
    </dgm:pt>
    <dgm:pt modelId="{4EE4E978-1799-42E1-B9CB-740782182A82}" type="sibTrans" cxnId="{8458BF59-7441-4069-B70D-D533EE401BB9}">
      <dgm:prSet/>
      <dgm:spPr/>
      <dgm:t>
        <a:bodyPr/>
        <a:lstStyle/>
        <a:p>
          <a:endParaRPr lang="en-US"/>
        </a:p>
      </dgm:t>
    </dgm:pt>
    <dgm:pt modelId="{0E85D493-F986-4972-8BD1-0CDDCA3EFBD8}">
      <dgm:prSet custT="1"/>
      <dgm:spPr/>
      <dgm:t>
        <a:bodyPr/>
        <a:lstStyle/>
        <a:p>
          <a:r>
            <a:rPr lang="en-US" sz="1800" dirty="0"/>
            <a:t>1st Half averaged $14.35/cwt</a:t>
          </a:r>
        </a:p>
      </dgm:t>
    </dgm:pt>
    <dgm:pt modelId="{A0045D7C-CA4B-4B33-81CF-08305536707D}" type="parTrans" cxnId="{32B8A172-4C98-4D9B-B00F-440E61DED780}">
      <dgm:prSet/>
      <dgm:spPr/>
      <dgm:t>
        <a:bodyPr/>
        <a:lstStyle/>
        <a:p>
          <a:endParaRPr lang="en-US"/>
        </a:p>
      </dgm:t>
    </dgm:pt>
    <dgm:pt modelId="{BC00C18C-B5E0-4782-AD1A-D03E3C633415}" type="sibTrans" cxnId="{32B8A172-4C98-4D9B-B00F-440E61DED780}">
      <dgm:prSet/>
      <dgm:spPr/>
      <dgm:t>
        <a:bodyPr/>
        <a:lstStyle/>
        <a:p>
          <a:endParaRPr lang="en-US"/>
        </a:p>
      </dgm:t>
    </dgm:pt>
    <dgm:pt modelId="{4D4EEC90-CC48-4124-819E-9E5E5FB651D2}">
      <dgm:prSet/>
      <dgm:spPr/>
      <dgm:t>
        <a:bodyPr/>
        <a:lstStyle/>
        <a:p>
          <a:pPr>
            <a:defRPr b="1"/>
          </a:pPr>
          <a:r>
            <a:rPr lang="en-US"/>
            <a:t>2018</a:t>
          </a:r>
        </a:p>
      </dgm:t>
    </dgm:pt>
    <dgm:pt modelId="{C969CCA6-DF2A-4DF6-AE35-08B32D526531}" type="parTrans" cxnId="{78748E75-D540-4363-8C90-8418022722CE}">
      <dgm:prSet/>
      <dgm:spPr/>
      <dgm:t>
        <a:bodyPr/>
        <a:lstStyle/>
        <a:p>
          <a:endParaRPr lang="en-US"/>
        </a:p>
      </dgm:t>
    </dgm:pt>
    <dgm:pt modelId="{AD508B8B-2F48-411D-9700-196A87709A7A}" type="sibTrans" cxnId="{78748E75-D540-4363-8C90-8418022722CE}">
      <dgm:prSet/>
      <dgm:spPr/>
      <dgm:t>
        <a:bodyPr/>
        <a:lstStyle/>
        <a:p>
          <a:endParaRPr lang="en-US"/>
        </a:p>
      </dgm:t>
    </dgm:pt>
    <dgm:pt modelId="{D506DD74-D5B4-4C5B-BEDF-009400285193}">
      <dgm:prSet custT="1"/>
      <dgm:spPr/>
      <dgm:t>
        <a:bodyPr/>
        <a:lstStyle/>
        <a:p>
          <a:r>
            <a:rPr lang="en-US" sz="1800" dirty="0"/>
            <a:t>Class IV price averaged $14.23/cwt</a:t>
          </a:r>
        </a:p>
      </dgm:t>
    </dgm:pt>
    <dgm:pt modelId="{A65F1B62-37DB-45C1-A666-7F6225153138}" type="parTrans" cxnId="{BEDCBB7E-29CE-4873-A73E-2D8C8F3DE55A}">
      <dgm:prSet/>
      <dgm:spPr/>
      <dgm:t>
        <a:bodyPr/>
        <a:lstStyle/>
        <a:p>
          <a:endParaRPr lang="en-US"/>
        </a:p>
      </dgm:t>
    </dgm:pt>
    <dgm:pt modelId="{4D31628A-FCC4-40C1-9E2A-7B24C4DAAE3D}" type="sibTrans" cxnId="{BEDCBB7E-29CE-4873-A73E-2D8C8F3DE55A}">
      <dgm:prSet/>
      <dgm:spPr/>
      <dgm:t>
        <a:bodyPr/>
        <a:lstStyle/>
        <a:p>
          <a:endParaRPr lang="en-US"/>
        </a:p>
      </dgm:t>
    </dgm:pt>
    <dgm:pt modelId="{26787C2B-9B92-421F-A9B7-DAF24903E6E9}">
      <dgm:prSet custT="1"/>
      <dgm:spPr/>
      <dgm:t>
        <a:bodyPr/>
        <a:lstStyle/>
        <a:p>
          <a:r>
            <a:rPr lang="en-US" sz="1800" dirty="0"/>
            <a:t>1st Half averaged $13.67/cwt</a:t>
          </a:r>
        </a:p>
      </dgm:t>
    </dgm:pt>
    <dgm:pt modelId="{D0DE8B0D-019B-4715-A0E6-1DD245D1D4B9}" type="parTrans" cxnId="{ABF063CA-3040-4F68-9870-BAA40FB1C809}">
      <dgm:prSet/>
      <dgm:spPr/>
      <dgm:t>
        <a:bodyPr/>
        <a:lstStyle/>
        <a:p>
          <a:endParaRPr lang="en-US"/>
        </a:p>
      </dgm:t>
    </dgm:pt>
    <dgm:pt modelId="{028A23CC-C6D9-410F-B4F7-853A4B2BA2A3}" type="sibTrans" cxnId="{ABF063CA-3040-4F68-9870-BAA40FB1C809}">
      <dgm:prSet/>
      <dgm:spPr/>
      <dgm:t>
        <a:bodyPr/>
        <a:lstStyle/>
        <a:p>
          <a:endParaRPr lang="en-US"/>
        </a:p>
      </dgm:t>
    </dgm:pt>
    <dgm:pt modelId="{AF998733-5EA8-460B-8B19-4F056D397E83}">
      <dgm:prSet/>
      <dgm:spPr/>
      <dgm:t>
        <a:bodyPr/>
        <a:lstStyle/>
        <a:p>
          <a:pPr>
            <a:defRPr b="1"/>
          </a:pPr>
          <a:r>
            <a:rPr lang="en-US"/>
            <a:t>2019</a:t>
          </a:r>
        </a:p>
      </dgm:t>
    </dgm:pt>
    <dgm:pt modelId="{863E1D56-F18C-4C44-8781-5A8D68121F0F}" type="parTrans" cxnId="{9581C30B-0D0A-425A-9452-CD9679750625}">
      <dgm:prSet/>
      <dgm:spPr/>
      <dgm:t>
        <a:bodyPr/>
        <a:lstStyle/>
        <a:p>
          <a:endParaRPr lang="en-US"/>
        </a:p>
      </dgm:t>
    </dgm:pt>
    <dgm:pt modelId="{67778FD5-19C8-4266-BAD9-F5E2939080CC}" type="sibTrans" cxnId="{9581C30B-0D0A-425A-9452-CD9679750625}">
      <dgm:prSet/>
      <dgm:spPr/>
      <dgm:t>
        <a:bodyPr/>
        <a:lstStyle/>
        <a:p>
          <a:endParaRPr lang="en-US"/>
        </a:p>
      </dgm:t>
    </dgm:pt>
    <dgm:pt modelId="{779925A4-B8CD-4921-8758-009BE89FBCD1}">
      <dgm:prSet custT="1"/>
      <dgm:spPr/>
      <dgm:t>
        <a:bodyPr/>
        <a:lstStyle/>
        <a:p>
          <a:r>
            <a:rPr lang="en-US" sz="1500" dirty="0"/>
            <a:t>Class III average* = $16.89/cwt</a:t>
          </a:r>
        </a:p>
      </dgm:t>
    </dgm:pt>
    <dgm:pt modelId="{06C11A2A-F685-4B5A-A372-DBAE0A7AD8B9}" type="parTrans" cxnId="{F4F5DFCA-EAA8-4277-A0BB-C7251B600F81}">
      <dgm:prSet/>
      <dgm:spPr/>
      <dgm:t>
        <a:bodyPr/>
        <a:lstStyle/>
        <a:p>
          <a:endParaRPr lang="en-US"/>
        </a:p>
      </dgm:t>
    </dgm:pt>
    <dgm:pt modelId="{A1D437D9-0313-419B-8FFC-68A97C2A2DD7}" type="sibTrans" cxnId="{F4F5DFCA-EAA8-4277-A0BB-C7251B600F81}">
      <dgm:prSet/>
      <dgm:spPr/>
      <dgm:t>
        <a:bodyPr/>
        <a:lstStyle/>
        <a:p>
          <a:endParaRPr lang="en-US"/>
        </a:p>
      </dgm:t>
    </dgm:pt>
    <dgm:pt modelId="{14FE7BCE-CDB6-4927-B98B-9C3B9C2C4232}">
      <dgm:prSet custT="1"/>
      <dgm:spPr/>
      <dgm:t>
        <a:bodyPr/>
        <a:lstStyle/>
        <a:p>
          <a:r>
            <a:rPr lang="en-US" sz="1500" dirty="0"/>
            <a:t>H1-2019 =$15.25 ($0.90/cwt higher than H1-2018)</a:t>
          </a:r>
        </a:p>
      </dgm:t>
    </dgm:pt>
    <dgm:pt modelId="{52E77D47-E7B3-46DD-9B56-812BE3CA1691}" type="parTrans" cxnId="{EEA3569F-D28D-434D-90E4-213B5676CC2B}">
      <dgm:prSet/>
      <dgm:spPr/>
      <dgm:t>
        <a:bodyPr/>
        <a:lstStyle/>
        <a:p>
          <a:endParaRPr lang="en-US"/>
        </a:p>
      </dgm:t>
    </dgm:pt>
    <dgm:pt modelId="{A336F728-5573-4DA1-B0C5-538ACC0A60C5}" type="sibTrans" cxnId="{EEA3569F-D28D-434D-90E4-213B5676CC2B}">
      <dgm:prSet/>
      <dgm:spPr/>
      <dgm:t>
        <a:bodyPr/>
        <a:lstStyle/>
        <a:p>
          <a:endParaRPr lang="en-US"/>
        </a:p>
      </dgm:t>
    </dgm:pt>
    <dgm:pt modelId="{54CF18A3-3B13-4209-A3CF-9A798F8537A6}">
      <dgm:prSet custT="1"/>
      <dgm:spPr/>
      <dgm:t>
        <a:bodyPr/>
        <a:lstStyle/>
        <a:p>
          <a:r>
            <a:rPr lang="en-US" sz="1500" dirty="0"/>
            <a:t>H2-2019 price* = $18.54/cwt ($3.95/cwt higher than 2018)</a:t>
          </a:r>
        </a:p>
      </dgm:t>
    </dgm:pt>
    <dgm:pt modelId="{F5F65E31-23DA-4801-A414-57F3D3917622}" type="parTrans" cxnId="{BDE4BEA8-DEF8-4A33-917F-769FAD23662C}">
      <dgm:prSet/>
      <dgm:spPr/>
      <dgm:t>
        <a:bodyPr/>
        <a:lstStyle/>
        <a:p>
          <a:endParaRPr lang="en-US"/>
        </a:p>
      </dgm:t>
    </dgm:pt>
    <dgm:pt modelId="{28406B54-5EB3-4B9B-A675-8366DC6A7411}" type="sibTrans" cxnId="{BDE4BEA8-DEF8-4A33-917F-769FAD23662C}">
      <dgm:prSet/>
      <dgm:spPr/>
      <dgm:t>
        <a:bodyPr/>
        <a:lstStyle/>
        <a:p>
          <a:endParaRPr lang="en-US"/>
        </a:p>
      </dgm:t>
    </dgm:pt>
    <dgm:pt modelId="{6F351C01-3BF7-483D-8CB6-3C75B1A47193}">
      <dgm:prSet/>
      <dgm:spPr/>
      <dgm:t>
        <a:bodyPr/>
        <a:lstStyle/>
        <a:p>
          <a:pPr>
            <a:defRPr b="1"/>
          </a:pPr>
          <a:r>
            <a:rPr lang="en-US"/>
            <a:t>2019</a:t>
          </a:r>
        </a:p>
      </dgm:t>
    </dgm:pt>
    <dgm:pt modelId="{3C9DB66A-69F4-4E2B-AEFE-71545C712482}" type="parTrans" cxnId="{E80142A5-DC13-49B5-8648-A5F21889A784}">
      <dgm:prSet/>
      <dgm:spPr/>
      <dgm:t>
        <a:bodyPr/>
        <a:lstStyle/>
        <a:p>
          <a:endParaRPr lang="en-US"/>
        </a:p>
      </dgm:t>
    </dgm:pt>
    <dgm:pt modelId="{580D057E-B01F-4474-A466-9EADF1BA6E0A}" type="sibTrans" cxnId="{E80142A5-DC13-49B5-8648-A5F21889A784}">
      <dgm:prSet/>
      <dgm:spPr/>
      <dgm:t>
        <a:bodyPr/>
        <a:lstStyle/>
        <a:p>
          <a:endParaRPr lang="en-US"/>
        </a:p>
      </dgm:t>
    </dgm:pt>
    <dgm:pt modelId="{F5E74575-9D28-4712-81BF-738C72710302}">
      <dgm:prSet custT="1"/>
      <dgm:spPr/>
      <dgm:t>
        <a:bodyPr/>
        <a:lstStyle/>
        <a:p>
          <a:pPr marL="0" lvl="0" indent="0" algn="l" defTabSz="666750">
            <a:lnSpc>
              <a:spcPct val="90000"/>
            </a:lnSpc>
            <a:spcBef>
              <a:spcPct val="0"/>
            </a:spcBef>
            <a:spcAft>
              <a:spcPct val="35000"/>
            </a:spcAft>
            <a:buNone/>
          </a:pPr>
          <a:r>
            <a:rPr lang="en-US" sz="1500" kern="1200" dirty="0">
              <a:solidFill>
                <a:srgbClr val="000000">
                  <a:hueOff val="0"/>
                  <a:satOff val="0"/>
                  <a:lumOff val="0"/>
                  <a:alphaOff val="0"/>
                </a:srgbClr>
              </a:solidFill>
              <a:latin typeface="Century Schoolbook" panose="02040604050505020304"/>
              <a:ea typeface="+mn-ea"/>
              <a:cs typeface="+mn-cs"/>
            </a:rPr>
            <a:t>Class IV average* = $16.32/cwt</a:t>
          </a:r>
        </a:p>
      </dgm:t>
    </dgm:pt>
    <dgm:pt modelId="{A4C60FDF-B25A-4305-BB52-52F995CDBB19}" type="parTrans" cxnId="{1EA9208B-8A91-4EA4-9C79-02621EA7828F}">
      <dgm:prSet/>
      <dgm:spPr/>
      <dgm:t>
        <a:bodyPr/>
        <a:lstStyle/>
        <a:p>
          <a:endParaRPr lang="en-US"/>
        </a:p>
      </dgm:t>
    </dgm:pt>
    <dgm:pt modelId="{69F378F7-9300-4519-B920-94FFE4533AC8}" type="sibTrans" cxnId="{1EA9208B-8A91-4EA4-9C79-02621EA7828F}">
      <dgm:prSet/>
      <dgm:spPr/>
      <dgm:t>
        <a:bodyPr/>
        <a:lstStyle/>
        <a:p>
          <a:endParaRPr lang="en-US"/>
        </a:p>
      </dgm:t>
    </dgm:pt>
    <dgm:pt modelId="{0D3BBED0-B649-45F6-9216-166A150ADA93}">
      <dgm:prSet custT="1"/>
      <dgm:spPr/>
      <dgm:t>
        <a:bodyPr/>
        <a:lstStyle/>
        <a:p>
          <a:pPr marL="0" lvl="0" indent="0" algn="l" defTabSz="666750">
            <a:lnSpc>
              <a:spcPct val="90000"/>
            </a:lnSpc>
            <a:spcBef>
              <a:spcPct val="0"/>
            </a:spcBef>
            <a:spcAft>
              <a:spcPct val="35000"/>
            </a:spcAft>
            <a:buNone/>
          </a:pPr>
          <a:r>
            <a:rPr lang="en-US" sz="1500" kern="1200" dirty="0">
              <a:solidFill>
                <a:srgbClr val="000000">
                  <a:hueOff val="0"/>
                  <a:satOff val="0"/>
                  <a:lumOff val="0"/>
                  <a:alphaOff val="0"/>
                </a:srgbClr>
              </a:solidFill>
              <a:latin typeface="Century Schoolbook" panose="02040604050505020304"/>
              <a:ea typeface="+mn-ea"/>
              <a:cs typeface="+mn-cs"/>
            </a:rPr>
            <a:t>H1-2019 = $15.98/cwt </a:t>
          </a:r>
          <a:br>
            <a:rPr lang="en-US" sz="1500" kern="1200" dirty="0">
              <a:solidFill>
                <a:srgbClr val="000000">
                  <a:hueOff val="0"/>
                  <a:satOff val="0"/>
                  <a:lumOff val="0"/>
                  <a:alphaOff val="0"/>
                </a:srgbClr>
              </a:solidFill>
              <a:latin typeface="Century Schoolbook" panose="02040604050505020304"/>
              <a:ea typeface="+mn-ea"/>
              <a:cs typeface="+mn-cs"/>
            </a:rPr>
          </a:br>
          <a:r>
            <a:rPr lang="en-US" sz="1500" kern="1200" dirty="0">
              <a:solidFill>
                <a:srgbClr val="000000">
                  <a:hueOff val="0"/>
                  <a:satOff val="0"/>
                  <a:lumOff val="0"/>
                  <a:alphaOff val="0"/>
                </a:srgbClr>
              </a:solidFill>
              <a:latin typeface="Century Schoolbook" panose="02040604050505020304"/>
              <a:ea typeface="+mn-ea"/>
              <a:cs typeface="+mn-cs"/>
            </a:rPr>
            <a:t>($2.31/cwt more than H1-2018)</a:t>
          </a:r>
        </a:p>
      </dgm:t>
    </dgm:pt>
    <dgm:pt modelId="{23EB4BDC-E639-45E3-A57C-CFF5E1591E47}" type="parTrans" cxnId="{68DD0769-CE28-45D7-AE93-93C56E707FD5}">
      <dgm:prSet/>
      <dgm:spPr/>
      <dgm:t>
        <a:bodyPr/>
        <a:lstStyle/>
        <a:p>
          <a:endParaRPr lang="en-US"/>
        </a:p>
      </dgm:t>
    </dgm:pt>
    <dgm:pt modelId="{F7F29572-6A9F-4487-98E6-23376A5206CB}" type="sibTrans" cxnId="{68DD0769-CE28-45D7-AE93-93C56E707FD5}">
      <dgm:prSet/>
      <dgm:spPr/>
      <dgm:t>
        <a:bodyPr/>
        <a:lstStyle/>
        <a:p>
          <a:endParaRPr lang="en-US"/>
        </a:p>
      </dgm:t>
    </dgm:pt>
    <dgm:pt modelId="{FD111806-1B98-4258-9ED5-D1B60744DEF9}">
      <dgm:prSet custT="1"/>
      <dgm:spPr/>
      <dgm:t>
        <a:bodyPr/>
        <a:lstStyle/>
        <a:p>
          <a:pPr marL="0" lvl="0" indent="0" algn="l" defTabSz="666750">
            <a:lnSpc>
              <a:spcPct val="90000"/>
            </a:lnSpc>
            <a:spcBef>
              <a:spcPct val="0"/>
            </a:spcBef>
            <a:spcAft>
              <a:spcPct val="35000"/>
            </a:spcAft>
            <a:buNone/>
          </a:pPr>
          <a:r>
            <a:rPr lang="en-US" sz="1500" kern="1200" dirty="0">
              <a:solidFill>
                <a:srgbClr val="000000">
                  <a:hueOff val="0"/>
                  <a:satOff val="0"/>
                  <a:lumOff val="0"/>
                  <a:alphaOff val="0"/>
                </a:srgbClr>
              </a:solidFill>
              <a:latin typeface="Century Schoolbook" panose="02040604050505020304"/>
              <a:ea typeface="+mn-ea"/>
              <a:cs typeface="+mn-cs"/>
            </a:rPr>
            <a:t>H2-2019 price* = $16.66/cwt </a:t>
          </a:r>
          <a:br>
            <a:rPr lang="en-US" sz="1500" kern="1200" dirty="0">
              <a:solidFill>
                <a:srgbClr val="000000">
                  <a:hueOff val="0"/>
                  <a:satOff val="0"/>
                  <a:lumOff val="0"/>
                  <a:alphaOff val="0"/>
                </a:srgbClr>
              </a:solidFill>
              <a:latin typeface="Century Schoolbook" panose="02040604050505020304"/>
              <a:ea typeface="+mn-ea"/>
              <a:cs typeface="+mn-cs"/>
            </a:rPr>
          </a:br>
          <a:r>
            <a:rPr lang="en-US" sz="1500" kern="1200" dirty="0">
              <a:solidFill>
                <a:srgbClr val="000000">
                  <a:hueOff val="0"/>
                  <a:satOff val="0"/>
                  <a:lumOff val="0"/>
                  <a:alphaOff val="0"/>
                </a:srgbClr>
              </a:solidFill>
              <a:latin typeface="Century Schoolbook" panose="02040604050505020304"/>
              <a:ea typeface="+mn-ea"/>
              <a:cs typeface="+mn-cs"/>
            </a:rPr>
            <a:t>($2.99/cwt more than 2018)</a:t>
          </a:r>
        </a:p>
      </dgm:t>
    </dgm:pt>
    <dgm:pt modelId="{EC1F0B1F-4A17-413C-9A10-CBC3260EB829}" type="parTrans" cxnId="{2AF1AF5B-2161-4818-8D10-10A1740EEFA4}">
      <dgm:prSet/>
      <dgm:spPr/>
      <dgm:t>
        <a:bodyPr/>
        <a:lstStyle/>
        <a:p>
          <a:endParaRPr lang="en-US"/>
        </a:p>
      </dgm:t>
    </dgm:pt>
    <dgm:pt modelId="{F3E4B7C8-00CC-4387-B8F8-F7BBC2E6E0CD}" type="sibTrans" cxnId="{2AF1AF5B-2161-4818-8D10-10A1740EEFA4}">
      <dgm:prSet/>
      <dgm:spPr/>
      <dgm:t>
        <a:bodyPr/>
        <a:lstStyle/>
        <a:p>
          <a:endParaRPr lang="en-US"/>
        </a:p>
      </dgm:t>
    </dgm:pt>
    <dgm:pt modelId="{E843A638-0341-40A0-9369-4536DF268E0F}" type="pres">
      <dgm:prSet presAssocID="{5797FC6F-2E8D-491D-B5C6-9F27659220E1}" presName="root" presStyleCnt="0">
        <dgm:presLayoutVars>
          <dgm:chMax/>
          <dgm:chPref/>
          <dgm:animLvl val="lvl"/>
        </dgm:presLayoutVars>
      </dgm:prSet>
      <dgm:spPr/>
    </dgm:pt>
    <dgm:pt modelId="{62746EB9-E7D6-4904-9CC7-813ED724B9A0}" type="pres">
      <dgm:prSet presAssocID="{5797FC6F-2E8D-491D-B5C6-9F27659220E1}" presName="divider" presStyleLbl="node1" presStyleIdx="0" presStyleCnt="1"/>
      <dgm:spPr/>
    </dgm:pt>
    <dgm:pt modelId="{5644D7F6-C592-43EF-BA24-C2B1161ACC4F}" type="pres">
      <dgm:prSet presAssocID="{5797FC6F-2E8D-491D-B5C6-9F27659220E1}" presName="nodes" presStyleCnt="0">
        <dgm:presLayoutVars>
          <dgm:chMax/>
          <dgm:chPref/>
          <dgm:animLvl val="lvl"/>
        </dgm:presLayoutVars>
      </dgm:prSet>
      <dgm:spPr/>
    </dgm:pt>
    <dgm:pt modelId="{BF52471F-3515-41EB-967E-306D90C75C2A}" type="pres">
      <dgm:prSet presAssocID="{E74FB368-66D8-4779-BA07-BF5A8EB58DC4}" presName="composite" presStyleCnt="0"/>
      <dgm:spPr/>
    </dgm:pt>
    <dgm:pt modelId="{57FCFB85-72B6-46C8-94AA-2DB47895EABD}" type="pres">
      <dgm:prSet presAssocID="{E74FB368-66D8-4779-BA07-BF5A8EB58DC4}" presName="L1TextContainer" presStyleLbl="revTx" presStyleIdx="0" presStyleCnt="4">
        <dgm:presLayoutVars>
          <dgm:chMax val="1"/>
          <dgm:chPref val="1"/>
          <dgm:bulletEnabled val="1"/>
        </dgm:presLayoutVars>
      </dgm:prSet>
      <dgm:spPr/>
    </dgm:pt>
    <dgm:pt modelId="{A3C0DDB8-6E68-4571-BBA4-AB96AE38BC6B}" type="pres">
      <dgm:prSet presAssocID="{E74FB368-66D8-4779-BA07-BF5A8EB58DC4}" presName="L2TextContainerWrapper" presStyleCnt="0">
        <dgm:presLayoutVars>
          <dgm:chMax val="0"/>
          <dgm:chPref val="0"/>
          <dgm:bulletEnabled val="1"/>
        </dgm:presLayoutVars>
      </dgm:prSet>
      <dgm:spPr/>
    </dgm:pt>
    <dgm:pt modelId="{25E1B836-9C77-41C2-9B44-4AE0B5FCCBBC}" type="pres">
      <dgm:prSet presAssocID="{E74FB368-66D8-4779-BA07-BF5A8EB58DC4}" presName="L2TextContainer" presStyleLbl="bgAccFollowNode1" presStyleIdx="0" presStyleCnt="4"/>
      <dgm:spPr/>
    </dgm:pt>
    <dgm:pt modelId="{659D23C2-E39B-4FF5-9AA7-46FDE371188E}" type="pres">
      <dgm:prSet presAssocID="{E74FB368-66D8-4779-BA07-BF5A8EB58DC4}" presName="FlexibleEmptyPlaceHolder" presStyleCnt="0"/>
      <dgm:spPr/>
    </dgm:pt>
    <dgm:pt modelId="{37AA18D6-FD17-49BA-9C86-4ACBA37F5366}" type="pres">
      <dgm:prSet presAssocID="{E74FB368-66D8-4779-BA07-BF5A8EB58DC4}" presName="ConnectLine" presStyleLbl="alignNode1" presStyleIdx="0" presStyleCnt="4"/>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F4846FFF-5198-45B8-BAB4-A35FA913702D}" type="pres">
      <dgm:prSet presAssocID="{E74FB368-66D8-4779-BA07-BF5A8EB58DC4}" presName="ConnectorPoint" presStyleLbl="fgAcc1" presStyleIdx="0" presStyleCnt="4"/>
      <dgm:spPr>
        <a:solidFill>
          <a:schemeClr val="lt1">
            <a:alpha val="90000"/>
            <a:hueOff val="0"/>
            <a:satOff val="0"/>
            <a:lumOff val="0"/>
            <a:alphaOff val="0"/>
          </a:schemeClr>
        </a:solidFill>
        <a:ln w="13970" cap="flat" cmpd="sng" algn="ctr">
          <a:noFill/>
          <a:prstDash val="solid"/>
        </a:ln>
        <a:effectLst/>
      </dgm:spPr>
    </dgm:pt>
    <dgm:pt modelId="{A97F7CC2-E417-43AF-B723-803683468C91}" type="pres">
      <dgm:prSet presAssocID="{E74FB368-66D8-4779-BA07-BF5A8EB58DC4}" presName="EmptyPlaceHolder" presStyleCnt="0"/>
      <dgm:spPr/>
    </dgm:pt>
    <dgm:pt modelId="{8B35DC93-0623-4151-B146-DF602C61FAAB}" type="pres">
      <dgm:prSet presAssocID="{922A946A-6FFF-493E-82F2-F11F72B12CE3}" presName="spaceBetweenRectangles" presStyleCnt="0"/>
      <dgm:spPr/>
    </dgm:pt>
    <dgm:pt modelId="{4D5B49D7-B922-4C7E-8D09-AA33E0B1DED4}" type="pres">
      <dgm:prSet presAssocID="{4D4EEC90-CC48-4124-819E-9E5E5FB651D2}" presName="composite" presStyleCnt="0"/>
      <dgm:spPr/>
    </dgm:pt>
    <dgm:pt modelId="{6A3759C7-F1C0-45DD-905A-D43C646B44C2}" type="pres">
      <dgm:prSet presAssocID="{4D4EEC90-CC48-4124-819E-9E5E5FB651D2}" presName="L1TextContainer" presStyleLbl="revTx" presStyleIdx="1" presStyleCnt="4">
        <dgm:presLayoutVars>
          <dgm:chMax val="1"/>
          <dgm:chPref val="1"/>
          <dgm:bulletEnabled val="1"/>
        </dgm:presLayoutVars>
      </dgm:prSet>
      <dgm:spPr/>
    </dgm:pt>
    <dgm:pt modelId="{2EEB10E1-0921-49D6-B95C-D15269882C22}" type="pres">
      <dgm:prSet presAssocID="{4D4EEC90-CC48-4124-819E-9E5E5FB651D2}" presName="L2TextContainerWrapper" presStyleCnt="0">
        <dgm:presLayoutVars>
          <dgm:chMax val="0"/>
          <dgm:chPref val="0"/>
          <dgm:bulletEnabled val="1"/>
        </dgm:presLayoutVars>
      </dgm:prSet>
      <dgm:spPr/>
    </dgm:pt>
    <dgm:pt modelId="{E74DB33C-3777-454E-809D-D618D2F1E08F}" type="pres">
      <dgm:prSet presAssocID="{4D4EEC90-CC48-4124-819E-9E5E5FB651D2}" presName="L2TextContainer" presStyleLbl="bgAccFollowNode1" presStyleIdx="1" presStyleCnt="4"/>
      <dgm:spPr/>
    </dgm:pt>
    <dgm:pt modelId="{8B5C47ED-8A1A-427A-A8C6-9D52405A90D3}" type="pres">
      <dgm:prSet presAssocID="{4D4EEC90-CC48-4124-819E-9E5E5FB651D2}" presName="FlexibleEmptyPlaceHolder" presStyleCnt="0"/>
      <dgm:spPr/>
    </dgm:pt>
    <dgm:pt modelId="{FAB92C87-B77B-4467-B07A-07F7BEDD3125}" type="pres">
      <dgm:prSet presAssocID="{4D4EEC90-CC48-4124-819E-9E5E5FB651D2}" presName="ConnectLine" presStyleLbl="alignNode1" presStyleIdx="1" presStyleCnt="4"/>
      <dgm:spPr>
        <a:solidFill>
          <a:schemeClr val="accent2">
            <a:hueOff val="-2474889"/>
            <a:satOff val="807"/>
            <a:lumOff val="-719"/>
            <a:alphaOff val="0"/>
          </a:schemeClr>
        </a:solidFill>
        <a:ln w="6350" cap="flat" cmpd="sng" algn="ctr">
          <a:solidFill>
            <a:schemeClr val="accent2">
              <a:hueOff val="-2474889"/>
              <a:satOff val="807"/>
              <a:lumOff val="-719"/>
              <a:alphaOff val="0"/>
            </a:schemeClr>
          </a:solidFill>
          <a:prstDash val="dash"/>
        </a:ln>
        <a:effectLst/>
      </dgm:spPr>
    </dgm:pt>
    <dgm:pt modelId="{1EEB3A35-9338-4E19-B0DD-457A2AC9A73F}" type="pres">
      <dgm:prSet presAssocID="{4D4EEC90-CC48-4124-819E-9E5E5FB651D2}" presName="ConnectorPoint" presStyleLbl="fgAcc1" presStyleIdx="1" presStyleCnt="4"/>
      <dgm:spPr>
        <a:solidFill>
          <a:schemeClr val="lt1">
            <a:alpha val="90000"/>
            <a:hueOff val="0"/>
            <a:satOff val="0"/>
            <a:lumOff val="0"/>
            <a:alphaOff val="0"/>
          </a:schemeClr>
        </a:solidFill>
        <a:ln w="13970" cap="flat" cmpd="sng" algn="ctr">
          <a:noFill/>
          <a:prstDash val="solid"/>
        </a:ln>
        <a:effectLst/>
      </dgm:spPr>
    </dgm:pt>
    <dgm:pt modelId="{0BD27C3E-8078-4DB5-931A-F643BA88EC0C}" type="pres">
      <dgm:prSet presAssocID="{4D4EEC90-CC48-4124-819E-9E5E5FB651D2}" presName="EmptyPlaceHolder" presStyleCnt="0"/>
      <dgm:spPr/>
    </dgm:pt>
    <dgm:pt modelId="{EDD23168-D181-47A2-9608-0AB7386D5524}" type="pres">
      <dgm:prSet presAssocID="{AD508B8B-2F48-411D-9700-196A87709A7A}" presName="spaceBetweenRectangles" presStyleCnt="0"/>
      <dgm:spPr/>
    </dgm:pt>
    <dgm:pt modelId="{B8F49FC7-1548-48AB-B1D8-AB05D0405CC0}" type="pres">
      <dgm:prSet presAssocID="{AF998733-5EA8-460B-8B19-4F056D397E83}" presName="composite" presStyleCnt="0"/>
      <dgm:spPr/>
    </dgm:pt>
    <dgm:pt modelId="{0F54356B-3E7F-4185-93AB-AF2B4E7C9175}" type="pres">
      <dgm:prSet presAssocID="{AF998733-5EA8-460B-8B19-4F056D397E83}" presName="L1TextContainer" presStyleLbl="revTx" presStyleIdx="2" presStyleCnt="4">
        <dgm:presLayoutVars>
          <dgm:chMax val="1"/>
          <dgm:chPref val="1"/>
          <dgm:bulletEnabled val="1"/>
        </dgm:presLayoutVars>
      </dgm:prSet>
      <dgm:spPr/>
    </dgm:pt>
    <dgm:pt modelId="{EA72A391-C7C9-456A-9D49-F050099430E9}" type="pres">
      <dgm:prSet presAssocID="{AF998733-5EA8-460B-8B19-4F056D397E83}" presName="L2TextContainerWrapper" presStyleCnt="0">
        <dgm:presLayoutVars>
          <dgm:chMax val="0"/>
          <dgm:chPref val="0"/>
          <dgm:bulletEnabled val="1"/>
        </dgm:presLayoutVars>
      </dgm:prSet>
      <dgm:spPr/>
    </dgm:pt>
    <dgm:pt modelId="{6E117752-0A44-4275-ADBD-DE04F9185B8A}" type="pres">
      <dgm:prSet presAssocID="{AF998733-5EA8-460B-8B19-4F056D397E83}" presName="L2TextContainer" presStyleLbl="bgAccFollowNode1" presStyleIdx="2" presStyleCnt="4" custScaleX="116081"/>
      <dgm:spPr/>
    </dgm:pt>
    <dgm:pt modelId="{9F94383A-8BA8-4670-9FF1-464D0526BF92}" type="pres">
      <dgm:prSet presAssocID="{AF998733-5EA8-460B-8B19-4F056D397E83}" presName="FlexibleEmptyPlaceHolder" presStyleCnt="0"/>
      <dgm:spPr/>
    </dgm:pt>
    <dgm:pt modelId="{5ACF66DC-2C7C-41E8-9F64-41FE35FAAB7A}" type="pres">
      <dgm:prSet presAssocID="{AF998733-5EA8-460B-8B19-4F056D397E83}" presName="ConnectLine" presStyleLbl="alignNode1" presStyleIdx="2" presStyleCnt="4"/>
      <dgm:spPr>
        <a:solidFill>
          <a:schemeClr val="accent2">
            <a:hueOff val="-4949778"/>
            <a:satOff val="1615"/>
            <a:lumOff val="-1438"/>
            <a:alphaOff val="0"/>
          </a:schemeClr>
        </a:solidFill>
        <a:ln w="6350" cap="flat" cmpd="sng" algn="ctr">
          <a:solidFill>
            <a:schemeClr val="accent2">
              <a:hueOff val="-4949778"/>
              <a:satOff val="1615"/>
              <a:lumOff val="-1438"/>
              <a:alphaOff val="0"/>
            </a:schemeClr>
          </a:solidFill>
          <a:prstDash val="dash"/>
        </a:ln>
        <a:effectLst/>
      </dgm:spPr>
    </dgm:pt>
    <dgm:pt modelId="{89AD82F7-9A27-43F3-B2E2-578F9B30ED1D}" type="pres">
      <dgm:prSet presAssocID="{AF998733-5EA8-460B-8B19-4F056D397E83}" presName="ConnectorPoint" presStyleLbl="fgAcc1" presStyleIdx="2" presStyleCnt="4"/>
      <dgm:spPr>
        <a:solidFill>
          <a:schemeClr val="lt1">
            <a:alpha val="90000"/>
            <a:hueOff val="0"/>
            <a:satOff val="0"/>
            <a:lumOff val="0"/>
            <a:alphaOff val="0"/>
          </a:schemeClr>
        </a:solidFill>
        <a:ln w="13970" cap="flat" cmpd="sng" algn="ctr">
          <a:noFill/>
          <a:prstDash val="solid"/>
        </a:ln>
        <a:effectLst/>
      </dgm:spPr>
    </dgm:pt>
    <dgm:pt modelId="{AB20BB06-565A-4FBF-871B-33EA7A640D0B}" type="pres">
      <dgm:prSet presAssocID="{AF998733-5EA8-460B-8B19-4F056D397E83}" presName="EmptyPlaceHolder" presStyleCnt="0"/>
      <dgm:spPr/>
    </dgm:pt>
    <dgm:pt modelId="{C2A4FC1B-5446-47A7-8104-FD18C9991A8F}" type="pres">
      <dgm:prSet presAssocID="{67778FD5-19C8-4266-BAD9-F5E2939080CC}" presName="spaceBetweenRectangles" presStyleCnt="0"/>
      <dgm:spPr/>
    </dgm:pt>
    <dgm:pt modelId="{ED97D409-035F-4315-94AB-5A4D97F4F9E1}" type="pres">
      <dgm:prSet presAssocID="{6F351C01-3BF7-483D-8CB6-3C75B1A47193}" presName="composite" presStyleCnt="0"/>
      <dgm:spPr/>
    </dgm:pt>
    <dgm:pt modelId="{7152BC2F-71E6-4441-AA5E-25A7A72EFEE0}" type="pres">
      <dgm:prSet presAssocID="{6F351C01-3BF7-483D-8CB6-3C75B1A47193}" presName="L1TextContainer" presStyleLbl="revTx" presStyleIdx="3" presStyleCnt="4">
        <dgm:presLayoutVars>
          <dgm:chMax val="1"/>
          <dgm:chPref val="1"/>
          <dgm:bulletEnabled val="1"/>
        </dgm:presLayoutVars>
      </dgm:prSet>
      <dgm:spPr/>
    </dgm:pt>
    <dgm:pt modelId="{8ED8AA98-18C6-4161-A2DF-6B1F0183E86A}" type="pres">
      <dgm:prSet presAssocID="{6F351C01-3BF7-483D-8CB6-3C75B1A47193}" presName="L2TextContainerWrapper" presStyleCnt="0">
        <dgm:presLayoutVars>
          <dgm:chMax val="0"/>
          <dgm:chPref val="0"/>
          <dgm:bulletEnabled val="1"/>
        </dgm:presLayoutVars>
      </dgm:prSet>
      <dgm:spPr/>
    </dgm:pt>
    <dgm:pt modelId="{961DCC3E-DBEB-4DB7-B9AB-9421C57F6DDC}" type="pres">
      <dgm:prSet presAssocID="{6F351C01-3BF7-483D-8CB6-3C75B1A47193}" presName="L2TextContainer" presStyleLbl="bgAccFollowNode1" presStyleIdx="3" presStyleCnt="4" custScaleX="122547"/>
      <dgm:spPr/>
    </dgm:pt>
    <dgm:pt modelId="{3BEAA276-3EA4-4A48-B6ED-8E4C7D45B07F}" type="pres">
      <dgm:prSet presAssocID="{6F351C01-3BF7-483D-8CB6-3C75B1A47193}" presName="FlexibleEmptyPlaceHolder" presStyleCnt="0"/>
      <dgm:spPr/>
    </dgm:pt>
    <dgm:pt modelId="{5F0FD91E-EBE4-4DCD-9EDE-CEFA68C73D14}" type="pres">
      <dgm:prSet presAssocID="{6F351C01-3BF7-483D-8CB6-3C75B1A47193}" presName="ConnectLine" presStyleLbl="alignNode1" presStyleIdx="3" presStyleCnt="4"/>
      <dgm:spPr>
        <a:solidFill>
          <a:schemeClr val="accent2">
            <a:hueOff val="-7424668"/>
            <a:satOff val="2422"/>
            <a:lumOff val="-2157"/>
            <a:alphaOff val="0"/>
          </a:schemeClr>
        </a:solidFill>
        <a:ln w="6350" cap="flat" cmpd="sng" algn="ctr">
          <a:solidFill>
            <a:schemeClr val="accent2">
              <a:hueOff val="-7424668"/>
              <a:satOff val="2422"/>
              <a:lumOff val="-2157"/>
              <a:alphaOff val="0"/>
            </a:schemeClr>
          </a:solidFill>
          <a:prstDash val="dash"/>
        </a:ln>
        <a:effectLst/>
      </dgm:spPr>
    </dgm:pt>
    <dgm:pt modelId="{FA58698E-DC09-4023-9172-8376BCDCD3EE}" type="pres">
      <dgm:prSet presAssocID="{6F351C01-3BF7-483D-8CB6-3C75B1A47193}" presName="ConnectorPoint" presStyleLbl="fgAcc1" presStyleIdx="3" presStyleCnt="4"/>
      <dgm:spPr>
        <a:solidFill>
          <a:schemeClr val="lt1">
            <a:alpha val="90000"/>
            <a:hueOff val="0"/>
            <a:satOff val="0"/>
            <a:lumOff val="0"/>
            <a:alphaOff val="0"/>
          </a:schemeClr>
        </a:solidFill>
        <a:ln w="13970" cap="flat" cmpd="sng" algn="ctr">
          <a:noFill/>
          <a:prstDash val="solid"/>
        </a:ln>
        <a:effectLst/>
      </dgm:spPr>
    </dgm:pt>
    <dgm:pt modelId="{FDDBE2DD-D446-4839-94C7-AD3FFC376793}" type="pres">
      <dgm:prSet presAssocID="{6F351C01-3BF7-483D-8CB6-3C75B1A47193}" presName="EmptyPlaceHolder" presStyleCnt="0"/>
      <dgm:spPr/>
    </dgm:pt>
  </dgm:ptLst>
  <dgm:cxnLst>
    <dgm:cxn modelId="{9581C30B-0D0A-425A-9452-CD9679750625}" srcId="{5797FC6F-2E8D-491D-B5C6-9F27659220E1}" destId="{AF998733-5EA8-460B-8B19-4F056D397E83}" srcOrd="2" destOrd="0" parTransId="{863E1D56-F18C-4C44-8781-5A8D68121F0F}" sibTransId="{67778FD5-19C8-4266-BAD9-F5E2939080CC}"/>
    <dgm:cxn modelId="{C021D20D-4632-4E74-B50D-B373E6FD9766}" srcId="{5797FC6F-2E8D-491D-B5C6-9F27659220E1}" destId="{E74FB368-66D8-4779-BA07-BF5A8EB58DC4}" srcOrd="0" destOrd="0" parTransId="{6921BAD2-2A68-4EB5-A167-57548CDE6861}" sibTransId="{922A946A-6FFF-493E-82F2-F11F72B12CE3}"/>
    <dgm:cxn modelId="{031FE520-C48B-409F-9AE1-AA0883B7C9CC}" type="presOf" srcId="{5797FC6F-2E8D-491D-B5C6-9F27659220E1}" destId="{E843A638-0341-40A0-9369-4536DF268E0F}" srcOrd="0" destOrd="0" presId="urn:microsoft.com/office/officeart/2017/3/layout/HorizontalPathTimeline"/>
    <dgm:cxn modelId="{F9AE4822-EBCF-4250-B514-82108635B5D3}" type="presOf" srcId="{0D3BBED0-B649-45F6-9216-166A150ADA93}" destId="{961DCC3E-DBEB-4DB7-B9AB-9421C57F6DDC}" srcOrd="0" destOrd="1" presId="urn:microsoft.com/office/officeart/2017/3/layout/HorizontalPathTimeline"/>
    <dgm:cxn modelId="{268FB027-8862-4B49-9328-78BD48E7DAB2}" type="presOf" srcId="{779925A4-B8CD-4921-8758-009BE89FBCD1}" destId="{6E117752-0A44-4275-ADBD-DE04F9185B8A}" srcOrd="0" destOrd="0" presId="urn:microsoft.com/office/officeart/2017/3/layout/HorizontalPathTimeline"/>
    <dgm:cxn modelId="{CBAE722A-271E-4BDC-9FB7-C9944DE5A92E}" type="presOf" srcId="{14FE7BCE-CDB6-4927-B98B-9C3B9C2C4232}" destId="{6E117752-0A44-4275-ADBD-DE04F9185B8A}" srcOrd="0" destOrd="1" presId="urn:microsoft.com/office/officeart/2017/3/layout/HorizontalPathTimeline"/>
    <dgm:cxn modelId="{31FE2B40-0272-4F01-BD2B-6E67B82351EB}" type="presOf" srcId="{AF998733-5EA8-460B-8B19-4F056D397E83}" destId="{0F54356B-3E7F-4185-93AB-AF2B4E7C9175}" srcOrd="0" destOrd="0" presId="urn:microsoft.com/office/officeart/2017/3/layout/HorizontalPathTimeline"/>
    <dgm:cxn modelId="{2AF1AF5B-2161-4818-8D10-10A1740EEFA4}" srcId="{F5E74575-9D28-4712-81BF-738C72710302}" destId="{FD111806-1B98-4258-9ED5-D1B60744DEF9}" srcOrd="1" destOrd="0" parTransId="{EC1F0B1F-4A17-413C-9A10-CBC3260EB829}" sibTransId="{F3E4B7C8-00CC-4387-B8F8-F7BBC2E6E0CD}"/>
    <dgm:cxn modelId="{68DD0769-CE28-45D7-AE93-93C56E707FD5}" srcId="{F5E74575-9D28-4712-81BF-738C72710302}" destId="{0D3BBED0-B649-45F6-9216-166A150ADA93}" srcOrd="0" destOrd="0" parTransId="{23EB4BDC-E639-45E3-A57C-CFF5E1591E47}" sibTransId="{F7F29572-6A9F-4487-98E6-23376A5206CB}"/>
    <dgm:cxn modelId="{32B8A172-4C98-4D9B-B00F-440E61DED780}" srcId="{6FDB74A4-E36C-4E3A-A50C-37F4CFF4ABA6}" destId="{0E85D493-F986-4972-8BD1-0CDDCA3EFBD8}" srcOrd="0" destOrd="0" parTransId="{A0045D7C-CA4B-4B33-81CF-08305536707D}" sibTransId="{BC00C18C-B5E0-4782-AD1A-D03E3C633415}"/>
    <dgm:cxn modelId="{78748E75-D540-4363-8C90-8418022722CE}" srcId="{5797FC6F-2E8D-491D-B5C6-9F27659220E1}" destId="{4D4EEC90-CC48-4124-819E-9E5E5FB651D2}" srcOrd="1" destOrd="0" parTransId="{C969CCA6-DF2A-4DF6-AE35-08B32D526531}" sibTransId="{AD508B8B-2F48-411D-9700-196A87709A7A}"/>
    <dgm:cxn modelId="{CBAC0677-7D2B-42E7-AB76-A7B63D3C95F6}" type="presOf" srcId="{6FDB74A4-E36C-4E3A-A50C-37F4CFF4ABA6}" destId="{25E1B836-9C77-41C2-9B44-4AE0B5FCCBBC}" srcOrd="0" destOrd="0" presId="urn:microsoft.com/office/officeart/2017/3/layout/HorizontalPathTimeline"/>
    <dgm:cxn modelId="{4935A957-000D-49DB-BE32-ED0C4659904B}" type="presOf" srcId="{E74FB368-66D8-4779-BA07-BF5A8EB58DC4}" destId="{57FCFB85-72B6-46C8-94AA-2DB47895EABD}" srcOrd="0" destOrd="0" presId="urn:microsoft.com/office/officeart/2017/3/layout/HorizontalPathTimeline"/>
    <dgm:cxn modelId="{8458BF59-7441-4069-B70D-D533EE401BB9}" srcId="{E74FB368-66D8-4779-BA07-BF5A8EB58DC4}" destId="{6FDB74A4-E36C-4E3A-A50C-37F4CFF4ABA6}" srcOrd="0" destOrd="0" parTransId="{FF8CFDE7-16ED-480C-892C-A19D0C245228}" sibTransId="{4EE4E978-1799-42E1-B9CB-740782182A82}"/>
    <dgm:cxn modelId="{BEDCBB7E-29CE-4873-A73E-2D8C8F3DE55A}" srcId="{4D4EEC90-CC48-4124-819E-9E5E5FB651D2}" destId="{D506DD74-D5B4-4C5B-BEDF-009400285193}" srcOrd="0" destOrd="0" parTransId="{A65F1B62-37DB-45C1-A666-7F6225153138}" sibTransId="{4D31628A-FCC4-40C1-9E2A-7B24C4DAAE3D}"/>
    <dgm:cxn modelId="{1EA9208B-8A91-4EA4-9C79-02621EA7828F}" srcId="{6F351C01-3BF7-483D-8CB6-3C75B1A47193}" destId="{F5E74575-9D28-4712-81BF-738C72710302}" srcOrd="0" destOrd="0" parTransId="{A4C60FDF-B25A-4305-BB52-52F995CDBB19}" sibTransId="{69F378F7-9300-4519-B920-94FFE4533AC8}"/>
    <dgm:cxn modelId="{9E2BB08B-3E7B-4EF9-A8A4-BDF422C99BC5}" type="presOf" srcId="{FD111806-1B98-4258-9ED5-D1B60744DEF9}" destId="{961DCC3E-DBEB-4DB7-B9AB-9421C57F6DDC}" srcOrd="0" destOrd="2" presId="urn:microsoft.com/office/officeart/2017/3/layout/HorizontalPathTimeline"/>
    <dgm:cxn modelId="{AAA2A58E-EEA8-4616-9FA9-24F26101F4E1}" type="presOf" srcId="{26787C2B-9B92-421F-A9B7-DAF24903E6E9}" destId="{E74DB33C-3777-454E-809D-D618D2F1E08F}" srcOrd="0" destOrd="1" presId="urn:microsoft.com/office/officeart/2017/3/layout/HorizontalPathTimeline"/>
    <dgm:cxn modelId="{A66FB494-5101-4608-BE73-CE0EFE19BD89}" type="presOf" srcId="{6F351C01-3BF7-483D-8CB6-3C75B1A47193}" destId="{7152BC2F-71E6-4441-AA5E-25A7A72EFEE0}" srcOrd="0" destOrd="0" presId="urn:microsoft.com/office/officeart/2017/3/layout/HorizontalPathTimeline"/>
    <dgm:cxn modelId="{EEA3569F-D28D-434D-90E4-213B5676CC2B}" srcId="{779925A4-B8CD-4921-8758-009BE89FBCD1}" destId="{14FE7BCE-CDB6-4927-B98B-9C3B9C2C4232}" srcOrd="0" destOrd="0" parTransId="{52E77D47-E7B3-46DD-9B56-812BE3CA1691}" sibTransId="{A336F728-5573-4DA1-B0C5-538ACC0A60C5}"/>
    <dgm:cxn modelId="{175728A2-5368-42BA-8452-EBBD5BCD9539}" type="presOf" srcId="{D506DD74-D5B4-4C5B-BEDF-009400285193}" destId="{E74DB33C-3777-454E-809D-D618D2F1E08F}" srcOrd="0" destOrd="0" presId="urn:microsoft.com/office/officeart/2017/3/layout/HorizontalPathTimeline"/>
    <dgm:cxn modelId="{E80142A5-DC13-49B5-8648-A5F21889A784}" srcId="{5797FC6F-2E8D-491D-B5C6-9F27659220E1}" destId="{6F351C01-3BF7-483D-8CB6-3C75B1A47193}" srcOrd="3" destOrd="0" parTransId="{3C9DB66A-69F4-4E2B-AEFE-71545C712482}" sibTransId="{580D057E-B01F-4474-A466-9EADF1BA6E0A}"/>
    <dgm:cxn modelId="{BDE4BEA8-DEF8-4A33-917F-769FAD23662C}" srcId="{779925A4-B8CD-4921-8758-009BE89FBCD1}" destId="{54CF18A3-3B13-4209-A3CF-9A798F8537A6}" srcOrd="1" destOrd="0" parTransId="{F5F65E31-23DA-4801-A414-57F3D3917622}" sibTransId="{28406B54-5EB3-4B9B-A675-8366DC6A7411}"/>
    <dgm:cxn modelId="{7FAEA4C1-6775-4643-BF64-75DB81250364}" type="presOf" srcId="{54CF18A3-3B13-4209-A3CF-9A798F8537A6}" destId="{6E117752-0A44-4275-ADBD-DE04F9185B8A}" srcOrd="0" destOrd="2" presId="urn:microsoft.com/office/officeart/2017/3/layout/HorizontalPathTimeline"/>
    <dgm:cxn modelId="{E8AFABC6-87F3-40E5-8BB9-F916A14EB42D}" type="presOf" srcId="{0E85D493-F986-4972-8BD1-0CDDCA3EFBD8}" destId="{25E1B836-9C77-41C2-9B44-4AE0B5FCCBBC}" srcOrd="0" destOrd="1" presId="urn:microsoft.com/office/officeart/2017/3/layout/HorizontalPathTimeline"/>
    <dgm:cxn modelId="{ABF063CA-3040-4F68-9870-BAA40FB1C809}" srcId="{D506DD74-D5B4-4C5B-BEDF-009400285193}" destId="{26787C2B-9B92-421F-A9B7-DAF24903E6E9}" srcOrd="0" destOrd="0" parTransId="{D0DE8B0D-019B-4715-A0E6-1DD245D1D4B9}" sibTransId="{028A23CC-C6D9-410F-B4F7-853A4B2BA2A3}"/>
    <dgm:cxn modelId="{F4F5DFCA-EAA8-4277-A0BB-C7251B600F81}" srcId="{AF998733-5EA8-460B-8B19-4F056D397E83}" destId="{779925A4-B8CD-4921-8758-009BE89FBCD1}" srcOrd="0" destOrd="0" parTransId="{06C11A2A-F685-4B5A-A372-DBAE0A7AD8B9}" sibTransId="{A1D437D9-0313-419B-8FFC-68A97C2A2DD7}"/>
    <dgm:cxn modelId="{FB4080F7-36E2-4002-BB71-0F0F74A11614}" type="presOf" srcId="{F5E74575-9D28-4712-81BF-738C72710302}" destId="{961DCC3E-DBEB-4DB7-B9AB-9421C57F6DDC}" srcOrd="0" destOrd="0" presId="urn:microsoft.com/office/officeart/2017/3/layout/HorizontalPathTimeline"/>
    <dgm:cxn modelId="{C57059FA-BEA0-4461-84A8-21DA003FAD1A}" type="presOf" srcId="{4D4EEC90-CC48-4124-819E-9E5E5FB651D2}" destId="{6A3759C7-F1C0-45DD-905A-D43C646B44C2}" srcOrd="0" destOrd="0" presId="urn:microsoft.com/office/officeart/2017/3/layout/HorizontalPathTimeline"/>
    <dgm:cxn modelId="{03A4509B-569F-4592-A069-1C0F60BE2022}" type="presParOf" srcId="{E843A638-0341-40A0-9369-4536DF268E0F}" destId="{62746EB9-E7D6-4904-9CC7-813ED724B9A0}" srcOrd="0" destOrd="0" presId="urn:microsoft.com/office/officeart/2017/3/layout/HorizontalPathTimeline"/>
    <dgm:cxn modelId="{9CA2B5E7-FAB6-4C04-B8F9-05B0422D64EA}" type="presParOf" srcId="{E843A638-0341-40A0-9369-4536DF268E0F}" destId="{5644D7F6-C592-43EF-BA24-C2B1161ACC4F}" srcOrd="1" destOrd="0" presId="urn:microsoft.com/office/officeart/2017/3/layout/HorizontalPathTimeline"/>
    <dgm:cxn modelId="{EE351A14-CC46-4FC0-908C-E9CC86310F95}" type="presParOf" srcId="{5644D7F6-C592-43EF-BA24-C2B1161ACC4F}" destId="{BF52471F-3515-41EB-967E-306D90C75C2A}" srcOrd="0" destOrd="0" presId="urn:microsoft.com/office/officeart/2017/3/layout/HorizontalPathTimeline"/>
    <dgm:cxn modelId="{79ED22F1-5B23-41D6-B09F-517AC76B9B54}" type="presParOf" srcId="{BF52471F-3515-41EB-967E-306D90C75C2A}" destId="{57FCFB85-72B6-46C8-94AA-2DB47895EABD}" srcOrd="0" destOrd="0" presId="urn:microsoft.com/office/officeart/2017/3/layout/HorizontalPathTimeline"/>
    <dgm:cxn modelId="{65AE51D5-949F-4292-A107-D4C5455310CE}" type="presParOf" srcId="{BF52471F-3515-41EB-967E-306D90C75C2A}" destId="{A3C0DDB8-6E68-4571-BBA4-AB96AE38BC6B}" srcOrd="1" destOrd="0" presId="urn:microsoft.com/office/officeart/2017/3/layout/HorizontalPathTimeline"/>
    <dgm:cxn modelId="{DA5778AB-C348-4543-90F4-4E5387D39166}" type="presParOf" srcId="{A3C0DDB8-6E68-4571-BBA4-AB96AE38BC6B}" destId="{25E1B836-9C77-41C2-9B44-4AE0B5FCCBBC}" srcOrd="0" destOrd="0" presId="urn:microsoft.com/office/officeart/2017/3/layout/HorizontalPathTimeline"/>
    <dgm:cxn modelId="{8F5A20FF-2434-4E33-9A4E-470B006DCC59}" type="presParOf" srcId="{A3C0DDB8-6E68-4571-BBA4-AB96AE38BC6B}" destId="{659D23C2-E39B-4FF5-9AA7-46FDE371188E}" srcOrd="1" destOrd="0" presId="urn:microsoft.com/office/officeart/2017/3/layout/HorizontalPathTimeline"/>
    <dgm:cxn modelId="{4A5F64DF-A049-4F54-80C6-F785BE4E90DE}" type="presParOf" srcId="{BF52471F-3515-41EB-967E-306D90C75C2A}" destId="{37AA18D6-FD17-49BA-9C86-4ACBA37F5366}" srcOrd="2" destOrd="0" presId="urn:microsoft.com/office/officeart/2017/3/layout/HorizontalPathTimeline"/>
    <dgm:cxn modelId="{4BC58E7F-8474-441A-BF92-ABC13A5D5F44}" type="presParOf" srcId="{BF52471F-3515-41EB-967E-306D90C75C2A}" destId="{F4846FFF-5198-45B8-BAB4-A35FA913702D}" srcOrd="3" destOrd="0" presId="urn:microsoft.com/office/officeart/2017/3/layout/HorizontalPathTimeline"/>
    <dgm:cxn modelId="{2E6E4F99-D0E2-4B49-B2B3-5C2FEAD785ED}" type="presParOf" srcId="{BF52471F-3515-41EB-967E-306D90C75C2A}" destId="{A97F7CC2-E417-43AF-B723-803683468C91}" srcOrd="4" destOrd="0" presId="urn:microsoft.com/office/officeart/2017/3/layout/HorizontalPathTimeline"/>
    <dgm:cxn modelId="{1C4C5137-F61F-4B25-BC04-F793E54FEB0B}" type="presParOf" srcId="{5644D7F6-C592-43EF-BA24-C2B1161ACC4F}" destId="{8B35DC93-0623-4151-B146-DF602C61FAAB}" srcOrd="1" destOrd="0" presId="urn:microsoft.com/office/officeart/2017/3/layout/HorizontalPathTimeline"/>
    <dgm:cxn modelId="{3DAE50FE-8CB2-410E-B144-EA12B8BCAE81}" type="presParOf" srcId="{5644D7F6-C592-43EF-BA24-C2B1161ACC4F}" destId="{4D5B49D7-B922-4C7E-8D09-AA33E0B1DED4}" srcOrd="2" destOrd="0" presId="urn:microsoft.com/office/officeart/2017/3/layout/HorizontalPathTimeline"/>
    <dgm:cxn modelId="{1AB46EAE-2941-4207-A3EA-593832418C78}" type="presParOf" srcId="{4D5B49D7-B922-4C7E-8D09-AA33E0B1DED4}" destId="{6A3759C7-F1C0-45DD-905A-D43C646B44C2}" srcOrd="0" destOrd="0" presId="urn:microsoft.com/office/officeart/2017/3/layout/HorizontalPathTimeline"/>
    <dgm:cxn modelId="{869FE258-FCA3-4E65-A2EE-C183B5669D02}" type="presParOf" srcId="{4D5B49D7-B922-4C7E-8D09-AA33E0B1DED4}" destId="{2EEB10E1-0921-49D6-B95C-D15269882C22}" srcOrd="1" destOrd="0" presId="urn:microsoft.com/office/officeart/2017/3/layout/HorizontalPathTimeline"/>
    <dgm:cxn modelId="{16DE0ED3-38BC-4C57-B077-4AE9A4548648}" type="presParOf" srcId="{2EEB10E1-0921-49D6-B95C-D15269882C22}" destId="{E74DB33C-3777-454E-809D-D618D2F1E08F}" srcOrd="0" destOrd="0" presId="urn:microsoft.com/office/officeart/2017/3/layout/HorizontalPathTimeline"/>
    <dgm:cxn modelId="{4FAE3DD8-2176-4A57-A65A-051F180D37E0}" type="presParOf" srcId="{2EEB10E1-0921-49D6-B95C-D15269882C22}" destId="{8B5C47ED-8A1A-427A-A8C6-9D52405A90D3}" srcOrd="1" destOrd="0" presId="urn:microsoft.com/office/officeart/2017/3/layout/HorizontalPathTimeline"/>
    <dgm:cxn modelId="{73B2AE5A-3719-4E80-98FC-EE910661DE85}" type="presParOf" srcId="{4D5B49D7-B922-4C7E-8D09-AA33E0B1DED4}" destId="{FAB92C87-B77B-4467-B07A-07F7BEDD3125}" srcOrd="2" destOrd="0" presId="urn:microsoft.com/office/officeart/2017/3/layout/HorizontalPathTimeline"/>
    <dgm:cxn modelId="{327587E1-CA60-4450-904F-233E6CB42E02}" type="presParOf" srcId="{4D5B49D7-B922-4C7E-8D09-AA33E0B1DED4}" destId="{1EEB3A35-9338-4E19-B0DD-457A2AC9A73F}" srcOrd="3" destOrd="0" presId="urn:microsoft.com/office/officeart/2017/3/layout/HorizontalPathTimeline"/>
    <dgm:cxn modelId="{9284D015-4E50-48EE-BD59-711C4B2071D1}" type="presParOf" srcId="{4D5B49D7-B922-4C7E-8D09-AA33E0B1DED4}" destId="{0BD27C3E-8078-4DB5-931A-F643BA88EC0C}" srcOrd="4" destOrd="0" presId="urn:microsoft.com/office/officeart/2017/3/layout/HorizontalPathTimeline"/>
    <dgm:cxn modelId="{6E56ABB0-2168-4BFB-82F7-E94EC9146677}" type="presParOf" srcId="{5644D7F6-C592-43EF-BA24-C2B1161ACC4F}" destId="{EDD23168-D181-47A2-9608-0AB7386D5524}" srcOrd="3" destOrd="0" presId="urn:microsoft.com/office/officeart/2017/3/layout/HorizontalPathTimeline"/>
    <dgm:cxn modelId="{DDF0A002-149B-4497-B1D1-3B1E7D0ED70A}" type="presParOf" srcId="{5644D7F6-C592-43EF-BA24-C2B1161ACC4F}" destId="{B8F49FC7-1548-48AB-B1D8-AB05D0405CC0}" srcOrd="4" destOrd="0" presId="urn:microsoft.com/office/officeart/2017/3/layout/HorizontalPathTimeline"/>
    <dgm:cxn modelId="{DC000B4B-93B6-4857-9272-4B98CB54F923}" type="presParOf" srcId="{B8F49FC7-1548-48AB-B1D8-AB05D0405CC0}" destId="{0F54356B-3E7F-4185-93AB-AF2B4E7C9175}" srcOrd="0" destOrd="0" presId="urn:microsoft.com/office/officeart/2017/3/layout/HorizontalPathTimeline"/>
    <dgm:cxn modelId="{E0B1865A-FDBF-4EC9-8540-6A01F6B0FA03}" type="presParOf" srcId="{B8F49FC7-1548-48AB-B1D8-AB05D0405CC0}" destId="{EA72A391-C7C9-456A-9D49-F050099430E9}" srcOrd="1" destOrd="0" presId="urn:microsoft.com/office/officeart/2017/3/layout/HorizontalPathTimeline"/>
    <dgm:cxn modelId="{22FCDACB-6FA0-4519-8D79-F5A73EECFFDF}" type="presParOf" srcId="{EA72A391-C7C9-456A-9D49-F050099430E9}" destId="{6E117752-0A44-4275-ADBD-DE04F9185B8A}" srcOrd="0" destOrd="0" presId="urn:microsoft.com/office/officeart/2017/3/layout/HorizontalPathTimeline"/>
    <dgm:cxn modelId="{04E17024-156C-4EFE-9332-8F036ED5B413}" type="presParOf" srcId="{EA72A391-C7C9-456A-9D49-F050099430E9}" destId="{9F94383A-8BA8-4670-9FF1-464D0526BF92}" srcOrd="1" destOrd="0" presId="urn:microsoft.com/office/officeart/2017/3/layout/HorizontalPathTimeline"/>
    <dgm:cxn modelId="{18034E3C-FE0E-4644-89A4-C84D31B60525}" type="presParOf" srcId="{B8F49FC7-1548-48AB-B1D8-AB05D0405CC0}" destId="{5ACF66DC-2C7C-41E8-9F64-41FE35FAAB7A}" srcOrd="2" destOrd="0" presId="urn:microsoft.com/office/officeart/2017/3/layout/HorizontalPathTimeline"/>
    <dgm:cxn modelId="{9839260B-5C0A-4A48-A743-E748D616DCD1}" type="presParOf" srcId="{B8F49FC7-1548-48AB-B1D8-AB05D0405CC0}" destId="{89AD82F7-9A27-43F3-B2E2-578F9B30ED1D}" srcOrd="3" destOrd="0" presId="urn:microsoft.com/office/officeart/2017/3/layout/HorizontalPathTimeline"/>
    <dgm:cxn modelId="{D6BB22AB-03BC-4A69-9DC9-F80A7DED3805}" type="presParOf" srcId="{B8F49FC7-1548-48AB-B1D8-AB05D0405CC0}" destId="{AB20BB06-565A-4FBF-871B-33EA7A640D0B}" srcOrd="4" destOrd="0" presId="urn:microsoft.com/office/officeart/2017/3/layout/HorizontalPathTimeline"/>
    <dgm:cxn modelId="{72BFE021-3A17-489E-970D-A6BB3B5CFF4D}" type="presParOf" srcId="{5644D7F6-C592-43EF-BA24-C2B1161ACC4F}" destId="{C2A4FC1B-5446-47A7-8104-FD18C9991A8F}" srcOrd="5" destOrd="0" presId="urn:microsoft.com/office/officeart/2017/3/layout/HorizontalPathTimeline"/>
    <dgm:cxn modelId="{025B04D1-4C40-4291-A6FB-99EF7C9FA54B}" type="presParOf" srcId="{5644D7F6-C592-43EF-BA24-C2B1161ACC4F}" destId="{ED97D409-035F-4315-94AB-5A4D97F4F9E1}" srcOrd="6" destOrd="0" presId="urn:microsoft.com/office/officeart/2017/3/layout/HorizontalPathTimeline"/>
    <dgm:cxn modelId="{B78C5A64-36CD-4DE2-A31A-A25F691624B4}" type="presParOf" srcId="{ED97D409-035F-4315-94AB-5A4D97F4F9E1}" destId="{7152BC2F-71E6-4441-AA5E-25A7A72EFEE0}" srcOrd="0" destOrd="0" presId="urn:microsoft.com/office/officeart/2017/3/layout/HorizontalPathTimeline"/>
    <dgm:cxn modelId="{487AD440-1364-4547-BA34-ABE6B1165B60}" type="presParOf" srcId="{ED97D409-035F-4315-94AB-5A4D97F4F9E1}" destId="{8ED8AA98-18C6-4161-A2DF-6B1F0183E86A}" srcOrd="1" destOrd="0" presId="urn:microsoft.com/office/officeart/2017/3/layout/HorizontalPathTimeline"/>
    <dgm:cxn modelId="{FA52F01C-194C-41D5-9721-C37567853FA3}" type="presParOf" srcId="{8ED8AA98-18C6-4161-A2DF-6B1F0183E86A}" destId="{961DCC3E-DBEB-4DB7-B9AB-9421C57F6DDC}" srcOrd="0" destOrd="0" presId="urn:microsoft.com/office/officeart/2017/3/layout/HorizontalPathTimeline"/>
    <dgm:cxn modelId="{9D712954-36B9-4C16-B989-FF7590916E15}" type="presParOf" srcId="{8ED8AA98-18C6-4161-A2DF-6B1F0183E86A}" destId="{3BEAA276-3EA4-4A48-B6ED-8E4C7D45B07F}" srcOrd="1" destOrd="0" presId="urn:microsoft.com/office/officeart/2017/3/layout/HorizontalPathTimeline"/>
    <dgm:cxn modelId="{5DEE5E24-2FD2-440A-B89F-CAEA5C1EDDE4}" type="presParOf" srcId="{ED97D409-035F-4315-94AB-5A4D97F4F9E1}" destId="{5F0FD91E-EBE4-4DCD-9EDE-CEFA68C73D14}" srcOrd="2" destOrd="0" presId="urn:microsoft.com/office/officeart/2017/3/layout/HorizontalPathTimeline"/>
    <dgm:cxn modelId="{E7159735-B727-4DD7-8856-D4C15A43F38B}" type="presParOf" srcId="{ED97D409-035F-4315-94AB-5A4D97F4F9E1}" destId="{FA58698E-DC09-4023-9172-8376BCDCD3EE}" srcOrd="3" destOrd="0" presId="urn:microsoft.com/office/officeart/2017/3/layout/HorizontalPathTimeline"/>
    <dgm:cxn modelId="{9D832E4E-A517-41EB-9149-9802AA8D8734}" type="presParOf" srcId="{ED97D409-035F-4315-94AB-5A4D97F4F9E1}" destId="{FDDBE2DD-D446-4839-94C7-AD3FFC376793}"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8124EB-4EDD-4674-B410-E9FF69933AB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889D460-5A1B-4930-ADBD-B14CB8146C98}">
      <dgm:prSet/>
      <dgm:spPr/>
      <dgm:t>
        <a:bodyPr/>
        <a:lstStyle/>
        <a:p>
          <a:r>
            <a:rPr lang="en-US" b="1" i="1"/>
            <a:t>What’s It Worth: </a:t>
          </a:r>
          <a:r>
            <a:rPr lang="en-US"/>
            <a:t>Dairy Is A Major Contributor to the Commonwealth In Terms of Local Quality Products, Good Jobs, Valuable Economic Revenue and Wide Open Spaces</a:t>
          </a:r>
        </a:p>
      </dgm:t>
    </dgm:pt>
    <dgm:pt modelId="{4489D80F-6EC6-4A92-A3DF-07782AC5E7D4}" type="parTrans" cxnId="{C3283877-2EC6-4457-9B40-788BB40DCB07}">
      <dgm:prSet/>
      <dgm:spPr/>
      <dgm:t>
        <a:bodyPr/>
        <a:lstStyle/>
        <a:p>
          <a:endParaRPr lang="en-US"/>
        </a:p>
      </dgm:t>
    </dgm:pt>
    <dgm:pt modelId="{6FA095E6-6146-4CFD-8932-2E8A5DD788CA}" type="sibTrans" cxnId="{C3283877-2EC6-4457-9B40-788BB40DCB07}">
      <dgm:prSet/>
      <dgm:spPr/>
      <dgm:t>
        <a:bodyPr/>
        <a:lstStyle/>
        <a:p>
          <a:endParaRPr lang="en-US"/>
        </a:p>
      </dgm:t>
    </dgm:pt>
    <dgm:pt modelId="{D69D31F3-4546-444F-A053-465C66B0F117}">
      <dgm:prSet/>
      <dgm:spPr/>
      <dgm:t>
        <a:bodyPr/>
        <a:lstStyle/>
        <a:p>
          <a:r>
            <a:rPr lang="en-US" b="1" i="1"/>
            <a:t>What’s It Look Like: </a:t>
          </a:r>
          <a:r>
            <a:rPr lang="en-US"/>
            <a:t>Our Dairy Farms Are Generational Businesses, Traditionally Smaller Than Average US Farms, With Higher Cost of Production Than In Other Regions of US</a:t>
          </a:r>
        </a:p>
      </dgm:t>
    </dgm:pt>
    <dgm:pt modelId="{A46B78AF-8645-4FC9-A316-3A2B1E5D0DA6}" type="parTrans" cxnId="{46F4A47B-D745-44C4-98DE-C6F448A79021}">
      <dgm:prSet/>
      <dgm:spPr/>
      <dgm:t>
        <a:bodyPr/>
        <a:lstStyle/>
        <a:p>
          <a:endParaRPr lang="en-US"/>
        </a:p>
      </dgm:t>
    </dgm:pt>
    <dgm:pt modelId="{4540D6B0-C11E-4B5C-AB49-4008ACC94A3B}" type="sibTrans" cxnId="{46F4A47B-D745-44C4-98DE-C6F448A79021}">
      <dgm:prSet/>
      <dgm:spPr/>
      <dgm:t>
        <a:bodyPr/>
        <a:lstStyle/>
        <a:p>
          <a:endParaRPr lang="en-US"/>
        </a:p>
      </dgm:t>
    </dgm:pt>
    <dgm:pt modelId="{C044DEE8-E671-494A-9213-329FE5363961}">
      <dgm:prSet/>
      <dgm:spPr/>
      <dgm:t>
        <a:bodyPr/>
        <a:lstStyle/>
        <a:p>
          <a:r>
            <a:rPr lang="en-US" b="1" i="1"/>
            <a:t>What’s The Challenge: </a:t>
          </a:r>
          <a:r>
            <a:rPr lang="en-US"/>
            <a:t>Dairy Farm Families In Pennsylvania Must Become More Competitive And Lower Their Cost of Production, But Are Slow to Utilize Resources To Do So</a:t>
          </a:r>
        </a:p>
      </dgm:t>
    </dgm:pt>
    <dgm:pt modelId="{E8138E8A-1EA7-4EFA-92C4-605F446D19FD}" type="parTrans" cxnId="{EFFA4EC3-331A-42CA-8B0A-DE4823ADCD8B}">
      <dgm:prSet/>
      <dgm:spPr/>
      <dgm:t>
        <a:bodyPr/>
        <a:lstStyle/>
        <a:p>
          <a:endParaRPr lang="en-US"/>
        </a:p>
      </dgm:t>
    </dgm:pt>
    <dgm:pt modelId="{97812CC0-665C-4306-A3E0-CBE3078FEB8B}" type="sibTrans" cxnId="{EFFA4EC3-331A-42CA-8B0A-DE4823ADCD8B}">
      <dgm:prSet/>
      <dgm:spPr/>
      <dgm:t>
        <a:bodyPr/>
        <a:lstStyle/>
        <a:p>
          <a:endParaRPr lang="en-US"/>
        </a:p>
      </dgm:t>
    </dgm:pt>
    <dgm:pt modelId="{A4EEC478-479B-4DDE-A1BB-07608C7CAC30}">
      <dgm:prSet/>
      <dgm:spPr/>
      <dgm:t>
        <a:bodyPr/>
        <a:lstStyle/>
        <a:p>
          <a:r>
            <a:rPr lang="en-US" b="1" i="1"/>
            <a:t>What’s Happening In Market: </a:t>
          </a:r>
          <a:r>
            <a:rPr lang="en-US"/>
            <a:t>Pennsylvania Is Competing On Global Market, And Northeast Region Is Changing With Less Milk Going Into Fluid Milk Than Ever Before. That Changes The Price The Farmer Receives.</a:t>
          </a:r>
        </a:p>
      </dgm:t>
    </dgm:pt>
    <dgm:pt modelId="{E1FCEA96-6975-49A2-A78A-4AAFB8AE1BE4}" type="parTrans" cxnId="{9187AE90-1BA7-4418-9490-04E9C5EAAB0A}">
      <dgm:prSet/>
      <dgm:spPr/>
      <dgm:t>
        <a:bodyPr/>
        <a:lstStyle/>
        <a:p>
          <a:endParaRPr lang="en-US"/>
        </a:p>
      </dgm:t>
    </dgm:pt>
    <dgm:pt modelId="{1F9DB456-938C-4D1B-BA1C-B81685C71708}" type="sibTrans" cxnId="{9187AE90-1BA7-4418-9490-04E9C5EAAB0A}">
      <dgm:prSet/>
      <dgm:spPr/>
      <dgm:t>
        <a:bodyPr/>
        <a:lstStyle/>
        <a:p>
          <a:endParaRPr lang="en-US"/>
        </a:p>
      </dgm:t>
    </dgm:pt>
    <dgm:pt modelId="{CF8DA0E1-55A4-4348-9BC7-0548B26141F3}">
      <dgm:prSet/>
      <dgm:spPr/>
      <dgm:t>
        <a:bodyPr/>
        <a:lstStyle/>
        <a:p>
          <a:r>
            <a:rPr lang="en-US" b="1" i="1"/>
            <a:t>What’s The Good News: </a:t>
          </a:r>
          <a:r>
            <a:rPr lang="en-US"/>
            <a:t>New Programs Through The Farm Bill Offer A Stronger Safety Net, Particularly for Farms In Pennsylvania, And Milk Prices Are Starting To Rebound in 2019.</a:t>
          </a:r>
        </a:p>
      </dgm:t>
    </dgm:pt>
    <dgm:pt modelId="{89CC9004-BAD6-4253-91AF-5E67C02DAF55}" type="parTrans" cxnId="{F23D83F7-CEE5-4CEC-8981-CA4897F0A9AF}">
      <dgm:prSet/>
      <dgm:spPr/>
      <dgm:t>
        <a:bodyPr/>
        <a:lstStyle/>
        <a:p>
          <a:endParaRPr lang="en-US"/>
        </a:p>
      </dgm:t>
    </dgm:pt>
    <dgm:pt modelId="{D1B91744-A8A6-4B10-825D-966D4DC691CB}" type="sibTrans" cxnId="{F23D83F7-CEE5-4CEC-8981-CA4897F0A9AF}">
      <dgm:prSet/>
      <dgm:spPr/>
      <dgm:t>
        <a:bodyPr/>
        <a:lstStyle/>
        <a:p>
          <a:endParaRPr lang="en-US"/>
        </a:p>
      </dgm:t>
    </dgm:pt>
    <dgm:pt modelId="{386AEFE2-E587-4780-9C3D-6E34233176E0}" type="pres">
      <dgm:prSet presAssocID="{5A8124EB-4EDD-4674-B410-E9FF69933AB5}" presName="root" presStyleCnt="0">
        <dgm:presLayoutVars>
          <dgm:dir/>
          <dgm:resizeHandles val="exact"/>
        </dgm:presLayoutVars>
      </dgm:prSet>
      <dgm:spPr/>
    </dgm:pt>
    <dgm:pt modelId="{DA094CAF-F121-430B-AD69-03D5BEC25300}" type="pres">
      <dgm:prSet presAssocID="{F889D460-5A1B-4930-ADBD-B14CB8146C98}" presName="compNode" presStyleCnt="0"/>
      <dgm:spPr/>
    </dgm:pt>
    <dgm:pt modelId="{44BA3895-A0FF-4615-B7C6-6B36501659BA}" type="pres">
      <dgm:prSet presAssocID="{F889D460-5A1B-4930-ADBD-B14CB8146C98}" presName="bgRect" presStyleLbl="bgShp" presStyleIdx="0" presStyleCnt="5"/>
      <dgm:spPr/>
    </dgm:pt>
    <dgm:pt modelId="{385A94F7-6F39-4C72-BA5D-FEDC12442638}" type="pres">
      <dgm:prSet presAssocID="{F889D460-5A1B-4930-ADBD-B14CB8146C9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avings"/>
        </a:ext>
      </dgm:extLst>
    </dgm:pt>
    <dgm:pt modelId="{649EE7D6-57AB-411C-91BF-60FF63980291}" type="pres">
      <dgm:prSet presAssocID="{F889D460-5A1B-4930-ADBD-B14CB8146C98}" presName="spaceRect" presStyleCnt="0"/>
      <dgm:spPr/>
    </dgm:pt>
    <dgm:pt modelId="{EFFDF009-8E94-4679-873C-FD36FE2C17C6}" type="pres">
      <dgm:prSet presAssocID="{F889D460-5A1B-4930-ADBD-B14CB8146C98}" presName="parTx" presStyleLbl="revTx" presStyleIdx="0" presStyleCnt="5">
        <dgm:presLayoutVars>
          <dgm:chMax val="0"/>
          <dgm:chPref val="0"/>
        </dgm:presLayoutVars>
      </dgm:prSet>
      <dgm:spPr/>
    </dgm:pt>
    <dgm:pt modelId="{879729B0-0232-408A-B898-4B8D7B4526E8}" type="pres">
      <dgm:prSet presAssocID="{6FA095E6-6146-4CFD-8932-2E8A5DD788CA}" presName="sibTrans" presStyleCnt="0"/>
      <dgm:spPr/>
    </dgm:pt>
    <dgm:pt modelId="{1C774228-3C73-44CA-8FF3-308B5B8C4989}" type="pres">
      <dgm:prSet presAssocID="{D69D31F3-4546-444F-A053-465C66B0F117}" presName="compNode" presStyleCnt="0"/>
      <dgm:spPr/>
    </dgm:pt>
    <dgm:pt modelId="{DD103ABE-E6E8-4C99-BCAD-A356703ED9E3}" type="pres">
      <dgm:prSet presAssocID="{D69D31F3-4546-444F-A053-465C66B0F117}" presName="bgRect" presStyleLbl="bgShp" presStyleIdx="1" presStyleCnt="5"/>
      <dgm:spPr/>
    </dgm:pt>
    <dgm:pt modelId="{719AC354-1EF2-4DA9-9EF6-89860C94C19E}" type="pres">
      <dgm:prSet presAssocID="{D69D31F3-4546-444F-A053-465C66B0F11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07FB3562-FAD1-4AC8-921F-8409B205EB33}" type="pres">
      <dgm:prSet presAssocID="{D69D31F3-4546-444F-A053-465C66B0F117}" presName="spaceRect" presStyleCnt="0"/>
      <dgm:spPr/>
    </dgm:pt>
    <dgm:pt modelId="{EB24A86E-495D-4BB8-B6AB-D03EB46B5D13}" type="pres">
      <dgm:prSet presAssocID="{D69D31F3-4546-444F-A053-465C66B0F117}" presName="parTx" presStyleLbl="revTx" presStyleIdx="1" presStyleCnt="5">
        <dgm:presLayoutVars>
          <dgm:chMax val="0"/>
          <dgm:chPref val="0"/>
        </dgm:presLayoutVars>
      </dgm:prSet>
      <dgm:spPr/>
    </dgm:pt>
    <dgm:pt modelId="{1F010A8B-53F3-4CD9-89F4-7C14025F2B2A}" type="pres">
      <dgm:prSet presAssocID="{4540D6B0-C11E-4B5C-AB49-4008ACC94A3B}" presName="sibTrans" presStyleCnt="0"/>
      <dgm:spPr/>
    </dgm:pt>
    <dgm:pt modelId="{4BBBBDDA-AB29-4A8D-87BD-4FE9313ABFBD}" type="pres">
      <dgm:prSet presAssocID="{C044DEE8-E671-494A-9213-329FE5363961}" presName="compNode" presStyleCnt="0"/>
      <dgm:spPr/>
    </dgm:pt>
    <dgm:pt modelId="{DD998733-7129-4119-ADD2-71715E7E1FD9}" type="pres">
      <dgm:prSet presAssocID="{C044DEE8-E671-494A-9213-329FE5363961}" presName="bgRect" presStyleLbl="bgShp" presStyleIdx="2" presStyleCnt="5"/>
      <dgm:spPr/>
    </dgm:pt>
    <dgm:pt modelId="{6B3AA397-F590-4221-9530-05F40154D92B}" type="pres">
      <dgm:prSet presAssocID="{C044DEE8-E671-494A-9213-329FE536396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mily"/>
        </a:ext>
      </dgm:extLst>
    </dgm:pt>
    <dgm:pt modelId="{0586D181-745B-4857-8F89-B1173A3547E2}" type="pres">
      <dgm:prSet presAssocID="{C044DEE8-E671-494A-9213-329FE5363961}" presName="spaceRect" presStyleCnt="0"/>
      <dgm:spPr/>
    </dgm:pt>
    <dgm:pt modelId="{D703F032-42B1-4DB5-B5D4-DC42B78CFA48}" type="pres">
      <dgm:prSet presAssocID="{C044DEE8-E671-494A-9213-329FE5363961}" presName="parTx" presStyleLbl="revTx" presStyleIdx="2" presStyleCnt="5">
        <dgm:presLayoutVars>
          <dgm:chMax val="0"/>
          <dgm:chPref val="0"/>
        </dgm:presLayoutVars>
      </dgm:prSet>
      <dgm:spPr/>
    </dgm:pt>
    <dgm:pt modelId="{9A9DED61-CBDC-4C6E-B0C4-1F49C32FD740}" type="pres">
      <dgm:prSet presAssocID="{97812CC0-665C-4306-A3E0-CBE3078FEB8B}" presName="sibTrans" presStyleCnt="0"/>
      <dgm:spPr/>
    </dgm:pt>
    <dgm:pt modelId="{2971065E-5D1E-41AA-9020-084CD57AD901}" type="pres">
      <dgm:prSet presAssocID="{A4EEC478-479B-4DDE-A1BB-07608C7CAC30}" presName="compNode" presStyleCnt="0"/>
      <dgm:spPr/>
    </dgm:pt>
    <dgm:pt modelId="{4A86ABD9-5471-4A08-8655-72A3DA55E2D9}" type="pres">
      <dgm:prSet presAssocID="{A4EEC478-479B-4DDE-A1BB-07608C7CAC30}" presName="bgRect" presStyleLbl="bgShp" presStyleIdx="3" presStyleCnt="5"/>
      <dgm:spPr/>
    </dgm:pt>
    <dgm:pt modelId="{4C4875DA-1540-4BF9-AE33-D3E610948325}" type="pres">
      <dgm:prSet presAssocID="{A4EEC478-479B-4DDE-A1BB-07608C7CAC3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t"/>
        </a:ext>
      </dgm:extLst>
    </dgm:pt>
    <dgm:pt modelId="{45C0627D-3E08-4DD9-B38A-52D009763842}" type="pres">
      <dgm:prSet presAssocID="{A4EEC478-479B-4DDE-A1BB-07608C7CAC30}" presName="spaceRect" presStyleCnt="0"/>
      <dgm:spPr/>
    </dgm:pt>
    <dgm:pt modelId="{BA97D5A2-F4FC-4C9D-BB52-D56007605E9C}" type="pres">
      <dgm:prSet presAssocID="{A4EEC478-479B-4DDE-A1BB-07608C7CAC30}" presName="parTx" presStyleLbl="revTx" presStyleIdx="3" presStyleCnt="5">
        <dgm:presLayoutVars>
          <dgm:chMax val="0"/>
          <dgm:chPref val="0"/>
        </dgm:presLayoutVars>
      </dgm:prSet>
      <dgm:spPr/>
    </dgm:pt>
    <dgm:pt modelId="{1077370E-745A-40DD-99C3-C511E66A40E5}" type="pres">
      <dgm:prSet presAssocID="{1F9DB456-938C-4D1B-BA1C-B81685C71708}" presName="sibTrans" presStyleCnt="0"/>
      <dgm:spPr/>
    </dgm:pt>
    <dgm:pt modelId="{E58C19C7-0539-47CA-9006-6496502FFDBE}" type="pres">
      <dgm:prSet presAssocID="{CF8DA0E1-55A4-4348-9BC7-0548B26141F3}" presName="compNode" presStyleCnt="0"/>
      <dgm:spPr/>
    </dgm:pt>
    <dgm:pt modelId="{5D38FF70-ABD0-4EA9-BEF3-A97715634CF1}" type="pres">
      <dgm:prSet presAssocID="{CF8DA0E1-55A4-4348-9BC7-0548B26141F3}" presName="bgRect" presStyleLbl="bgShp" presStyleIdx="4" presStyleCnt="5"/>
      <dgm:spPr/>
    </dgm:pt>
    <dgm:pt modelId="{CEDD5F3E-191E-4E80-8885-5C7905F6B239}" type="pres">
      <dgm:prSet presAssocID="{CF8DA0E1-55A4-4348-9BC7-0548B26141F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hop"/>
        </a:ext>
      </dgm:extLst>
    </dgm:pt>
    <dgm:pt modelId="{8BB4718A-D3F3-409C-A4A5-A2C5928F51C5}" type="pres">
      <dgm:prSet presAssocID="{CF8DA0E1-55A4-4348-9BC7-0548B26141F3}" presName="spaceRect" presStyleCnt="0"/>
      <dgm:spPr/>
    </dgm:pt>
    <dgm:pt modelId="{2363571D-DD45-49D3-BE94-C032C1C24E46}" type="pres">
      <dgm:prSet presAssocID="{CF8DA0E1-55A4-4348-9BC7-0548B26141F3}" presName="parTx" presStyleLbl="revTx" presStyleIdx="4" presStyleCnt="5">
        <dgm:presLayoutVars>
          <dgm:chMax val="0"/>
          <dgm:chPref val="0"/>
        </dgm:presLayoutVars>
      </dgm:prSet>
      <dgm:spPr/>
    </dgm:pt>
  </dgm:ptLst>
  <dgm:cxnLst>
    <dgm:cxn modelId="{B75B7803-9337-4C64-8B8C-EF98C70F31C6}" type="presOf" srcId="{F889D460-5A1B-4930-ADBD-B14CB8146C98}" destId="{EFFDF009-8E94-4679-873C-FD36FE2C17C6}" srcOrd="0" destOrd="0" presId="urn:microsoft.com/office/officeart/2018/2/layout/IconVerticalSolidList"/>
    <dgm:cxn modelId="{706E9530-470D-4FDE-87B2-27B0887459A2}" type="presOf" srcId="{CF8DA0E1-55A4-4348-9BC7-0548B26141F3}" destId="{2363571D-DD45-49D3-BE94-C032C1C24E46}" srcOrd="0" destOrd="0" presId="urn:microsoft.com/office/officeart/2018/2/layout/IconVerticalSolidList"/>
    <dgm:cxn modelId="{6300444A-8AE1-4ADE-B1EA-9423C4676E8B}" type="presOf" srcId="{5A8124EB-4EDD-4674-B410-E9FF69933AB5}" destId="{386AEFE2-E587-4780-9C3D-6E34233176E0}" srcOrd="0" destOrd="0" presId="urn:microsoft.com/office/officeart/2018/2/layout/IconVerticalSolidList"/>
    <dgm:cxn modelId="{C3283877-2EC6-4457-9B40-788BB40DCB07}" srcId="{5A8124EB-4EDD-4674-B410-E9FF69933AB5}" destId="{F889D460-5A1B-4930-ADBD-B14CB8146C98}" srcOrd="0" destOrd="0" parTransId="{4489D80F-6EC6-4A92-A3DF-07782AC5E7D4}" sibTransId="{6FA095E6-6146-4CFD-8932-2E8A5DD788CA}"/>
    <dgm:cxn modelId="{46F4A47B-D745-44C4-98DE-C6F448A79021}" srcId="{5A8124EB-4EDD-4674-B410-E9FF69933AB5}" destId="{D69D31F3-4546-444F-A053-465C66B0F117}" srcOrd="1" destOrd="0" parTransId="{A46B78AF-8645-4FC9-A316-3A2B1E5D0DA6}" sibTransId="{4540D6B0-C11E-4B5C-AB49-4008ACC94A3B}"/>
    <dgm:cxn modelId="{9187AE90-1BA7-4418-9490-04E9C5EAAB0A}" srcId="{5A8124EB-4EDD-4674-B410-E9FF69933AB5}" destId="{A4EEC478-479B-4DDE-A1BB-07608C7CAC30}" srcOrd="3" destOrd="0" parTransId="{E1FCEA96-6975-49A2-A78A-4AAFB8AE1BE4}" sibTransId="{1F9DB456-938C-4D1B-BA1C-B81685C71708}"/>
    <dgm:cxn modelId="{64DE099D-01F5-4A3F-8886-4B4704BE23CE}" type="presOf" srcId="{A4EEC478-479B-4DDE-A1BB-07608C7CAC30}" destId="{BA97D5A2-F4FC-4C9D-BB52-D56007605E9C}" srcOrd="0" destOrd="0" presId="urn:microsoft.com/office/officeart/2018/2/layout/IconVerticalSolidList"/>
    <dgm:cxn modelId="{753688AD-5773-4D47-96D5-2133D05C5AF1}" type="presOf" srcId="{C044DEE8-E671-494A-9213-329FE5363961}" destId="{D703F032-42B1-4DB5-B5D4-DC42B78CFA48}" srcOrd="0" destOrd="0" presId="urn:microsoft.com/office/officeart/2018/2/layout/IconVerticalSolidList"/>
    <dgm:cxn modelId="{AA134BAF-DA05-4448-887E-A92593CAAFF3}" type="presOf" srcId="{D69D31F3-4546-444F-A053-465C66B0F117}" destId="{EB24A86E-495D-4BB8-B6AB-D03EB46B5D13}" srcOrd="0" destOrd="0" presId="urn:microsoft.com/office/officeart/2018/2/layout/IconVerticalSolidList"/>
    <dgm:cxn modelId="{EFFA4EC3-331A-42CA-8B0A-DE4823ADCD8B}" srcId="{5A8124EB-4EDD-4674-B410-E9FF69933AB5}" destId="{C044DEE8-E671-494A-9213-329FE5363961}" srcOrd="2" destOrd="0" parTransId="{E8138E8A-1EA7-4EFA-92C4-605F446D19FD}" sibTransId="{97812CC0-665C-4306-A3E0-CBE3078FEB8B}"/>
    <dgm:cxn modelId="{F23D83F7-CEE5-4CEC-8981-CA4897F0A9AF}" srcId="{5A8124EB-4EDD-4674-B410-E9FF69933AB5}" destId="{CF8DA0E1-55A4-4348-9BC7-0548B26141F3}" srcOrd="4" destOrd="0" parTransId="{89CC9004-BAD6-4253-91AF-5E67C02DAF55}" sibTransId="{D1B91744-A8A6-4B10-825D-966D4DC691CB}"/>
    <dgm:cxn modelId="{F8E05263-EF59-4182-A3D3-65776C7A50E6}" type="presParOf" srcId="{386AEFE2-E587-4780-9C3D-6E34233176E0}" destId="{DA094CAF-F121-430B-AD69-03D5BEC25300}" srcOrd="0" destOrd="0" presId="urn:microsoft.com/office/officeart/2018/2/layout/IconVerticalSolidList"/>
    <dgm:cxn modelId="{6B717F6D-B49E-435E-8A04-F8C0E4DE4BE0}" type="presParOf" srcId="{DA094CAF-F121-430B-AD69-03D5BEC25300}" destId="{44BA3895-A0FF-4615-B7C6-6B36501659BA}" srcOrd="0" destOrd="0" presId="urn:microsoft.com/office/officeart/2018/2/layout/IconVerticalSolidList"/>
    <dgm:cxn modelId="{485365D2-8EE0-4200-9C2D-A6CAB3357DD9}" type="presParOf" srcId="{DA094CAF-F121-430B-AD69-03D5BEC25300}" destId="{385A94F7-6F39-4C72-BA5D-FEDC12442638}" srcOrd="1" destOrd="0" presId="urn:microsoft.com/office/officeart/2018/2/layout/IconVerticalSolidList"/>
    <dgm:cxn modelId="{25423682-C521-4556-B674-7494C83AAF73}" type="presParOf" srcId="{DA094CAF-F121-430B-AD69-03D5BEC25300}" destId="{649EE7D6-57AB-411C-91BF-60FF63980291}" srcOrd="2" destOrd="0" presId="urn:microsoft.com/office/officeart/2018/2/layout/IconVerticalSolidList"/>
    <dgm:cxn modelId="{53B4DF2A-6DA3-44EF-9447-E2E2A786509C}" type="presParOf" srcId="{DA094CAF-F121-430B-AD69-03D5BEC25300}" destId="{EFFDF009-8E94-4679-873C-FD36FE2C17C6}" srcOrd="3" destOrd="0" presId="urn:microsoft.com/office/officeart/2018/2/layout/IconVerticalSolidList"/>
    <dgm:cxn modelId="{73187449-9551-449F-9D1C-257DE7F9A259}" type="presParOf" srcId="{386AEFE2-E587-4780-9C3D-6E34233176E0}" destId="{879729B0-0232-408A-B898-4B8D7B4526E8}" srcOrd="1" destOrd="0" presId="urn:microsoft.com/office/officeart/2018/2/layout/IconVerticalSolidList"/>
    <dgm:cxn modelId="{E78B12D8-FD23-45AA-9A0C-7EF256C86A23}" type="presParOf" srcId="{386AEFE2-E587-4780-9C3D-6E34233176E0}" destId="{1C774228-3C73-44CA-8FF3-308B5B8C4989}" srcOrd="2" destOrd="0" presId="urn:microsoft.com/office/officeart/2018/2/layout/IconVerticalSolidList"/>
    <dgm:cxn modelId="{DC6888E5-64D8-4E96-80A4-EA6B1A58A75D}" type="presParOf" srcId="{1C774228-3C73-44CA-8FF3-308B5B8C4989}" destId="{DD103ABE-E6E8-4C99-BCAD-A356703ED9E3}" srcOrd="0" destOrd="0" presId="urn:microsoft.com/office/officeart/2018/2/layout/IconVerticalSolidList"/>
    <dgm:cxn modelId="{C07907BB-D79A-4659-97E3-A8EB096BF5E6}" type="presParOf" srcId="{1C774228-3C73-44CA-8FF3-308B5B8C4989}" destId="{719AC354-1EF2-4DA9-9EF6-89860C94C19E}" srcOrd="1" destOrd="0" presId="urn:microsoft.com/office/officeart/2018/2/layout/IconVerticalSolidList"/>
    <dgm:cxn modelId="{FE7C9E5D-7055-4C82-80D8-5F1707C95F65}" type="presParOf" srcId="{1C774228-3C73-44CA-8FF3-308B5B8C4989}" destId="{07FB3562-FAD1-4AC8-921F-8409B205EB33}" srcOrd="2" destOrd="0" presId="urn:microsoft.com/office/officeart/2018/2/layout/IconVerticalSolidList"/>
    <dgm:cxn modelId="{B65D5748-F678-40A7-9E89-987F1B25EC3E}" type="presParOf" srcId="{1C774228-3C73-44CA-8FF3-308B5B8C4989}" destId="{EB24A86E-495D-4BB8-B6AB-D03EB46B5D13}" srcOrd="3" destOrd="0" presId="urn:microsoft.com/office/officeart/2018/2/layout/IconVerticalSolidList"/>
    <dgm:cxn modelId="{B38BECE6-B903-4B46-9BDF-3B5193E9D288}" type="presParOf" srcId="{386AEFE2-E587-4780-9C3D-6E34233176E0}" destId="{1F010A8B-53F3-4CD9-89F4-7C14025F2B2A}" srcOrd="3" destOrd="0" presId="urn:microsoft.com/office/officeart/2018/2/layout/IconVerticalSolidList"/>
    <dgm:cxn modelId="{8D9288B7-EB1A-4AE9-BFB8-E0823204CCDA}" type="presParOf" srcId="{386AEFE2-E587-4780-9C3D-6E34233176E0}" destId="{4BBBBDDA-AB29-4A8D-87BD-4FE9313ABFBD}" srcOrd="4" destOrd="0" presId="urn:microsoft.com/office/officeart/2018/2/layout/IconVerticalSolidList"/>
    <dgm:cxn modelId="{8EC20DE0-7E98-4485-8D0E-442D70128ADB}" type="presParOf" srcId="{4BBBBDDA-AB29-4A8D-87BD-4FE9313ABFBD}" destId="{DD998733-7129-4119-ADD2-71715E7E1FD9}" srcOrd="0" destOrd="0" presId="urn:microsoft.com/office/officeart/2018/2/layout/IconVerticalSolidList"/>
    <dgm:cxn modelId="{6CD234AD-7810-4D81-A2F5-F83C6C465650}" type="presParOf" srcId="{4BBBBDDA-AB29-4A8D-87BD-4FE9313ABFBD}" destId="{6B3AA397-F590-4221-9530-05F40154D92B}" srcOrd="1" destOrd="0" presId="urn:microsoft.com/office/officeart/2018/2/layout/IconVerticalSolidList"/>
    <dgm:cxn modelId="{4765B2E1-2DA0-4154-B5E2-C7D2B9E40373}" type="presParOf" srcId="{4BBBBDDA-AB29-4A8D-87BD-4FE9313ABFBD}" destId="{0586D181-745B-4857-8F89-B1173A3547E2}" srcOrd="2" destOrd="0" presId="urn:microsoft.com/office/officeart/2018/2/layout/IconVerticalSolidList"/>
    <dgm:cxn modelId="{8C976928-6DBD-4339-9B3E-2BC604C6E131}" type="presParOf" srcId="{4BBBBDDA-AB29-4A8D-87BD-4FE9313ABFBD}" destId="{D703F032-42B1-4DB5-B5D4-DC42B78CFA48}" srcOrd="3" destOrd="0" presId="urn:microsoft.com/office/officeart/2018/2/layout/IconVerticalSolidList"/>
    <dgm:cxn modelId="{1AD65EEB-0AD3-4A2C-9425-5B5420514A9F}" type="presParOf" srcId="{386AEFE2-E587-4780-9C3D-6E34233176E0}" destId="{9A9DED61-CBDC-4C6E-B0C4-1F49C32FD740}" srcOrd="5" destOrd="0" presId="urn:microsoft.com/office/officeart/2018/2/layout/IconVerticalSolidList"/>
    <dgm:cxn modelId="{614FDAAE-BD7E-40D4-8600-E0ED2586D2B1}" type="presParOf" srcId="{386AEFE2-E587-4780-9C3D-6E34233176E0}" destId="{2971065E-5D1E-41AA-9020-084CD57AD901}" srcOrd="6" destOrd="0" presId="urn:microsoft.com/office/officeart/2018/2/layout/IconVerticalSolidList"/>
    <dgm:cxn modelId="{086B8CF9-29D9-4CEB-ACC2-0FCADAF06DF0}" type="presParOf" srcId="{2971065E-5D1E-41AA-9020-084CD57AD901}" destId="{4A86ABD9-5471-4A08-8655-72A3DA55E2D9}" srcOrd="0" destOrd="0" presId="urn:microsoft.com/office/officeart/2018/2/layout/IconVerticalSolidList"/>
    <dgm:cxn modelId="{471B020E-1FFE-4404-BA22-EEFDEFA702B2}" type="presParOf" srcId="{2971065E-5D1E-41AA-9020-084CD57AD901}" destId="{4C4875DA-1540-4BF9-AE33-D3E610948325}" srcOrd="1" destOrd="0" presId="urn:microsoft.com/office/officeart/2018/2/layout/IconVerticalSolidList"/>
    <dgm:cxn modelId="{5DAA0B57-A970-47B6-AB2A-1A3A3B7CF3AD}" type="presParOf" srcId="{2971065E-5D1E-41AA-9020-084CD57AD901}" destId="{45C0627D-3E08-4DD9-B38A-52D009763842}" srcOrd="2" destOrd="0" presId="urn:microsoft.com/office/officeart/2018/2/layout/IconVerticalSolidList"/>
    <dgm:cxn modelId="{412F7689-F7BB-4496-B641-ADE4000510C8}" type="presParOf" srcId="{2971065E-5D1E-41AA-9020-084CD57AD901}" destId="{BA97D5A2-F4FC-4C9D-BB52-D56007605E9C}" srcOrd="3" destOrd="0" presId="urn:microsoft.com/office/officeart/2018/2/layout/IconVerticalSolidList"/>
    <dgm:cxn modelId="{3485B3A3-6AA2-4717-995D-80C2E4489A2B}" type="presParOf" srcId="{386AEFE2-E587-4780-9C3D-6E34233176E0}" destId="{1077370E-745A-40DD-99C3-C511E66A40E5}" srcOrd="7" destOrd="0" presId="urn:microsoft.com/office/officeart/2018/2/layout/IconVerticalSolidList"/>
    <dgm:cxn modelId="{4BB35C46-4900-4ABE-928D-17FD8D6DC90E}" type="presParOf" srcId="{386AEFE2-E587-4780-9C3D-6E34233176E0}" destId="{E58C19C7-0539-47CA-9006-6496502FFDBE}" srcOrd="8" destOrd="0" presId="urn:microsoft.com/office/officeart/2018/2/layout/IconVerticalSolidList"/>
    <dgm:cxn modelId="{BBC43845-C884-47AC-9561-25536B482814}" type="presParOf" srcId="{E58C19C7-0539-47CA-9006-6496502FFDBE}" destId="{5D38FF70-ABD0-4EA9-BEF3-A97715634CF1}" srcOrd="0" destOrd="0" presId="urn:microsoft.com/office/officeart/2018/2/layout/IconVerticalSolidList"/>
    <dgm:cxn modelId="{7981179E-2628-4058-B9C3-F71C5567CC89}" type="presParOf" srcId="{E58C19C7-0539-47CA-9006-6496502FFDBE}" destId="{CEDD5F3E-191E-4E80-8885-5C7905F6B239}" srcOrd="1" destOrd="0" presId="urn:microsoft.com/office/officeart/2018/2/layout/IconVerticalSolidList"/>
    <dgm:cxn modelId="{42BD3113-5371-4776-85C5-B5581EBEC12A}" type="presParOf" srcId="{E58C19C7-0539-47CA-9006-6496502FFDBE}" destId="{8BB4718A-D3F3-409C-A4A5-A2C5928F51C5}" srcOrd="2" destOrd="0" presId="urn:microsoft.com/office/officeart/2018/2/layout/IconVerticalSolidList"/>
    <dgm:cxn modelId="{0DED02EF-E179-4E7E-8A02-AD0EF8F25B3B}" type="presParOf" srcId="{E58C19C7-0539-47CA-9006-6496502FFDBE}" destId="{2363571D-DD45-49D3-BE94-C032C1C24E4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8F622-BE84-4A89-B920-BA9406727550}">
      <dsp:nvSpPr>
        <dsp:cNvPr id="0" name=""/>
        <dsp:cNvSpPr/>
      </dsp:nvSpPr>
      <dsp:spPr>
        <a:xfrm>
          <a:off x="0" y="769845"/>
          <a:ext cx="7012370" cy="725399"/>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Dairy’s Contributions to Pennsylvania</a:t>
          </a:r>
        </a:p>
      </dsp:txBody>
      <dsp:txXfrm>
        <a:off x="35411" y="805256"/>
        <a:ext cx="6941548" cy="654577"/>
      </dsp:txXfrm>
    </dsp:sp>
    <dsp:sp modelId="{E24A83F6-64AA-4C06-A50F-8F600496C69F}">
      <dsp:nvSpPr>
        <dsp:cNvPr id="0" name=""/>
        <dsp:cNvSpPr/>
      </dsp:nvSpPr>
      <dsp:spPr>
        <a:xfrm>
          <a:off x="0" y="1584525"/>
          <a:ext cx="7012370" cy="725399"/>
        </a:xfrm>
        <a:prstGeom prst="roundRect">
          <a:avLst/>
        </a:prstGeom>
        <a:gradFill rotWithShape="0">
          <a:gsLst>
            <a:gs pos="0">
              <a:schemeClr val="accent2">
                <a:hueOff val="-203903"/>
                <a:satOff val="10845"/>
                <a:lumOff val="3137"/>
                <a:alphaOff val="0"/>
                <a:tint val="98000"/>
                <a:lumMod val="110000"/>
              </a:schemeClr>
            </a:gs>
            <a:gs pos="84000">
              <a:schemeClr val="accent2">
                <a:hueOff val="-203903"/>
                <a:satOff val="10845"/>
                <a:lumOff val="3137"/>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Landscape of Pennsylvania Dairy Industry </a:t>
          </a:r>
        </a:p>
      </dsp:txBody>
      <dsp:txXfrm>
        <a:off x="35411" y="1619936"/>
        <a:ext cx="6941548" cy="654577"/>
      </dsp:txXfrm>
    </dsp:sp>
    <dsp:sp modelId="{34FF3FE1-4970-41AF-BE80-C7E49B0D033F}">
      <dsp:nvSpPr>
        <dsp:cNvPr id="0" name=""/>
        <dsp:cNvSpPr/>
      </dsp:nvSpPr>
      <dsp:spPr>
        <a:xfrm>
          <a:off x="0" y="2399205"/>
          <a:ext cx="7012370" cy="725399"/>
        </a:xfrm>
        <a:prstGeom prst="roundRect">
          <a:avLst/>
        </a:prstGeom>
        <a:gradFill rotWithShape="0">
          <a:gsLst>
            <a:gs pos="0">
              <a:schemeClr val="accent2">
                <a:hueOff val="-407806"/>
                <a:satOff val="21690"/>
                <a:lumOff val="6274"/>
                <a:alphaOff val="0"/>
                <a:tint val="98000"/>
                <a:lumMod val="110000"/>
              </a:schemeClr>
            </a:gs>
            <a:gs pos="84000">
              <a:schemeClr val="accent2">
                <a:hueOff val="-407806"/>
                <a:satOff val="21690"/>
                <a:lumOff val="627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Challenges in the Supply Side</a:t>
          </a:r>
        </a:p>
      </dsp:txBody>
      <dsp:txXfrm>
        <a:off x="35411" y="2434616"/>
        <a:ext cx="6941548" cy="654577"/>
      </dsp:txXfrm>
    </dsp:sp>
    <dsp:sp modelId="{45BF5BA3-95D6-49C6-94E8-85E2D4353B9C}">
      <dsp:nvSpPr>
        <dsp:cNvPr id="0" name=""/>
        <dsp:cNvSpPr/>
      </dsp:nvSpPr>
      <dsp:spPr>
        <a:xfrm>
          <a:off x="0" y="3213885"/>
          <a:ext cx="7012370" cy="725399"/>
        </a:xfrm>
        <a:prstGeom prst="roundRect">
          <a:avLst/>
        </a:prstGeom>
        <a:gradFill rotWithShape="0">
          <a:gsLst>
            <a:gs pos="0">
              <a:schemeClr val="accent2">
                <a:hueOff val="-611709"/>
                <a:satOff val="32535"/>
                <a:lumOff val="9411"/>
                <a:alphaOff val="0"/>
                <a:tint val="98000"/>
                <a:lumMod val="110000"/>
              </a:schemeClr>
            </a:gs>
            <a:gs pos="84000">
              <a:schemeClr val="accent2">
                <a:hueOff val="-611709"/>
                <a:satOff val="32535"/>
                <a:lumOff val="9411"/>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Changes in the Marketplace</a:t>
          </a:r>
        </a:p>
      </dsp:txBody>
      <dsp:txXfrm>
        <a:off x="35411" y="3249296"/>
        <a:ext cx="6941548" cy="654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CFB85-72B6-46C8-94AA-2DB47895EABD}">
      <dsp:nvSpPr>
        <dsp:cNvPr id="0" name=""/>
        <dsp:cNvSpPr/>
      </dsp:nvSpPr>
      <dsp:spPr>
        <a:xfrm>
          <a:off x="356674" y="2256194"/>
          <a:ext cx="2820106" cy="474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2018</a:t>
          </a:r>
        </a:p>
      </dsp:txBody>
      <dsp:txXfrm>
        <a:off x="356674" y="2256194"/>
        <a:ext cx="2820106" cy="474767"/>
      </dsp:txXfrm>
    </dsp:sp>
    <dsp:sp modelId="{62746EB9-E7D6-4904-9CC7-813ED724B9A0}">
      <dsp:nvSpPr>
        <dsp:cNvPr id="0" name=""/>
        <dsp:cNvSpPr/>
      </dsp:nvSpPr>
      <dsp:spPr>
        <a:xfrm>
          <a:off x="0" y="2016709"/>
          <a:ext cx="9173409" cy="168059"/>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5E1B836-9C77-41C2-9B44-4AE0B5FCCBBC}">
      <dsp:nvSpPr>
        <dsp:cNvPr id="0" name=""/>
        <dsp:cNvSpPr/>
      </dsp:nvSpPr>
      <dsp:spPr>
        <a:xfrm>
          <a:off x="215669" y="0"/>
          <a:ext cx="3102117" cy="1302458"/>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dirty="0"/>
            <a:t>Class III price averaged $14.59/cwt</a:t>
          </a:r>
        </a:p>
        <a:p>
          <a:pPr marL="171450" lvl="1" indent="-171450" algn="l" defTabSz="800100">
            <a:lnSpc>
              <a:spcPct val="90000"/>
            </a:lnSpc>
            <a:spcBef>
              <a:spcPct val="0"/>
            </a:spcBef>
            <a:spcAft>
              <a:spcPct val="15000"/>
            </a:spcAft>
            <a:buChar char="•"/>
          </a:pPr>
          <a:r>
            <a:rPr lang="en-US" sz="1800" kern="1200" dirty="0"/>
            <a:t>1st Half averaged $14.35/cwt</a:t>
          </a:r>
        </a:p>
      </dsp:txBody>
      <dsp:txXfrm>
        <a:off x="215669" y="0"/>
        <a:ext cx="3102117" cy="1302458"/>
      </dsp:txXfrm>
    </dsp:sp>
    <dsp:sp modelId="{37AA18D6-FD17-49BA-9C86-4ACBA37F5366}">
      <dsp:nvSpPr>
        <dsp:cNvPr id="0" name=""/>
        <dsp:cNvSpPr/>
      </dsp:nvSpPr>
      <dsp:spPr>
        <a:xfrm>
          <a:off x="1766727" y="1302458"/>
          <a:ext cx="0" cy="714251"/>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6A3759C7-F1C0-45DD-905A-D43C646B44C2}">
      <dsp:nvSpPr>
        <dsp:cNvPr id="0" name=""/>
        <dsp:cNvSpPr/>
      </dsp:nvSpPr>
      <dsp:spPr>
        <a:xfrm>
          <a:off x="2119240" y="1470517"/>
          <a:ext cx="2820106" cy="474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2018</a:t>
          </a:r>
        </a:p>
      </dsp:txBody>
      <dsp:txXfrm>
        <a:off x="2119240" y="1470517"/>
        <a:ext cx="2820106" cy="474767"/>
      </dsp:txXfrm>
    </dsp:sp>
    <dsp:sp modelId="{E74DB33C-3777-454E-809D-D618D2F1E08F}">
      <dsp:nvSpPr>
        <dsp:cNvPr id="0" name=""/>
        <dsp:cNvSpPr/>
      </dsp:nvSpPr>
      <dsp:spPr>
        <a:xfrm>
          <a:off x="1978235" y="2899020"/>
          <a:ext cx="3102117" cy="1302458"/>
        </a:xfrm>
        <a:prstGeom prst="rect">
          <a:avLst/>
        </a:prstGeom>
        <a:solidFill>
          <a:schemeClr val="accent2">
            <a:tint val="40000"/>
            <a:alpha val="90000"/>
            <a:hueOff val="-241761"/>
            <a:satOff val="12407"/>
            <a:lumOff val="1051"/>
            <a:alphaOff val="0"/>
          </a:schemeClr>
        </a:solidFill>
        <a:ln w="22225" cap="rnd" cmpd="sng" algn="ctr">
          <a:solidFill>
            <a:schemeClr val="accent2">
              <a:tint val="40000"/>
              <a:alpha val="90000"/>
              <a:hueOff val="-241761"/>
              <a:satOff val="12407"/>
              <a:lumOff val="10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dirty="0"/>
            <a:t>Class IV price averaged $14.23/cwt</a:t>
          </a:r>
        </a:p>
        <a:p>
          <a:pPr marL="171450" lvl="1" indent="-171450" algn="l" defTabSz="800100">
            <a:lnSpc>
              <a:spcPct val="90000"/>
            </a:lnSpc>
            <a:spcBef>
              <a:spcPct val="0"/>
            </a:spcBef>
            <a:spcAft>
              <a:spcPct val="15000"/>
            </a:spcAft>
            <a:buChar char="•"/>
          </a:pPr>
          <a:r>
            <a:rPr lang="en-US" sz="1800" kern="1200" dirty="0"/>
            <a:t>1st Half averaged $13.67/cwt</a:t>
          </a:r>
        </a:p>
      </dsp:txBody>
      <dsp:txXfrm>
        <a:off x="1978235" y="2899020"/>
        <a:ext cx="3102117" cy="1302458"/>
      </dsp:txXfrm>
    </dsp:sp>
    <dsp:sp modelId="{FAB92C87-B77B-4467-B07A-07F7BEDD3125}">
      <dsp:nvSpPr>
        <dsp:cNvPr id="0" name=""/>
        <dsp:cNvSpPr/>
      </dsp:nvSpPr>
      <dsp:spPr>
        <a:xfrm>
          <a:off x="3529294" y="2184769"/>
          <a:ext cx="0" cy="714251"/>
        </a:xfrm>
        <a:prstGeom prst="line">
          <a:avLst/>
        </a:prstGeom>
        <a:solidFill>
          <a:schemeClr val="accent2">
            <a:hueOff val="-2474889"/>
            <a:satOff val="807"/>
            <a:lumOff val="-719"/>
            <a:alphaOff val="0"/>
          </a:schemeClr>
        </a:solidFill>
        <a:ln w="6350" cap="flat" cmpd="sng" algn="ctr">
          <a:solidFill>
            <a:schemeClr val="accent2">
              <a:hueOff val="-2474889"/>
              <a:satOff val="807"/>
              <a:lumOff val="-719"/>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F4846FFF-5198-45B8-BAB4-A35FA913702D}">
      <dsp:nvSpPr>
        <dsp:cNvPr id="0" name=""/>
        <dsp:cNvSpPr/>
      </dsp:nvSpPr>
      <dsp:spPr>
        <a:xfrm>
          <a:off x="1714209" y="2048221"/>
          <a:ext cx="105036" cy="105036"/>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1EEB3A35-9338-4E19-B0DD-457A2AC9A73F}">
      <dsp:nvSpPr>
        <dsp:cNvPr id="0" name=""/>
        <dsp:cNvSpPr/>
      </dsp:nvSpPr>
      <dsp:spPr>
        <a:xfrm>
          <a:off x="3476775" y="2048221"/>
          <a:ext cx="105036" cy="105036"/>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0F54356B-3E7F-4185-93AB-AF2B4E7C9175}">
      <dsp:nvSpPr>
        <dsp:cNvPr id="0" name=""/>
        <dsp:cNvSpPr/>
      </dsp:nvSpPr>
      <dsp:spPr>
        <a:xfrm>
          <a:off x="3919725" y="2256194"/>
          <a:ext cx="2820106" cy="474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2019</a:t>
          </a:r>
        </a:p>
      </dsp:txBody>
      <dsp:txXfrm>
        <a:off x="3919725" y="2256194"/>
        <a:ext cx="2820106" cy="474767"/>
      </dsp:txXfrm>
    </dsp:sp>
    <dsp:sp modelId="{6E117752-0A44-4275-ADBD-DE04F9185B8A}">
      <dsp:nvSpPr>
        <dsp:cNvPr id="0" name=""/>
        <dsp:cNvSpPr/>
      </dsp:nvSpPr>
      <dsp:spPr>
        <a:xfrm>
          <a:off x="3529294" y="0"/>
          <a:ext cx="3600968" cy="1302458"/>
        </a:xfrm>
        <a:prstGeom prst="rect">
          <a:avLst/>
        </a:prstGeom>
        <a:solidFill>
          <a:schemeClr val="accent2">
            <a:tint val="40000"/>
            <a:alpha val="90000"/>
            <a:hueOff val="-483523"/>
            <a:satOff val="24815"/>
            <a:lumOff val="2102"/>
            <a:alphaOff val="0"/>
          </a:schemeClr>
        </a:solidFill>
        <a:ln w="22225" cap="rnd" cmpd="sng" algn="ctr">
          <a:solidFill>
            <a:schemeClr val="accent2">
              <a:tint val="40000"/>
              <a:alpha val="90000"/>
              <a:hueOff val="-483523"/>
              <a:satOff val="24815"/>
              <a:lumOff val="21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Class III average* = $16.89/cwt</a:t>
          </a:r>
        </a:p>
        <a:p>
          <a:pPr marL="114300" lvl="1" indent="-114300" algn="l" defTabSz="666750">
            <a:lnSpc>
              <a:spcPct val="90000"/>
            </a:lnSpc>
            <a:spcBef>
              <a:spcPct val="0"/>
            </a:spcBef>
            <a:spcAft>
              <a:spcPct val="15000"/>
            </a:spcAft>
            <a:buChar char="•"/>
          </a:pPr>
          <a:r>
            <a:rPr lang="en-US" sz="1500" kern="1200" dirty="0"/>
            <a:t>H1-2019 =$15.25 ($0.90/cwt higher than H1-2018)</a:t>
          </a:r>
        </a:p>
        <a:p>
          <a:pPr marL="114300" lvl="1" indent="-114300" algn="l" defTabSz="666750">
            <a:lnSpc>
              <a:spcPct val="90000"/>
            </a:lnSpc>
            <a:spcBef>
              <a:spcPct val="0"/>
            </a:spcBef>
            <a:spcAft>
              <a:spcPct val="15000"/>
            </a:spcAft>
            <a:buChar char="•"/>
          </a:pPr>
          <a:r>
            <a:rPr lang="en-US" sz="1500" kern="1200" dirty="0"/>
            <a:t>H2-2019 price* = $18.54/cwt ($3.95/cwt higher than 2018)</a:t>
          </a:r>
        </a:p>
      </dsp:txBody>
      <dsp:txXfrm>
        <a:off x="3529294" y="0"/>
        <a:ext cx="3600968" cy="1302458"/>
      </dsp:txXfrm>
    </dsp:sp>
    <dsp:sp modelId="{5ACF66DC-2C7C-41E8-9F64-41FE35FAAB7A}">
      <dsp:nvSpPr>
        <dsp:cNvPr id="0" name=""/>
        <dsp:cNvSpPr/>
      </dsp:nvSpPr>
      <dsp:spPr>
        <a:xfrm>
          <a:off x="5329778" y="1302458"/>
          <a:ext cx="0" cy="714251"/>
        </a:xfrm>
        <a:prstGeom prst="line">
          <a:avLst/>
        </a:prstGeom>
        <a:solidFill>
          <a:schemeClr val="accent2">
            <a:hueOff val="-4949778"/>
            <a:satOff val="1615"/>
            <a:lumOff val="-1438"/>
            <a:alphaOff val="0"/>
          </a:schemeClr>
        </a:solidFill>
        <a:ln w="6350" cap="flat" cmpd="sng" algn="ctr">
          <a:solidFill>
            <a:schemeClr val="accent2">
              <a:hueOff val="-4949778"/>
              <a:satOff val="1615"/>
              <a:lumOff val="-1438"/>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7152BC2F-71E6-4441-AA5E-25A7A72EFEE0}">
      <dsp:nvSpPr>
        <dsp:cNvPr id="0" name=""/>
        <dsp:cNvSpPr/>
      </dsp:nvSpPr>
      <dsp:spPr>
        <a:xfrm>
          <a:off x="5858418" y="1470517"/>
          <a:ext cx="2820106" cy="474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2019</a:t>
          </a:r>
        </a:p>
      </dsp:txBody>
      <dsp:txXfrm>
        <a:off x="5858418" y="1470517"/>
        <a:ext cx="2820106" cy="474767"/>
      </dsp:txXfrm>
    </dsp:sp>
    <dsp:sp modelId="{961DCC3E-DBEB-4DB7-B9AB-9421C57F6DDC}">
      <dsp:nvSpPr>
        <dsp:cNvPr id="0" name=""/>
        <dsp:cNvSpPr/>
      </dsp:nvSpPr>
      <dsp:spPr>
        <a:xfrm>
          <a:off x="5367696" y="2899020"/>
          <a:ext cx="3801551" cy="1302458"/>
        </a:xfrm>
        <a:prstGeom prst="rect">
          <a:avLst/>
        </a:prstGeom>
        <a:solidFill>
          <a:schemeClr val="accent2">
            <a:tint val="40000"/>
            <a:alpha val="90000"/>
            <a:hueOff val="-725284"/>
            <a:satOff val="37222"/>
            <a:lumOff val="3153"/>
            <a:alphaOff val="0"/>
          </a:schemeClr>
        </a:solidFill>
        <a:ln w="22225" cap="rnd" cmpd="sng" algn="ctr">
          <a:solidFill>
            <a:schemeClr val="accent2">
              <a:tint val="40000"/>
              <a:alpha val="90000"/>
              <a:hueOff val="-725284"/>
              <a:satOff val="37222"/>
              <a:lumOff val="31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solidFill>
                <a:srgbClr val="000000">
                  <a:hueOff val="0"/>
                  <a:satOff val="0"/>
                  <a:lumOff val="0"/>
                  <a:alphaOff val="0"/>
                </a:srgbClr>
              </a:solidFill>
              <a:latin typeface="Century Schoolbook" panose="02040604050505020304"/>
              <a:ea typeface="+mn-ea"/>
              <a:cs typeface="+mn-cs"/>
            </a:rPr>
            <a:t>Class IV average* = $16.32/cwt</a:t>
          </a:r>
        </a:p>
        <a:p>
          <a:pPr marL="0" lvl="0" indent="0" algn="l" defTabSz="666750">
            <a:lnSpc>
              <a:spcPct val="90000"/>
            </a:lnSpc>
            <a:spcBef>
              <a:spcPct val="0"/>
            </a:spcBef>
            <a:spcAft>
              <a:spcPct val="35000"/>
            </a:spcAft>
            <a:buNone/>
          </a:pPr>
          <a:r>
            <a:rPr lang="en-US" sz="1500" kern="1200" dirty="0">
              <a:solidFill>
                <a:srgbClr val="000000">
                  <a:hueOff val="0"/>
                  <a:satOff val="0"/>
                  <a:lumOff val="0"/>
                  <a:alphaOff val="0"/>
                </a:srgbClr>
              </a:solidFill>
              <a:latin typeface="Century Schoolbook" panose="02040604050505020304"/>
              <a:ea typeface="+mn-ea"/>
              <a:cs typeface="+mn-cs"/>
            </a:rPr>
            <a:t>H1-2019 = $15.98/cwt </a:t>
          </a:r>
          <a:br>
            <a:rPr lang="en-US" sz="1500" kern="1200" dirty="0">
              <a:solidFill>
                <a:srgbClr val="000000">
                  <a:hueOff val="0"/>
                  <a:satOff val="0"/>
                  <a:lumOff val="0"/>
                  <a:alphaOff val="0"/>
                </a:srgbClr>
              </a:solidFill>
              <a:latin typeface="Century Schoolbook" panose="02040604050505020304"/>
              <a:ea typeface="+mn-ea"/>
              <a:cs typeface="+mn-cs"/>
            </a:rPr>
          </a:br>
          <a:r>
            <a:rPr lang="en-US" sz="1500" kern="1200" dirty="0">
              <a:solidFill>
                <a:srgbClr val="000000">
                  <a:hueOff val="0"/>
                  <a:satOff val="0"/>
                  <a:lumOff val="0"/>
                  <a:alphaOff val="0"/>
                </a:srgbClr>
              </a:solidFill>
              <a:latin typeface="Century Schoolbook" panose="02040604050505020304"/>
              <a:ea typeface="+mn-ea"/>
              <a:cs typeface="+mn-cs"/>
            </a:rPr>
            <a:t>($2.31/cwt more than H1-2018)</a:t>
          </a:r>
        </a:p>
        <a:p>
          <a:pPr marL="0" lvl="0" indent="0" algn="l" defTabSz="666750">
            <a:lnSpc>
              <a:spcPct val="90000"/>
            </a:lnSpc>
            <a:spcBef>
              <a:spcPct val="0"/>
            </a:spcBef>
            <a:spcAft>
              <a:spcPct val="35000"/>
            </a:spcAft>
            <a:buNone/>
          </a:pPr>
          <a:r>
            <a:rPr lang="en-US" sz="1500" kern="1200" dirty="0">
              <a:solidFill>
                <a:srgbClr val="000000">
                  <a:hueOff val="0"/>
                  <a:satOff val="0"/>
                  <a:lumOff val="0"/>
                  <a:alphaOff val="0"/>
                </a:srgbClr>
              </a:solidFill>
              <a:latin typeface="Century Schoolbook" panose="02040604050505020304"/>
              <a:ea typeface="+mn-ea"/>
              <a:cs typeface="+mn-cs"/>
            </a:rPr>
            <a:t>H2-2019 price* = $16.66/cwt </a:t>
          </a:r>
          <a:br>
            <a:rPr lang="en-US" sz="1500" kern="1200" dirty="0">
              <a:solidFill>
                <a:srgbClr val="000000">
                  <a:hueOff val="0"/>
                  <a:satOff val="0"/>
                  <a:lumOff val="0"/>
                  <a:alphaOff val="0"/>
                </a:srgbClr>
              </a:solidFill>
              <a:latin typeface="Century Schoolbook" panose="02040604050505020304"/>
              <a:ea typeface="+mn-ea"/>
              <a:cs typeface="+mn-cs"/>
            </a:rPr>
          </a:br>
          <a:r>
            <a:rPr lang="en-US" sz="1500" kern="1200" dirty="0">
              <a:solidFill>
                <a:srgbClr val="000000">
                  <a:hueOff val="0"/>
                  <a:satOff val="0"/>
                  <a:lumOff val="0"/>
                  <a:alphaOff val="0"/>
                </a:srgbClr>
              </a:solidFill>
              <a:latin typeface="Century Schoolbook" panose="02040604050505020304"/>
              <a:ea typeface="+mn-ea"/>
              <a:cs typeface="+mn-cs"/>
            </a:rPr>
            <a:t>($2.99/cwt more than 2018)</a:t>
          </a:r>
        </a:p>
      </dsp:txBody>
      <dsp:txXfrm>
        <a:off x="5367696" y="2899020"/>
        <a:ext cx="3801551" cy="1302458"/>
      </dsp:txXfrm>
    </dsp:sp>
    <dsp:sp modelId="{5F0FD91E-EBE4-4DCD-9EDE-CEFA68C73D14}">
      <dsp:nvSpPr>
        <dsp:cNvPr id="0" name=""/>
        <dsp:cNvSpPr/>
      </dsp:nvSpPr>
      <dsp:spPr>
        <a:xfrm>
          <a:off x="7268472" y="2184769"/>
          <a:ext cx="0" cy="714251"/>
        </a:xfrm>
        <a:prstGeom prst="line">
          <a:avLst/>
        </a:prstGeom>
        <a:solidFill>
          <a:schemeClr val="accent2">
            <a:hueOff val="-7424668"/>
            <a:satOff val="2422"/>
            <a:lumOff val="-2157"/>
            <a:alphaOff val="0"/>
          </a:schemeClr>
        </a:solidFill>
        <a:ln w="6350" cap="flat" cmpd="sng" algn="ctr">
          <a:solidFill>
            <a:schemeClr val="accent2">
              <a:hueOff val="-7424668"/>
              <a:satOff val="2422"/>
              <a:lumOff val="-2157"/>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89AD82F7-9A27-43F3-B2E2-578F9B30ED1D}">
      <dsp:nvSpPr>
        <dsp:cNvPr id="0" name=""/>
        <dsp:cNvSpPr/>
      </dsp:nvSpPr>
      <dsp:spPr>
        <a:xfrm>
          <a:off x="5277260" y="2048221"/>
          <a:ext cx="105036" cy="105036"/>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FA58698E-DC09-4023-9172-8376BCDCD3EE}">
      <dsp:nvSpPr>
        <dsp:cNvPr id="0" name=""/>
        <dsp:cNvSpPr/>
      </dsp:nvSpPr>
      <dsp:spPr>
        <a:xfrm>
          <a:off x="7215953" y="2048221"/>
          <a:ext cx="105036" cy="105036"/>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A3895-A0FF-4615-B7C6-6B36501659BA}">
      <dsp:nvSpPr>
        <dsp:cNvPr id="0" name=""/>
        <dsp:cNvSpPr/>
      </dsp:nvSpPr>
      <dsp:spPr>
        <a:xfrm>
          <a:off x="0" y="3679"/>
          <a:ext cx="7012370" cy="7836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5A94F7-6F39-4C72-BA5D-FEDC12442638}">
      <dsp:nvSpPr>
        <dsp:cNvPr id="0" name=""/>
        <dsp:cNvSpPr/>
      </dsp:nvSpPr>
      <dsp:spPr>
        <a:xfrm>
          <a:off x="237047" y="179995"/>
          <a:ext cx="430995" cy="4309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FFDF009-8E94-4679-873C-FD36FE2C17C6}">
      <dsp:nvSpPr>
        <dsp:cNvPr id="0" name=""/>
        <dsp:cNvSpPr/>
      </dsp:nvSpPr>
      <dsp:spPr>
        <a:xfrm>
          <a:off x="905091" y="3679"/>
          <a:ext cx="6107278" cy="78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34" tIns="82934" rIns="82934" bIns="82934" numCol="1" spcCol="1270" anchor="ctr" anchorCtr="0">
          <a:noAutofit/>
        </a:bodyPr>
        <a:lstStyle/>
        <a:p>
          <a:pPr marL="0" lvl="0" indent="0" algn="l" defTabSz="666750">
            <a:lnSpc>
              <a:spcPct val="90000"/>
            </a:lnSpc>
            <a:spcBef>
              <a:spcPct val="0"/>
            </a:spcBef>
            <a:spcAft>
              <a:spcPct val="35000"/>
            </a:spcAft>
            <a:buNone/>
          </a:pPr>
          <a:r>
            <a:rPr lang="en-US" sz="1500" b="1" i="1" kern="1200"/>
            <a:t>What’s It Worth: </a:t>
          </a:r>
          <a:r>
            <a:rPr lang="en-US" sz="1500" kern="1200"/>
            <a:t>Dairy Is A Major Contributor to the Commonwealth In Terms of Local Quality Products, Good Jobs, Valuable Economic Revenue and Wide Open Spaces</a:t>
          </a:r>
        </a:p>
      </dsp:txBody>
      <dsp:txXfrm>
        <a:off x="905091" y="3679"/>
        <a:ext cx="6107278" cy="783628"/>
      </dsp:txXfrm>
    </dsp:sp>
    <dsp:sp modelId="{DD103ABE-E6E8-4C99-BCAD-A356703ED9E3}">
      <dsp:nvSpPr>
        <dsp:cNvPr id="0" name=""/>
        <dsp:cNvSpPr/>
      </dsp:nvSpPr>
      <dsp:spPr>
        <a:xfrm>
          <a:off x="0" y="983215"/>
          <a:ext cx="7012370" cy="7836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9AC354-1EF2-4DA9-9EF6-89860C94C19E}">
      <dsp:nvSpPr>
        <dsp:cNvPr id="0" name=""/>
        <dsp:cNvSpPr/>
      </dsp:nvSpPr>
      <dsp:spPr>
        <a:xfrm>
          <a:off x="237047" y="1159531"/>
          <a:ext cx="430995" cy="4309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B24A86E-495D-4BB8-B6AB-D03EB46B5D13}">
      <dsp:nvSpPr>
        <dsp:cNvPr id="0" name=""/>
        <dsp:cNvSpPr/>
      </dsp:nvSpPr>
      <dsp:spPr>
        <a:xfrm>
          <a:off x="905091" y="983215"/>
          <a:ext cx="6107278" cy="78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34" tIns="82934" rIns="82934" bIns="82934" numCol="1" spcCol="1270" anchor="ctr" anchorCtr="0">
          <a:noAutofit/>
        </a:bodyPr>
        <a:lstStyle/>
        <a:p>
          <a:pPr marL="0" lvl="0" indent="0" algn="l" defTabSz="666750">
            <a:lnSpc>
              <a:spcPct val="90000"/>
            </a:lnSpc>
            <a:spcBef>
              <a:spcPct val="0"/>
            </a:spcBef>
            <a:spcAft>
              <a:spcPct val="35000"/>
            </a:spcAft>
            <a:buNone/>
          </a:pPr>
          <a:r>
            <a:rPr lang="en-US" sz="1500" b="1" i="1" kern="1200"/>
            <a:t>What’s It Look Like: </a:t>
          </a:r>
          <a:r>
            <a:rPr lang="en-US" sz="1500" kern="1200"/>
            <a:t>Our Dairy Farms Are Generational Businesses, Traditionally Smaller Than Average US Farms, With Higher Cost of Production Than In Other Regions of US</a:t>
          </a:r>
        </a:p>
      </dsp:txBody>
      <dsp:txXfrm>
        <a:off x="905091" y="983215"/>
        <a:ext cx="6107278" cy="783628"/>
      </dsp:txXfrm>
    </dsp:sp>
    <dsp:sp modelId="{DD998733-7129-4119-ADD2-71715E7E1FD9}">
      <dsp:nvSpPr>
        <dsp:cNvPr id="0" name=""/>
        <dsp:cNvSpPr/>
      </dsp:nvSpPr>
      <dsp:spPr>
        <a:xfrm>
          <a:off x="0" y="1962751"/>
          <a:ext cx="7012370" cy="7836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3AA397-F590-4221-9530-05F40154D92B}">
      <dsp:nvSpPr>
        <dsp:cNvPr id="0" name=""/>
        <dsp:cNvSpPr/>
      </dsp:nvSpPr>
      <dsp:spPr>
        <a:xfrm>
          <a:off x="237047" y="2139067"/>
          <a:ext cx="430995" cy="4309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03F032-42B1-4DB5-B5D4-DC42B78CFA48}">
      <dsp:nvSpPr>
        <dsp:cNvPr id="0" name=""/>
        <dsp:cNvSpPr/>
      </dsp:nvSpPr>
      <dsp:spPr>
        <a:xfrm>
          <a:off x="905091" y="1962751"/>
          <a:ext cx="6107278" cy="78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34" tIns="82934" rIns="82934" bIns="82934" numCol="1" spcCol="1270" anchor="ctr" anchorCtr="0">
          <a:noAutofit/>
        </a:bodyPr>
        <a:lstStyle/>
        <a:p>
          <a:pPr marL="0" lvl="0" indent="0" algn="l" defTabSz="666750">
            <a:lnSpc>
              <a:spcPct val="90000"/>
            </a:lnSpc>
            <a:spcBef>
              <a:spcPct val="0"/>
            </a:spcBef>
            <a:spcAft>
              <a:spcPct val="35000"/>
            </a:spcAft>
            <a:buNone/>
          </a:pPr>
          <a:r>
            <a:rPr lang="en-US" sz="1500" b="1" i="1" kern="1200"/>
            <a:t>What’s The Challenge: </a:t>
          </a:r>
          <a:r>
            <a:rPr lang="en-US" sz="1500" kern="1200"/>
            <a:t>Dairy Farm Families In Pennsylvania Must Become More Competitive And Lower Their Cost of Production, But Are Slow to Utilize Resources To Do So</a:t>
          </a:r>
        </a:p>
      </dsp:txBody>
      <dsp:txXfrm>
        <a:off x="905091" y="1962751"/>
        <a:ext cx="6107278" cy="783628"/>
      </dsp:txXfrm>
    </dsp:sp>
    <dsp:sp modelId="{4A86ABD9-5471-4A08-8655-72A3DA55E2D9}">
      <dsp:nvSpPr>
        <dsp:cNvPr id="0" name=""/>
        <dsp:cNvSpPr/>
      </dsp:nvSpPr>
      <dsp:spPr>
        <a:xfrm>
          <a:off x="0" y="2942287"/>
          <a:ext cx="7012370" cy="78362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4875DA-1540-4BF9-AE33-D3E610948325}">
      <dsp:nvSpPr>
        <dsp:cNvPr id="0" name=""/>
        <dsp:cNvSpPr/>
      </dsp:nvSpPr>
      <dsp:spPr>
        <a:xfrm>
          <a:off x="237047" y="3118603"/>
          <a:ext cx="430995" cy="4309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A97D5A2-F4FC-4C9D-BB52-D56007605E9C}">
      <dsp:nvSpPr>
        <dsp:cNvPr id="0" name=""/>
        <dsp:cNvSpPr/>
      </dsp:nvSpPr>
      <dsp:spPr>
        <a:xfrm>
          <a:off x="905091" y="2942287"/>
          <a:ext cx="6107278" cy="78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34" tIns="82934" rIns="82934" bIns="82934" numCol="1" spcCol="1270" anchor="ctr" anchorCtr="0">
          <a:noAutofit/>
        </a:bodyPr>
        <a:lstStyle/>
        <a:p>
          <a:pPr marL="0" lvl="0" indent="0" algn="l" defTabSz="666750">
            <a:lnSpc>
              <a:spcPct val="90000"/>
            </a:lnSpc>
            <a:spcBef>
              <a:spcPct val="0"/>
            </a:spcBef>
            <a:spcAft>
              <a:spcPct val="35000"/>
            </a:spcAft>
            <a:buNone/>
          </a:pPr>
          <a:r>
            <a:rPr lang="en-US" sz="1500" b="1" i="1" kern="1200"/>
            <a:t>What’s Happening In Market: </a:t>
          </a:r>
          <a:r>
            <a:rPr lang="en-US" sz="1500" kern="1200"/>
            <a:t>Pennsylvania Is Competing On Global Market, And Northeast Region Is Changing With Less Milk Going Into Fluid Milk Than Ever Before. That Changes The Price The Farmer Receives.</a:t>
          </a:r>
        </a:p>
      </dsp:txBody>
      <dsp:txXfrm>
        <a:off x="905091" y="2942287"/>
        <a:ext cx="6107278" cy="783628"/>
      </dsp:txXfrm>
    </dsp:sp>
    <dsp:sp modelId="{5D38FF70-ABD0-4EA9-BEF3-A97715634CF1}">
      <dsp:nvSpPr>
        <dsp:cNvPr id="0" name=""/>
        <dsp:cNvSpPr/>
      </dsp:nvSpPr>
      <dsp:spPr>
        <a:xfrm>
          <a:off x="0" y="3921823"/>
          <a:ext cx="7012370" cy="78362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DD5F3E-191E-4E80-8885-5C7905F6B239}">
      <dsp:nvSpPr>
        <dsp:cNvPr id="0" name=""/>
        <dsp:cNvSpPr/>
      </dsp:nvSpPr>
      <dsp:spPr>
        <a:xfrm>
          <a:off x="237047" y="4098139"/>
          <a:ext cx="430995" cy="43099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63571D-DD45-49D3-BE94-C032C1C24E46}">
      <dsp:nvSpPr>
        <dsp:cNvPr id="0" name=""/>
        <dsp:cNvSpPr/>
      </dsp:nvSpPr>
      <dsp:spPr>
        <a:xfrm>
          <a:off x="905091" y="3921823"/>
          <a:ext cx="6107278" cy="78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34" tIns="82934" rIns="82934" bIns="82934" numCol="1" spcCol="1270" anchor="ctr" anchorCtr="0">
          <a:noAutofit/>
        </a:bodyPr>
        <a:lstStyle/>
        <a:p>
          <a:pPr marL="0" lvl="0" indent="0" algn="l" defTabSz="666750">
            <a:lnSpc>
              <a:spcPct val="90000"/>
            </a:lnSpc>
            <a:spcBef>
              <a:spcPct val="0"/>
            </a:spcBef>
            <a:spcAft>
              <a:spcPct val="35000"/>
            </a:spcAft>
            <a:buNone/>
          </a:pPr>
          <a:r>
            <a:rPr lang="en-US" sz="1500" b="1" i="1" kern="1200"/>
            <a:t>What’s The Good News: </a:t>
          </a:r>
          <a:r>
            <a:rPr lang="en-US" sz="1500" kern="1200"/>
            <a:t>New Programs Through The Farm Bill Offer A Stronger Safety Net, Particularly for Farms In Pennsylvania, And Milk Prices Are Starting To Rebound in 2019.</a:t>
          </a:r>
        </a:p>
      </dsp:txBody>
      <dsp:txXfrm>
        <a:off x="905091" y="3921823"/>
        <a:ext cx="6107278" cy="7836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0.86971</cdr:x>
      <cdr:y>0.12359</cdr:y>
    </cdr:from>
    <cdr:to>
      <cdr:x>0.99998</cdr:x>
      <cdr:y>0.62681</cdr:y>
    </cdr:to>
    <cdr:sp macro="" textlink="">
      <cdr:nvSpPr>
        <cdr:cNvPr id="2" name="Oval 1">
          <a:extLst xmlns:a="http://schemas.openxmlformats.org/drawingml/2006/main">
            <a:ext uri="{FF2B5EF4-FFF2-40B4-BE49-F238E27FC236}">
              <a16:creationId xmlns:a16="http://schemas.microsoft.com/office/drawing/2014/main" id="{4FF52E02-2BB2-48F2-9945-C33F55DB24BC}"/>
            </a:ext>
          </a:extLst>
        </cdr:cNvPr>
        <cdr:cNvSpPr/>
      </cdr:nvSpPr>
      <cdr:spPr>
        <a:xfrm xmlns:a="http://schemas.openxmlformats.org/drawingml/2006/main">
          <a:off x="9592868" y="556985"/>
          <a:ext cx="1436915" cy="2267857"/>
        </a:xfrm>
        <a:prstGeom xmlns:a="http://schemas.openxmlformats.org/drawingml/2006/main" prst="ellipse">
          <a:avLst/>
        </a:prstGeom>
        <a:noFill xmlns:a="http://schemas.openxmlformats.org/drawingml/2006/main"/>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096E60-244E-42C1-8C47-1BD4A29F8BB3}"/>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BB5B4F0-E41C-457F-A823-5F673AE777E8}"/>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9F528345-9473-4936-A68D-B3BDEDC92A8E}" type="datetimeFigureOut">
              <a:rPr lang="en-US" smtClean="0"/>
              <a:t>11/26/2019</a:t>
            </a:fld>
            <a:endParaRPr lang="en-US"/>
          </a:p>
        </p:txBody>
      </p:sp>
      <p:sp>
        <p:nvSpPr>
          <p:cNvPr id="4" name="Footer Placeholder 3">
            <a:extLst>
              <a:ext uri="{FF2B5EF4-FFF2-40B4-BE49-F238E27FC236}">
                <a16:creationId xmlns:a16="http://schemas.microsoft.com/office/drawing/2014/main" id="{90CB221B-5A2D-44CC-A572-D9005A06DA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2F7FAF6-0280-4953-B436-8905CAB564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5E0A8-B7C9-4C21-8458-010CFA1BA173}" type="slidenum">
              <a:rPr lang="en-US" smtClean="0"/>
              <a:t>‹#›</a:t>
            </a:fld>
            <a:endParaRPr lang="en-US"/>
          </a:p>
        </p:txBody>
      </p:sp>
    </p:spTree>
    <p:extLst>
      <p:ext uri="{BB962C8B-B14F-4D97-AF65-F5344CB8AC3E}">
        <p14:creationId xmlns:p14="http://schemas.microsoft.com/office/powerpoint/2010/main" val="11728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D364E5FC-FB43-4A75-8BE9-732AFC168B54}" type="datetimeFigureOut">
              <a:rPr lang="en-US" smtClean="0"/>
              <a:t>11/26/2019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546E3-661A-497D-B31A-CFFF193DE409}" type="slidenum">
              <a:rPr lang="en-US" smtClean="0"/>
              <a:t>‹#›</a:t>
            </a:fld>
            <a:endParaRPr lang="en-US"/>
          </a:p>
        </p:txBody>
      </p:sp>
    </p:spTree>
    <p:extLst>
      <p:ext uri="{BB962C8B-B14F-4D97-AF65-F5344CB8AC3E}">
        <p14:creationId xmlns:p14="http://schemas.microsoft.com/office/powerpoint/2010/main" val="56587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a:t>Class IV – over 400 million pounds, nearly 19 % of the pool volume – the average percentage utilization of the pool for milk going to Class IV for the prior 14 years was 10.7%.  Will this continue, is this a short term blip due to producers responding to last year’s record prices?  Hard to tell – but it does factor into possible discussions about things like shipping percents.</a:t>
            </a:r>
          </a:p>
        </p:txBody>
      </p:sp>
      <p:sp>
        <p:nvSpPr>
          <p:cNvPr id="2355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3925" eaLnBrk="0" hangingPunct="0">
              <a:spcBef>
                <a:spcPct val="30000"/>
              </a:spcBef>
              <a:defRPr kumimoji="1" sz="14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23925" rtl="0" eaLnBrk="0" fontAlgn="base" latinLnBrk="0" hangingPunct="0">
              <a:lnSpc>
                <a:spcPct val="100000"/>
              </a:lnSpc>
              <a:spcBef>
                <a:spcPct val="0"/>
              </a:spcBef>
              <a:spcAft>
                <a:spcPct val="0"/>
              </a:spcAft>
              <a:buClrTx/>
              <a:buSzTx/>
              <a:buFontTx/>
              <a:buNone/>
              <a:tabLst/>
              <a:defRPr/>
            </a:pPr>
            <a:fld id="{224A66B0-D4A4-4BBA-B599-01CCBA6984A1}" type="slidenum">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charset="0"/>
              </a:rPr>
              <a:pPr marL="0" marR="0" lvl="0" indent="0" algn="r" defTabSz="923925" rtl="0" eaLnBrk="0" fontAlgn="base" latinLnBrk="0" hangingPunct="0">
                <a:lnSpc>
                  <a:spcPct val="100000"/>
                </a:lnSpc>
                <a:spcBef>
                  <a:spcPct val="0"/>
                </a:spcBef>
                <a:spcAft>
                  <a:spcPct val="0"/>
                </a:spcAft>
                <a:buClrTx/>
                <a:buSzTx/>
                <a:buFontTx/>
                <a:buNone/>
                <a:tabLst/>
                <a:defRPr/>
              </a:pPr>
              <a:t>13</a:t>
            </a:fld>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charset="0"/>
            </a:endParaRPr>
          </a:p>
        </p:txBody>
      </p:sp>
    </p:spTree>
    <p:extLst>
      <p:ext uri="{BB962C8B-B14F-4D97-AF65-F5344CB8AC3E}">
        <p14:creationId xmlns:p14="http://schemas.microsoft.com/office/powerpoint/2010/main" val="2027444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a:t>Class IV – over 400 million pounds, nearly 19 % of the pool volume – the average percentage utilization of the pool for milk going to Class IV for the prior 14 years was 10.7%.  Will this continue, is this a short term blip due to producers responding to last year’s record prices?  Hard to tell – but it does factor into possible discussions about things like shipping percents.</a:t>
            </a:r>
          </a:p>
        </p:txBody>
      </p:sp>
      <p:sp>
        <p:nvSpPr>
          <p:cNvPr id="2355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3925" eaLnBrk="0" hangingPunct="0">
              <a:spcBef>
                <a:spcPct val="30000"/>
              </a:spcBef>
              <a:defRPr kumimoji="1" sz="14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23925" rtl="0" eaLnBrk="0" fontAlgn="base" latinLnBrk="0" hangingPunct="0">
              <a:lnSpc>
                <a:spcPct val="100000"/>
              </a:lnSpc>
              <a:spcBef>
                <a:spcPct val="0"/>
              </a:spcBef>
              <a:spcAft>
                <a:spcPct val="0"/>
              </a:spcAft>
              <a:buClrTx/>
              <a:buSzTx/>
              <a:buFontTx/>
              <a:buNone/>
              <a:tabLst/>
              <a:defRPr/>
            </a:pPr>
            <a:fld id="{224A66B0-D4A4-4BBA-B599-01CCBA6984A1}" type="slidenum">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charset="0"/>
              </a:rPr>
              <a:pPr marL="0" marR="0" lvl="0" indent="0" algn="r" defTabSz="923925" rtl="0" eaLnBrk="0" fontAlgn="base" latinLnBrk="0" hangingPunct="0">
                <a:lnSpc>
                  <a:spcPct val="100000"/>
                </a:lnSpc>
                <a:spcBef>
                  <a:spcPct val="0"/>
                </a:spcBef>
                <a:spcAft>
                  <a:spcPct val="0"/>
                </a:spcAft>
                <a:buClrTx/>
                <a:buSzTx/>
                <a:buFontTx/>
                <a:buNone/>
                <a:tabLst/>
                <a:defRPr/>
              </a:pPr>
              <a:t>14</a:t>
            </a:fld>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charset="0"/>
            </a:endParaRPr>
          </a:p>
        </p:txBody>
      </p:sp>
    </p:spTree>
    <p:extLst>
      <p:ext uri="{BB962C8B-B14F-4D97-AF65-F5344CB8AC3E}">
        <p14:creationId xmlns:p14="http://schemas.microsoft.com/office/powerpoint/2010/main" val="389756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11/26/2019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9799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3109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11/26/2019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9361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p:spPr>
        <p:txBody>
          <a:bodyPr/>
          <a:lstStyle>
            <a:lvl1pPr>
              <a:defRPr b="1" i="0">
                <a:solidFill>
                  <a:srgbClr val="9B2434"/>
                </a:solidFill>
                <a:latin typeface="Arial Black" charset="0"/>
                <a:ea typeface="Arial Black" charset="0"/>
                <a:cs typeface="Arial Black"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085BB1F-14C9-1145-A02F-97629F044D06}" type="slidenum">
              <a:rPr lang="en-US" smtClean="0"/>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506603" cy="685799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497963" y="4450017"/>
            <a:ext cx="292608" cy="4177792"/>
          </a:xfrm>
          <a:prstGeom prst="rect">
            <a:avLst/>
          </a:prstGeom>
        </p:spPr>
      </p:pic>
      <p:sp>
        <p:nvSpPr>
          <p:cNvPr id="9" name="Footer Placeholder 7"/>
          <p:cNvSpPr>
            <a:spLocks noGrp="1"/>
          </p:cNvSpPr>
          <p:nvPr>
            <p:ph type="ftr" sz="quarter" idx="11"/>
          </p:nvPr>
        </p:nvSpPr>
        <p:spPr>
          <a:xfrm>
            <a:off x="4974336" y="6356352"/>
            <a:ext cx="3179064" cy="365125"/>
          </a:xfrm>
        </p:spPr>
        <p:txBody>
          <a:bodyPr/>
          <a:lstStyle/>
          <a:p>
            <a:endParaRPr lang="en-US"/>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4150"/>
            <a:ext cx="506603" cy="6809703"/>
          </a:xfrm>
          <a:prstGeom prst="rect">
            <a:avLst/>
          </a:prstGeom>
        </p:spPr>
      </p:pic>
    </p:spTree>
    <p:extLst>
      <p:ext uri="{BB962C8B-B14F-4D97-AF65-F5344CB8AC3E}">
        <p14:creationId xmlns:p14="http://schemas.microsoft.com/office/powerpoint/2010/main" val="3024706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4583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11/26/2019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769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278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215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11/26/2019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376436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589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11/26/2019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273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6809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11/26/2019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41365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customXml" Target="../../customXml/item1.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zotoz.blogspot.com/2013/05/trading-risk-management.html"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rl?sa=i&amp;rct=j&amp;q=&amp;esrc=s&amp;source=images&amp;cd=&amp;ved=&amp;url=https://www.americandairy.com/dairy-farms/farm-families/forry-family.stml&amp;psig=AOvVaw2Bf8eNWZWOesVKQK6BrOpl&amp;ust=1519505758319552"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2F10-9B74-45A6-9028-A118B3FCDB5B}"/>
              </a:ext>
            </a:extLst>
          </p:cNvPr>
          <p:cNvSpPr>
            <a:spLocks noGrp="1"/>
          </p:cNvSpPr>
          <p:nvPr>
            <p:ph type="ctrTitle"/>
          </p:nvPr>
        </p:nvSpPr>
        <p:spPr>
          <a:xfrm>
            <a:off x="581191" y="521111"/>
            <a:ext cx="10993549" cy="2054941"/>
          </a:xfrm>
        </p:spPr>
        <p:txBody>
          <a:bodyPr>
            <a:normAutofit fontScale="90000"/>
          </a:bodyPr>
          <a:lstStyle/>
          <a:p>
            <a:r>
              <a:rPr lang="en-US" dirty="0"/>
              <a:t>Current state of </a:t>
            </a:r>
            <a:br>
              <a:rPr lang="en-US" dirty="0"/>
            </a:br>
            <a:r>
              <a:rPr lang="en-US" dirty="0"/>
              <a:t>Pennsylvania’s </a:t>
            </a:r>
            <a:br>
              <a:rPr lang="en-US" dirty="0"/>
            </a:br>
            <a:r>
              <a:rPr lang="en-US" dirty="0"/>
              <a:t>dairy industry</a:t>
            </a:r>
            <a:br>
              <a:rPr lang="en-US" dirty="0"/>
            </a:br>
            <a:endParaRPr lang="en-US" dirty="0"/>
          </a:p>
        </p:txBody>
      </p:sp>
      <p:sp>
        <p:nvSpPr>
          <p:cNvPr id="3" name="Subtitle 2">
            <a:extLst>
              <a:ext uri="{FF2B5EF4-FFF2-40B4-BE49-F238E27FC236}">
                <a16:creationId xmlns:a16="http://schemas.microsoft.com/office/drawing/2014/main" id="{6C74089F-9562-4539-9181-A3826FB5B2AF}"/>
              </a:ext>
            </a:extLst>
          </p:cNvPr>
          <p:cNvSpPr>
            <a:spLocks noGrp="1"/>
          </p:cNvSpPr>
          <p:nvPr>
            <p:ph type="subTitle" idx="1"/>
          </p:nvPr>
        </p:nvSpPr>
        <p:spPr>
          <a:xfrm>
            <a:off x="581194" y="2054943"/>
            <a:ext cx="10993546" cy="1030824"/>
          </a:xfrm>
        </p:spPr>
        <p:txBody>
          <a:bodyPr>
            <a:normAutofit fontScale="70000" lnSpcReduction="20000"/>
          </a:bodyPr>
          <a:lstStyle/>
          <a:p>
            <a:r>
              <a:rPr lang="en-US" sz="2600" dirty="0"/>
              <a:t>Senator </a:t>
            </a:r>
            <a:r>
              <a:rPr lang="en-US" sz="2600" dirty="0" err="1"/>
              <a:t>judy</a:t>
            </a:r>
            <a:r>
              <a:rPr lang="en-US" sz="2600" dirty="0"/>
              <a:t> </a:t>
            </a:r>
            <a:r>
              <a:rPr lang="en-US" sz="2600" dirty="0" err="1"/>
              <a:t>schwank</a:t>
            </a:r>
            <a:endParaRPr lang="en-US" sz="2600" dirty="0"/>
          </a:p>
          <a:p>
            <a:r>
              <a:rPr lang="en-US" sz="2600" dirty="0"/>
              <a:t>Pennsylvania Secretary of Agriculture, Russell </a:t>
            </a:r>
            <a:r>
              <a:rPr lang="en-US" sz="2600" dirty="0" err="1"/>
              <a:t>redding</a:t>
            </a:r>
            <a:endParaRPr lang="en-US" sz="2600" dirty="0"/>
          </a:p>
          <a:p>
            <a:r>
              <a:rPr lang="en-US" dirty="0"/>
              <a:t>November, 2019</a:t>
            </a:r>
          </a:p>
          <a:p>
            <a:endParaRPr lang="en-US" dirty="0"/>
          </a:p>
        </p:txBody>
      </p:sp>
    </p:spTree>
    <p:extLst>
      <p:ext uri="{BB962C8B-B14F-4D97-AF65-F5344CB8AC3E}">
        <p14:creationId xmlns:p14="http://schemas.microsoft.com/office/powerpoint/2010/main" val="3086033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E93-C2C7-41E7-884F-62336140297C}"/>
              </a:ext>
            </a:extLst>
          </p:cNvPr>
          <p:cNvSpPr>
            <a:spLocks noGrp="1"/>
          </p:cNvSpPr>
          <p:nvPr>
            <p:ph type="title"/>
          </p:nvPr>
        </p:nvSpPr>
        <p:spPr/>
        <p:txBody>
          <a:bodyPr>
            <a:normAutofit/>
          </a:bodyPr>
          <a:lstStyle/>
          <a:p>
            <a:pPr>
              <a:lnSpc>
                <a:spcPct val="90000"/>
              </a:lnSpc>
            </a:pPr>
            <a:r>
              <a:rPr lang="en-US" dirty="0"/>
              <a:t>Pennsylvania has higher average cost of production</a:t>
            </a:r>
            <a:br>
              <a:rPr lang="en-US" dirty="0"/>
            </a:br>
            <a:r>
              <a:rPr lang="en-US" dirty="0"/>
              <a:t>wide range between highest and lowest cop</a:t>
            </a:r>
          </a:p>
        </p:txBody>
      </p:sp>
      <p:graphicFrame>
        <p:nvGraphicFramePr>
          <p:cNvPr id="5" name="Table 5">
            <a:extLst>
              <a:ext uri="{FF2B5EF4-FFF2-40B4-BE49-F238E27FC236}">
                <a16:creationId xmlns:a16="http://schemas.microsoft.com/office/drawing/2014/main" id="{DFABAC22-278A-483A-9909-B5458FB7F147}"/>
              </a:ext>
            </a:extLst>
          </p:cNvPr>
          <p:cNvGraphicFramePr>
            <a:graphicFrameLocks noGrp="1"/>
          </p:cNvGraphicFramePr>
          <p:nvPr>
            <p:ph idx="1"/>
            <p:extLst>
              <p:ext uri="{D42A27DB-BD31-4B8C-83A1-F6EECF244321}">
                <p14:modId xmlns:p14="http://schemas.microsoft.com/office/powerpoint/2010/main" val="3308070418"/>
              </p:ext>
            </p:extLst>
          </p:nvPr>
        </p:nvGraphicFramePr>
        <p:xfrm>
          <a:off x="581192" y="1923369"/>
          <a:ext cx="7404301" cy="2211162"/>
        </p:xfrm>
        <a:graphic>
          <a:graphicData uri="http://schemas.openxmlformats.org/drawingml/2006/table">
            <a:tbl>
              <a:tblPr firstRow="1" bandRow="1">
                <a:tableStyleId>{5C22544A-7EE6-4342-B048-85BDC9FD1C3A}</a:tableStyleId>
              </a:tblPr>
              <a:tblGrid>
                <a:gridCol w="1938439">
                  <a:extLst>
                    <a:ext uri="{9D8B030D-6E8A-4147-A177-3AD203B41FA5}">
                      <a16:colId xmlns:a16="http://schemas.microsoft.com/office/drawing/2014/main" val="915522954"/>
                    </a:ext>
                  </a:extLst>
                </a:gridCol>
                <a:gridCol w="1153566">
                  <a:extLst>
                    <a:ext uri="{9D8B030D-6E8A-4147-A177-3AD203B41FA5}">
                      <a16:colId xmlns:a16="http://schemas.microsoft.com/office/drawing/2014/main" val="2886845689"/>
                    </a:ext>
                  </a:extLst>
                </a:gridCol>
                <a:gridCol w="1211478">
                  <a:extLst>
                    <a:ext uri="{9D8B030D-6E8A-4147-A177-3AD203B41FA5}">
                      <a16:colId xmlns:a16="http://schemas.microsoft.com/office/drawing/2014/main" val="325177487"/>
                    </a:ext>
                  </a:extLst>
                </a:gridCol>
                <a:gridCol w="1498625">
                  <a:extLst>
                    <a:ext uri="{9D8B030D-6E8A-4147-A177-3AD203B41FA5}">
                      <a16:colId xmlns:a16="http://schemas.microsoft.com/office/drawing/2014/main" val="1555533053"/>
                    </a:ext>
                  </a:extLst>
                </a:gridCol>
                <a:gridCol w="1602193">
                  <a:extLst>
                    <a:ext uri="{9D8B030D-6E8A-4147-A177-3AD203B41FA5}">
                      <a16:colId xmlns:a16="http://schemas.microsoft.com/office/drawing/2014/main" val="1406339142"/>
                    </a:ext>
                  </a:extLst>
                </a:gridCol>
              </a:tblGrid>
              <a:tr h="476931">
                <a:tc>
                  <a:txBody>
                    <a:bodyPr/>
                    <a:lstStyle/>
                    <a:p>
                      <a:endParaRPr lang="en-US" sz="1600"/>
                    </a:p>
                  </a:txBody>
                  <a:tcPr marL="158159" marR="158159"/>
                </a:tc>
                <a:tc>
                  <a:txBody>
                    <a:bodyPr/>
                    <a:lstStyle/>
                    <a:p>
                      <a:r>
                        <a:rPr lang="en-US" sz="1600" dirty="0"/>
                        <a:t>Average</a:t>
                      </a:r>
                    </a:p>
                  </a:txBody>
                  <a:tcPr marL="158159" marR="158159"/>
                </a:tc>
                <a:tc>
                  <a:txBody>
                    <a:bodyPr/>
                    <a:lstStyle/>
                    <a:p>
                      <a:r>
                        <a:rPr lang="en-US" sz="1600" dirty="0"/>
                        <a:t>Top 25 %</a:t>
                      </a:r>
                    </a:p>
                  </a:txBody>
                  <a:tcPr marL="158159" marR="158159"/>
                </a:tc>
                <a:tc>
                  <a:txBody>
                    <a:bodyPr/>
                    <a:lstStyle/>
                    <a:p>
                      <a:r>
                        <a:rPr lang="en-US" sz="1600" dirty="0"/>
                        <a:t>Middle 50 %</a:t>
                      </a:r>
                    </a:p>
                  </a:txBody>
                  <a:tcPr marL="158159" marR="158159"/>
                </a:tc>
                <a:tc>
                  <a:txBody>
                    <a:bodyPr/>
                    <a:lstStyle/>
                    <a:p>
                      <a:r>
                        <a:rPr lang="en-US" sz="1600" dirty="0"/>
                        <a:t>Bottom 25 %</a:t>
                      </a:r>
                    </a:p>
                  </a:txBody>
                  <a:tcPr marL="158159" marR="158159"/>
                </a:tc>
                <a:extLst>
                  <a:ext uri="{0D108BD9-81ED-4DB2-BD59-A6C34878D82A}">
                    <a16:rowId xmlns:a16="http://schemas.microsoft.com/office/drawing/2014/main" val="146205919"/>
                  </a:ext>
                </a:extLst>
              </a:tr>
              <a:tr h="521154">
                <a:tc>
                  <a:txBody>
                    <a:bodyPr/>
                    <a:lstStyle/>
                    <a:p>
                      <a:r>
                        <a:rPr lang="en-US" sz="1600" dirty="0"/>
                        <a:t>Gross Milk Price</a:t>
                      </a:r>
                    </a:p>
                  </a:txBody>
                  <a:tcPr marL="158159" marR="158159"/>
                </a:tc>
                <a:tc>
                  <a:txBody>
                    <a:bodyPr/>
                    <a:lstStyle/>
                    <a:p>
                      <a:r>
                        <a:rPr lang="en-US" sz="1600" dirty="0"/>
                        <a:t>$17.31</a:t>
                      </a:r>
                    </a:p>
                  </a:txBody>
                  <a:tcPr marL="158159" marR="158159"/>
                </a:tc>
                <a:tc>
                  <a:txBody>
                    <a:bodyPr/>
                    <a:lstStyle/>
                    <a:p>
                      <a:r>
                        <a:rPr lang="en-US" sz="1600" dirty="0"/>
                        <a:t>$17.80</a:t>
                      </a:r>
                    </a:p>
                  </a:txBody>
                  <a:tcPr marL="158159" marR="158159"/>
                </a:tc>
                <a:tc>
                  <a:txBody>
                    <a:bodyPr/>
                    <a:lstStyle/>
                    <a:p>
                      <a:r>
                        <a:rPr lang="en-US" sz="1600" dirty="0"/>
                        <a:t>$17.24</a:t>
                      </a:r>
                    </a:p>
                  </a:txBody>
                  <a:tcPr marL="158159" marR="158159"/>
                </a:tc>
                <a:tc>
                  <a:txBody>
                    <a:bodyPr/>
                    <a:lstStyle/>
                    <a:p>
                      <a:r>
                        <a:rPr lang="en-US" sz="1600" dirty="0"/>
                        <a:t>$17.19</a:t>
                      </a:r>
                    </a:p>
                  </a:txBody>
                  <a:tcPr marL="158159" marR="158159"/>
                </a:tc>
                <a:extLst>
                  <a:ext uri="{0D108BD9-81ED-4DB2-BD59-A6C34878D82A}">
                    <a16:rowId xmlns:a16="http://schemas.microsoft.com/office/drawing/2014/main" val="3156298705"/>
                  </a:ext>
                </a:extLst>
              </a:tr>
              <a:tr h="710293">
                <a:tc>
                  <a:txBody>
                    <a:bodyPr/>
                    <a:lstStyle/>
                    <a:p>
                      <a:r>
                        <a:rPr lang="en-US" sz="1600" dirty="0"/>
                        <a:t>Net Cost of Production</a:t>
                      </a:r>
                    </a:p>
                  </a:txBody>
                  <a:tcPr marL="158159" marR="158159"/>
                </a:tc>
                <a:tc>
                  <a:txBody>
                    <a:bodyPr/>
                    <a:lstStyle/>
                    <a:p>
                      <a:r>
                        <a:rPr lang="en-US" sz="1600" dirty="0"/>
                        <a:t>$18.71</a:t>
                      </a:r>
                    </a:p>
                  </a:txBody>
                  <a:tcPr marL="158159" marR="158159"/>
                </a:tc>
                <a:tc>
                  <a:txBody>
                    <a:bodyPr/>
                    <a:lstStyle/>
                    <a:p>
                      <a:r>
                        <a:rPr lang="en-US" sz="1600" dirty="0"/>
                        <a:t>$16.19</a:t>
                      </a:r>
                    </a:p>
                  </a:txBody>
                  <a:tcPr marL="158159" marR="158159"/>
                </a:tc>
                <a:tc>
                  <a:txBody>
                    <a:bodyPr/>
                    <a:lstStyle/>
                    <a:p>
                      <a:r>
                        <a:rPr lang="en-US" sz="1600" dirty="0"/>
                        <a:t>$18.35</a:t>
                      </a:r>
                    </a:p>
                  </a:txBody>
                  <a:tcPr marL="158159" marR="158159"/>
                </a:tc>
                <a:tc>
                  <a:txBody>
                    <a:bodyPr/>
                    <a:lstStyle/>
                    <a:p>
                      <a:r>
                        <a:rPr lang="en-US" sz="1600" dirty="0"/>
                        <a:t>$21.79</a:t>
                      </a:r>
                    </a:p>
                  </a:txBody>
                  <a:tcPr marL="158159" marR="158159"/>
                </a:tc>
                <a:extLst>
                  <a:ext uri="{0D108BD9-81ED-4DB2-BD59-A6C34878D82A}">
                    <a16:rowId xmlns:a16="http://schemas.microsoft.com/office/drawing/2014/main" val="1296816945"/>
                  </a:ext>
                </a:extLst>
              </a:tr>
              <a:tr h="502784">
                <a:tc>
                  <a:txBody>
                    <a:bodyPr/>
                    <a:lstStyle/>
                    <a:p>
                      <a:r>
                        <a:rPr lang="en-US" sz="1600" dirty="0">
                          <a:solidFill>
                            <a:schemeClr val="tx1"/>
                          </a:solidFill>
                        </a:rPr>
                        <a:t>Net Income</a:t>
                      </a:r>
                    </a:p>
                  </a:txBody>
                  <a:tcPr marL="158159" marR="158159"/>
                </a:tc>
                <a:tc>
                  <a:txBody>
                    <a:bodyPr/>
                    <a:lstStyle/>
                    <a:p>
                      <a:r>
                        <a:rPr lang="en-US" sz="1600" dirty="0">
                          <a:solidFill>
                            <a:srgbClr val="C00000"/>
                          </a:solidFill>
                        </a:rPr>
                        <a:t>($1.40)</a:t>
                      </a:r>
                    </a:p>
                  </a:txBody>
                  <a:tcPr marL="158159" marR="158159"/>
                </a:tc>
                <a:tc>
                  <a:txBody>
                    <a:bodyPr/>
                    <a:lstStyle/>
                    <a:p>
                      <a:r>
                        <a:rPr lang="en-US" sz="1600" dirty="0"/>
                        <a:t>$1.61</a:t>
                      </a:r>
                    </a:p>
                  </a:txBody>
                  <a:tcPr marL="158159" marR="158159"/>
                </a:tc>
                <a:tc>
                  <a:txBody>
                    <a:bodyPr/>
                    <a:lstStyle/>
                    <a:p>
                      <a:r>
                        <a:rPr lang="en-US" sz="1600" dirty="0">
                          <a:solidFill>
                            <a:srgbClr val="C00000"/>
                          </a:solidFill>
                        </a:rPr>
                        <a:t>($1.11)</a:t>
                      </a:r>
                    </a:p>
                  </a:txBody>
                  <a:tcPr marL="158159" marR="158159"/>
                </a:tc>
                <a:tc>
                  <a:txBody>
                    <a:bodyPr/>
                    <a:lstStyle/>
                    <a:p>
                      <a:r>
                        <a:rPr lang="en-US" sz="1600" dirty="0">
                          <a:solidFill>
                            <a:srgbClr val="C00000"/>
                          </a:solidFill>
                        </a:rPr>
                        <a:t>($4.61)</a:t>
                      </a:r>
                    </a:p>
                  </a:txBody>
                  <a:tcPr marL="158159" marR="158159"/>
                </a:tc>
                <a:extLst>
                  <a:ext uri="{0D108BD9-81ED-4DB2-BD59-A6C34878D82A}">
                    <a16:rowId xmlns:a16="http://schemas.microsoft.com/office/drawing/2014/main" val="3163656379"/>
                  </a:ext>
                </a:extLst>
              </a:tr>
            </a:tbl>
          </a:graphicData>
        </a:graphic>
      </p:graphicFrame>
      <p:pic>
        <p:nvPicPr>
          <p:cNvPr id="4" name="Content Placeholder 4" descr="A screenshot of a cell phone&#10;&#10;Description automatically generated">
            <a:extLst>
              <a:ext uri="{FF2B5EF4-FFF2-40B4-BE49-F238E27FC236}">
                <a16:creationId xmlns:a16="http://schemas.microsoft.com/office/drawing/2014/main" id="{F27543BB-2BCE-492A-8629-7A58CE051A48}"/>
              </a:ext>
            </a:extLst>
          </p:cNvPr>
          <p:cNvPicPr>
            <a:picLocks noChangeAspect="1"/>
          </p:cNvPicPr>
          <p:nvPr/>
        </p:nvPicPr>
        <p:blipFill>
          <a:blip r:embed="rId2"/>
          <a:stretch>
            <a:fillRect/>
          </a:stretch>
        </p:blipFill>
        <p:spPr>
          <a:xfrm>
            <a:off x="7414508" y="3709000"/>
            <a:ext cx="4416735" cy="2716293"/>
          </a:xfrm>
          <a:prstGeom prst="rect">
            <a:avLst/>
          </a:prstGeom>
          <a:ln>
            <a:solidFill>
              <a:srgbClr val="0070C0"/>
            </a:solid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A6211535-FF5C-4133-BBC3-4188227C89B3}"/>
              </a:ext>
            </a:extLst>
          </p:cNvPr>
          <p:cNvSpPr txBox="1"/>
          <p:nvPr/>
        </p:nvSpPr>
        <p:spPr>
          <a:xfrm>
            <a:off x="1192807" y="4857750"/>
            <a:ext cx="6490608" cy="584775"/>
          </a:xfrm>
          <a:prstGeom prst="rect">
            <a:avLst/>
          </a:prstGeom>
          <a:noFill/>
        </p:spPr>
        <p:txBody>
          <a:bodyPr wrap="square" rtlCol="0">
            <a:spAutoFit/>
          </a:bodyPr>
          <a:lstStyle/>
          <a:p>
            <a:r>
              <a:rPr lang="en-US" sz="1600" b="1" dirty="0">
                <a:solidFill>
                  <a:srgbClr val="1A3260"/>
                </a:solidFill>
              </a:rPr>
              <a:t>Wide Range of Cost of Productions on Northeast US Farms:</a:t>
            </a:r>
            <a:br>
              <a:rPr lang="en-US" sz="1600" b="1" dirty="0">
                <a:solidFill>
                  <a:srgbClr val="1A3260"/>
                </a:solidFill>
              </a:rPr>
            </a:br>
            <a:r>
              <a:rPr lang="en-US" sz="1600" b="1" dirty="0">
                <a:solidFill>
                  <a:srgbClr val="1A3260"/>
                </a:solidFill>
              </a:rPr>
              <a:t>From $11.00 per cwt. at low to $28 per cwt. at high</a:t>
            </a:r>
          </a:p>
        </p:txBody>
      </p:sp>
      <p:sp>
        <p:nvSpPr>
          <p:cNvPr id="18" name="TextBox 17">
            <a:extLst>
              <a:ext uri="{FF2B5EF4-FFF2-40B4-BE49-F238E27FC236}">
                <a16:creationId xmlns:a16="http://schemas.microsoft.com/office/drawing/2014/main" id="{EBD3A337-3059-4B4B-A093-370E6D2028D7}"/>
              </a:ext>
            </a:extLst>
          </p:cNvPr>
          <p:cNvSpPr txBox="1"/>
          <p:nvPr/>
        </p:nvSpPr>
        <p:spPr>
          <a:xfrm>
            <a:off x="8139793" y="1948671"/>
            <a:ext cx="3818986" cy="1200329"/>
          </a:xfrm>
          <a:prstGeom prst="rect">
            <a:avLst/>
          </a:prstGeom>
          <a:noFill/>
        </p:spPr>
        <p:txBody>
          <a:bodyPr wrap="square" rtlCol="0">
            <a:spAutoFit/>
          </a:bodyPr>
          <a:lstStyle/>
          <a:p>
            <a:r>
              <a:rPr lang="en-US" u="sng" dirty="0"/>
              <a:t>2018 Data from Farm Credit:</a:t>
            </a:r>
            <a:br>
              <a:rPr lang="en-US" dirty="0"/>
            </a:br>
            <a:r>
              <a:rPr lang="en-US" dirty="0"/>
              <a:t>Difference Between Top 25% and</a:t>
            </a:r>
            <a:br>
              <a:rPr lang="en-US" dirty="0"/>
            </a:br>
            <a:r>
              <a:rPr lang="en-US" dirty="0"/>
              <a:t>Bottom 25% Is Nearly $6 Per</a:t>
            </a:r>
            <a:br>
              <a:rPr lang="en-US" dirty="0"/>
            </a:br>
            <a:r>
              <a:rPr lang="en-US" dirty="0"/>
              <a:t>Every One Hundred Pounds Produced.</a:t>
            </a:r>
          </a:p>
        </p:txBody>
      </p:sp>
      <p:cxnSp>
        <p:nvCxnSpPr>
          <p:cNvPr id="10" name="Straight Connector 9">
            <a:extLst>
              <a:ext uri="{FF2B5EF4-FFF2-40B4-BE49-F238E27FC236}">
                <a16:creationId xmlns:a16="http://schemas.microsoft.com/office/drawing/2014/main" id="{2D0A5A06-08F8-4DE0-A211-D34E7EC62DFF}"/>
              </a:ext>
            </a:extLst>
          </p:cNvPr>
          <p:cNvCxnSpPr/>
          <p:nvPr/>
        </p:nvCxnSpPr>
        <p:spPr>
          <a:xfrm>
            <a:off x="1192807" y="4784271"/>
            <a:ext cx="60325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1D2EE4-9C74-400C-8DA2-49A5DECF0F20}"/>
              </a:ext>
            </a:extLst>
          </p:cNvPr>
          <p:cNvCxnSpPr/>
          <p:nvPr/>
        </p:nvCxnSpPr>
        <p:spPr>
          <a:xfrm>
            <a:off x="1192807" y="5559879"/>
            <a:ext cx="601625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02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79F73-378C-4934-9754-DFD1109C3C95}"/>
              </a:ext>
            </a:extLst>
          </p:cNvPr>
          <p:cNvSpPr>
            <a:spLocks noGrp="1"/>
          </p:cNvSpPr>
          <p:nvPr>
            <p:ph type="title"/>
          </p:nvPr>
        </p:nvSpPr>
        <p:spPr>
          <a:xfrm>
            <a:off x="772125" y="797108"/>
            <a:ext cx="10698696" cy="776896"/>
          </a:xfrm>
        </p:spPr>
        <p:txBody>
          <a:bodyPr>
            <a:normAutofit fontScale="90000"/>
          </a:bodyPr>
          <a:lstStyle/>
          <a:p>
            <a:r>
              <a:rPr lang="en-US" sz="4400" dirty="0"/>
              <a:t>Lack of business planning a challenge</a:t>
            </a:r>
          </a:p>
        </p:txBody>
      </p:sp>
      <p:sp>
        <p:nvSpPr>
          <p:cNvPr id="10" name="Content Placeholder 9">
            <a:extLst>
              <a:ext uri="{FF2B5EF4-FFF2-40B4-BE49-F238E27FC236}">
                <a16:creationId xmlns:a16="http://schemas.microsoft.com/office/drawing/2014/main" id="{13AC85FD-834E-4632-A56A-1CC2F8269F7B}"/>
              </a:ext>
            </a:extLst>
          </p:cNvPr>
          <p:cNvSpPr>
            <a:spLocks noGrp="1"/>
          </p:cNvSpPr>
          <p:nvPr>
            <p:ph idx="1"/>
          </p:nvPr>
        </p:nvSpPr>
        <p:spPr>
          <a:xfrm>
            <a:off x="459923" y="1363167"/>
            <a:ext cx="4495799" cy="4867420"/>
          </a:xfrm>
        </p:spPr>
        <p:txBody>
          <a:bodyPr>
            <a:normAutofit/>
          </a:bodyPr>
          <a:lstStyle/>
          <a:p>
            <a:r>
              <a:rPr lang="en-US" dirty="0"/>
              <a:t>Pennsylvania’s higher cost of production a challenge with milk prices averaging below $18 for past 15 years</a:t>
            </a:r>
          </a:p>
          <a:p>
            <a:pPr lvl="1"/>
            <a:r>
              <a:rPr lang="en-US" dirty="0"/>
              <a:t>Smaller Farms, Average COP of $18.50 per cwt.</a:t>
            </a:r>
          </a:p>
          <a:p>
            <a:pPr lvl="1"/>
            <a:r>
              <a:rPr lang="en-US" dirty="0"/>
              <a:t>Higher Land Costs and Environmental Pressure</a:t>
            </a:r>
          </a:p>
          <a:p>
            <a:pPr lvl="1"/>
            <a:r>
              <a:rPr lang="en-US" dirty="0"/>
              <a:t>Lack of Strong Business Management??</a:t>
            </a:r>
          </a:p>
          <a:p>
            <a:r>
              <a:rPr lang="en-US" dirty="0"/>
              <a:t>2017 Dairy Farmer Survey shows less than 16 percent have formal business plan, less</a:t>
            </a:r>
            <a:br>
              <a:rPr lang="en-US" dirty="0"/>
            </a:br>
            <a:r>
              <a:rPr lang="en-US" dirty="0"/>
              <a:t>than 14 percent are using risk management.</a:t>
            </a:r>
          </a:p>
        </p:txBody>
      </p:sp>
      <p:graphicFrame>
        <p:nvGraphicFramePr>
          <p:cNvPr id="12" name="Table 11">
            <a:extLst>
              <a:ext uri="{FF2B5EF4-FFF2-40B4-BE49-F238E27FC236}">
                <a16:creationId xmlns:a16="http://schemas.microsoft.com/office/drawing/2014/main" id="{6AD9682E-0983-4100-B481-0BCEF7F12BB2}"/>
              </a:ext>
            </a:extLst>
          </p:cNvPr>
          <p:cNvGraphicFramePr>
            <a:graphicFrameLocks noGrp="1"/>
          </p:cNvGraphicFramePr>
          <p:nvPr>
            <p:extLst>
              <p:ext uri="{D42A27DB-BD31-4B8C-83A1-F6EECF244321}">
                <p14:modId xmlns:p14="http://schemas.microsoft.com/office/powerpoint/2010/main" val="3472240212"/>
              </p:ext>
            </p:extLst>
          </p:nvPr>
        </p:nvGraphicFramePr>
        <p:xfrm>
          <a:off x="5119007" y="1877517"/>
          <a:ext cx="6613070" cy="4127453"/>
        </p:xfrm>
        <a:graphic>
          <a:graphicData uri="http://schemas.openxmlformats.org/drawingml/2006/table">
            <a:tbl>
              <a:tblPr firstRow="1" bandRow="1">
                <a:tableStyleId>{21E4AEA4-8DFA-4A89-87EB-49C32662AFE0}</a:tableStyleId>
              </a:tblPr>
              <a:tblGrid>
                <a:gridCol w="2931470">
                  <a:extLst>
                    <a:ext uri="{9D8B030D-6E8A-4147-A177-3AD203B41FA5}">
                      <a16:colId xmlns:a16="http://schemas.microsoft.com/office/drawing/2014/main" val="715241261"/>
                    </a:ext>
                  </a:extLst>
                </a:gridCol>
                <a:gridCol w="1186398">
                  <a:extLst>
                    <a:ext uri="{9D8B030D-6E8A-4147-A177-3AD203B41FA5}">
                      <a16:colId xmlns:a16="http://schemas.microsoft.com/office/drawing/2014/main" val="2264299840"/>
                    </a:ext>
                  </a:extLst>
                </a:gridCol>
                <a:gridCol w="1242893">
                  <a:extLst>
                    <a:ext uri="{9D8B030D-6E8A-4147-A177-3AD203B41FA5}">
                      <a16:colId xmlns:a16="http://schemas.microsoft.com/office/drawing/2014/main" val="3810724163"/>
                    </a:ext>
                  </a:extLst>
                </a:gridCol>
                <a:gridCol w="1252309">
                  <a:extLst>
                    <a:ext uri="{9D8B030D-6E8A-4147-A177-3AD203B41FA5}">
                      <a16:colId xmlns:a16="http://schemas.microsoft.com/office/drawing/2014/main" val="4117646477"/>
                    </a:ext>
                  </a:extLst>
                </a:gridCol>
              </a:tblGrid>
              <a:tr h="461383">
                <a:tc>
                  <a:txBody>
                    <a:bodyPr/>
                    <a:lstStyle/>
                    <a:p>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2017</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2012</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2008</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3410449"/>
                  </a:ext>
                </a:extLst>
              </a:tr>
              <a:tr h="720515">
                <a:tc>
                  <a:txBody>
                    <a:bodyPr/>
                    <a:lstStyle/>
                    <a:p>
                      <a:r>
                        <a:rPr lang="en-US" sz="1600" dirty="0">
                          <a:latin typeface="Arial" panose="020B0604020202020204" pitchFamily="34" charset="0"/>
                          <a:cs typeface="Arial" panose="020B0604020202020204" pitchFamily="34" charset="0"/>
                        </a:rPr>
                        <a:t>Have you used a financial consultant or accountant?</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59.3 percent</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62.6 percent</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56.4 percent</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95139747"/>
                  </a:ext>
                </a:extLst>
              </a:tr>
              <a:tr h="720515">
                <a:tc>
                  <a:txBody>
                    <a:bodyPr/>
                    <a:lstStyle/>
                    <a:p>
                      <a:r>
                        <a:rPr lang="en-US" sz="1600" dirty="0">
                          <a:latin typeface="Arial" panose="020B0604020202020204" pitchFamily="34" charset="0"/>
                          <a:cs typeface="Arial" panose="020B0604020202020204" pitchFamily="34" charset="0"/>
                        </a:rPr>
                        <a:t>Have you developed a written business plan?</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15.8 percent</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15.3 percent</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11.7 percent</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28160126"/>
                  </a:ext>
                </a:extLst>
              </a:tr>
              <a:tr h="720515">
                <a:tc>
                  <a:txBody>
                    <a:bodyPr/>
                    <a:lstStyle/>
                    <a:p>
                      <a:r>
                        <a:rPr lang="en-US" sz="1600" dirty="0">
                          <a:latin typeface="Arial" panose="020B0604020202020204" pitchFamily="34" charset="0"/>
                          <a:cs typeface="Arial" panose="020B0604020202020204" pitchFamily="34" charset="0"/>
                        </a:rPr>
                        <a:t>Have you developed a formalized succession or transition plan?</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13.2 percent</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12.9 percent</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10.0 percent</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53663506"/>
                  </a:ext>
                </a:extLst>
              </a:tr>
              <a:tr h="461383">
                <a:tc>
                  <a:txBody>
                    <a:bodyPr/>
                    <a:lstStyle/>
                    <a:p>
                      <a:r>
                        <a:rPr lang="en-US" sz="1600" dirty="0">
                          <a:latin typeface="Arial" panose="020B0604020202020204" pitchFamily="34" charset="0"/>
                          <a:cs typeface="Arial" panose="020B0604020202020204" pitchFamily="34" charset="0"/>
                        </a:rPr>
                        <a:t>Have you used crop insurance?</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23.2 percent</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31.5 percent</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35.0 percent</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72848410"/>
                  </a:ext>
                </a:extLst>
              </a:tr>
              <a:tr h="720515">
                <a:tc>
                  <a:txBody>
                    <a:bodyPr/>
                    <a:lstStyle/>
                    <a:p>
                      <a:r>
                        <a:rPr lang="en-US" sz="1600" dirty="0">
                          <a:latin typeface="Arial" panose="020B0604020202020204" pitchFamily="34" charset="0"/>
                          <a:cs typeface="Arial" panose="020B0604020202020204" pitchFamily="34" charset="0"/>
                        </a:rPr>
                        <a:t>Have you used risk management other than crop insurance?</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14.3 percent</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10.6 percent</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7.2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percent</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163244"/>
                  </a:ext>
                </a:extLst>
              </a:tr>
            </a:tbl>
          </a:graphicData>
        </a:graphic>
      </p:graphicFrame>
    </p:spTree>
    <p:extLst>
      <p:ext uri="{BB962C8B-B14F-4D97-AF65-F5344CB8AC3E}">
        <p14:creationId xmlns:p14="http://schemas.microsoft.com/office/powerpoint/2010/main" val="2338260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455964E-E3BE-4596-9CC0-57205C6F96A5}"/>
              </a:ext>
            </a:extLst>
          </p:cNvPr>
          <p:cNvSpPr>
            <a:spLocks noGrp="1"/>
          </p:cNvSpPr>
          <p:nvPr>
            <p:ph type="title"/>
          </p:nvPr>
        </p:nvSpPr>
        <p:spPr>
          <a:xfrm>
            <a:off x="601255" y="702156"/>
            <a:ext cx="3409783" cy="1013800"/>
          </a:xfrm>
        </p:spPr>
        <p:txBody>
          <a:bodyPr>
            <a:normAutofit/>
          </a:bodyPr>
          <a:lstStyle/>
          <a:p>
            <a:r>
              <a:rPr lang="en-US" dirty="0"/>
              <a:t>Global marketplace</a:t>
            </a:r>
          </a:p>
        </p:txBody>
      </p:sp>
      <p:sp>
        <p:nvSpPr>
          <p:cNvPr id="3" name="Content Placeholder 2">
            <a:extLst>
              <a:ext uri="{FF2B5EF4-FFF2-40B4-BE49-F238E27FC236}">
                <a16:creationId xmlns:a16="http://schemas.microsoft.com/office/drawing/2014/main" id="{54B9FA39-A187-4ABC-A4C1-C5670ACD498B}"/>
              </a:ext>
            </a:extLst>
          </p:cNvPr>
          <p:cNvSpPr>
            <a:spLocks noGrp="1"/>
          </p:cNvSpPr>
          <p:nvPr>
            <p:ph idx="1"/>
          </p:nvPr>
        </p:nvSpPr>
        <p:spPr>
          <a:xfrm>
            <a:off x="601255" y="1964168"/>
            <a:ext cx="3409782" cy="4036582"/>
          </a:xfrm>
        </p:spPr>
        <p:txBody>
          <a:bodyPr>
            <a:normAutofit lnSpcReduction="10000"/>
          </a:bodyPr>
          <a:lstStyle/>
          <a:p>
            <a:r>
              <a:rPr lang="en-US" sz="1700" dirty="0">
                <a:solidFill>
                  <a:schemeClr val="bg1"/>
                </a:solidFill>
              </a:rPr>
              <a:t>Pennsylvania Farms Are Operating in Global Marketplace</a:t>
            </a:r>
          </a:p>
          <a:p>
            <a:r>
              <a:rPr lang="en-US" sz="1700" dirty="0">
                <a:solidFill>
                  <a:schemeClr val="bg1"/>
                </a:solidFill>
              </a:rPr>
              <a:t>About 14 Percent of Total Milk Solids Produced in US Exported in 2018</a:t>
            </a:r>
          </a:p>
          <a:p>
            <a:r>
              <a:rPr lang="en-US" sz="1700" dirty="0">
                <a:solidFill>
                  <a:schemeClr val="bg1"/>
                </a:solidFill>
              </a:rPr>
              <a:t>Global Factors Affect Mailbox Price</a:t>
            </a:r>
          </a:p>
          <a:p>
            <a:pPr lvl="1"/>
            <a:r>
              <a:rPr lang="en-US" sz="1700" dirty="0">
                <a:solidFill>
                  <a:schemeClr val="bg1"/>
                </a:solidFill>
              </a:rPr>
              <a:t>Large Supplies in 2017-18 Put Downward Pressure in Price</a:t>
            </a:r>
          </a:p>
          <a:p>
            <a:pPr lvl="1"/>
            <a:r>
              <a:rPr lang="en-US" sz="1700" dirty="0">
                <a:solidFill>
                  <a:schemeClr val="bg1"/>
                </a:solidFill>
              </a:rPr>
              <a:t>Key Dairy Regions Grew During Same Time Period</a:t>
            </a:r>
          </a:p>
          <a:p>
            <a:r>
              <a:rPr lang="en-US" sz="1700" dirty="0">
                <a:solidFill>
                  <a:schemeClr val="bg1"/>
                </a:solidFill>
              </a:rPr>
              <a:t>Market Prices Starting to </a:t>
            </a:r>
            <a:br>
              <a:rPr lang="en-US" sz="1700" dirty="0">
                <a:solidFill>
                  <a:schemeClr val="bg1"/>
                </a:solidFill>
              </a:rPr>
            </a:br>
            <a:r>
              <a:rPr lang="en-US" sz="1700" dirty="0">
                <a:solidFill>
                  <a:schemeClr val="bg1"/>
                </a:solidFill>
              </a:rPr>
              <a:t>Rebound in 2019</a:t>
            </a:r>
          </a:p>
        </p:txBody>
      </p:sp>
      <p:pic>
        <p:nvPicPr>
          <p:cNvPr id="5" name="Picture 4" descr="A close up of a map&#10;&#10;Description automatically generated">
            <a:extLst>
              <a:ext uri="{FF2B5EF4-FFF2-40B4-BE49-F238E27FC236}">
                <a16:creationId xmlns:a16="http://schemas.microsoft.com/office/drawing/2014/main" id="{AD923B24-1235-4BFE-947D-E51FBF08580A}"/>
              </a:ext>
            </a:extLst>
          </p:cNvPr>
          <p:cNvPicPr>
            <a:picLocks noChangeAspect="1"/>
          </p:cNvPicPr>
          <p:nvPr/>
        </p:nvPicPr>
        <p:blipFill>
          <a:blip r:embed="rId2"/>
          <a:stretch>
            <a:fillRect/>
          </a:stretch>
        </p:blipFill>
        <p:spPr>
          <a:xfrm>
            <a:off x="4308732" y="614405"/>
            <a:ext cx="7454421" cy="5124914"/>
          </a:xfrm>
          <a:prstGeom prst="rect">
            <a:avLst/>
          </a:prstGeom>
        </p:spPr>
      </p:pic>
    </p:spTree>
    <p:extLst>
      <p:ext uri="{BB962C8B-B14F-4D97-AF65-F5344CB8AC3E}">
        <p14:creationId xmlns:p14="http://schemas.microsoft.com/office/powerpoint/2010/main" val="2231341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0903" y="1955319"/>
            <a:ext cx="5705572" cy="405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Changing marketplace in northeast</a:t>
            </a:r>
          </a:p>
        </p:txBody>
      </p:sp>
      <p:sp>
        <p:nvSpPr>
          <p:cNvPr id="7" name="Content Placeholder 2"/>
          <p:cNvSpPr>
            <a:spLocks noGrp="1"/>
          </p:cNvSpPr>
          <p:nvPr>
            <p:ph idx="1"/>
          </p:nvPr>
        </p:nvSpPr>
        <p:spPr>
          <a:xfrm>
            <a:off x="6153150" y="2295525"/>
            <a:ext cx="5867232" cy="4343400"/>
          </a:xfrm>
        </p:spPr>
        <p:txBody>
          <a:bodyPr>
            <a:normAutofit/>
          </a:bodyPr>
          <a:lstStyle/>
          <a:p>
            <a:r>
              <a:rPr lang="en-US" sz="2400" dirty="0"/>
              <a:t>Less Milk Going Into Fluid Putting Downward Pressure on Class I</a:t>
            </a:r>
          </a:p>
          <a:p>
            <a:r>
              <a:rPr lang="en-US" sz="2400" dirty="0"/>
              <a:t>Class II (yogurt) production has declined in the Northeast compared to 3 years ago</a:t>
            </a:r>
          </a:p>
          <a:p>
            <a:r>
              <a:rPr lang="en-US" sz="2400" dirty="0"/>
              <a:t>More Milk Going Into Class III &amp; IV, </a:t>
            </a:r>
            <a:br>
              <a:rPr lang="en-US" sz="2400" dirty="0"/>
            </a:br>
            <a:r>
              <a:rPr lang="en-US" sz="2400" dirty="0"/>
              <a:t>Lowest Priced Classes of Milk</a:t>
            </a:r>
          </a:p>
          <a:p>
            <a:r>
              <a:rPr lang="en-US" sz="2400" dirty="0"/>
              <a:t>Putting Downward Pressure on “Basis”</a:t>
            </a:r>
            <a:br>
              <a:rPr lang="en-US" sz="2400" dirty="0"/>
            </a:br>
            <a:r>
              <a:rPr lang="en-US" sz="2400" dirty="0"/>
              <a:t>or Difference Between PA and US Price</a:t>
            </a:r>
          </a:p>
          <a:p>
            <a:endParaRPr lang="en-US" dirty="0"/>
          </a:p>
          <a:p>
            <a:endParaRPr lang="en-US" dirty="0"/>
          </a:p>
          <a:p>
            <a:endParaRPr lang="en-US" dirty="0"/>
          </a:p>
        </p:txBody>
      </p:sp>
    </p:spTree>
    <p:extLst>
      <p:ext uri="{BB962C8B-B14F-4D97-AF65-F5344CB8AC3E}">
        <p14:creationId xmlns:p14="http://schemas.microsoft.com/office/powerpoint/2010/main" val="3523671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0903" y="1955319"/>
            <a:ext cx="5705572" cy="405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Changing marketplace in northeast</a:t>
            </a:r>
          </a:p>
        </p:txBody>
      </p:sp>
      <p:sp>
        <p:nvSpPr>
          <p:cNvPr id="4" name="Down Arrow 3"/>
          <p:cNvSpPr/>
          <p:nvPr/>
        </p:nvSpPr>
        <p:spPr>
          <a:xfrm rot="5400000">
            <a:off x="6191249" y="2295525"/>
            <a:ext cx="619125" cy="809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7029247" y="2047875"/>
            <a:ext cx="4914732" cy="3962400"/>
          </a:xfrm>
        </p:spPr>
        <p:txBody>
          <a:bodyPr>
            <a:normAutofit/>
          </a:bodyPr>
          <a:lstStyle/>
          <a:p>
            <a:r>
              <a:rPr lang="en-US" sz="2400" dirty="0"/>
              <a:t>Changing Class I Utilization Shrinking Basis Between Pennsylvania Mailbox Prices and</a:t>
            </a:r>
            <a:br>
              <a:rPr lang="en-US" sz="2400" dirty="0"/>
            </a:br>
            <a:r>
              <a:rPr lang="en-US" sz="2400" dirty="0"/>
              <a:t>Class III Price.</a:t>
            </a:r>
          </a:p>
          <a:p>
            <a:r>
              <a:rPr lang="en-US" sz="2400" dirty="0"/>
              <a:t>Changing Processing Needs Causing Short-term Balancing Challenges</a:t>
            </a:r>
            <a:endParaRPr lang="en-US" dirty="0"/>
          </a:p>
          <a:p>
            <a:endParaRPr lang="en-US" dirty="0"/>
          </a:p>
        </p:txBody>
      </p:sp>
    </p:spTree>
    <p:extLst>
      <p:ext uri="{BB962C8B-B14F-4D97-AF65-F5344CB8AC3E}">
        <p14:creationId xmlns:p14="http://schemas.microsoft.com/office/powerpoint/2010/main" val="3228874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D07EB-3989-486A-80E5-18B5589357F6}"/>
              </a:ext>
            </a:extLst>
          </p:cNvPr>
          <p:cNvSpPr>
            <a:spLocks noGrp="1"/>
          </p:cNvSpPr>
          <p:nvPr>
            <p:ph type="title"/>
          </p:nvPr>
        </p:nvSpPr>
        <p:spPr/>
        <p:txBody>
          <a:bodyPr/>
          <a:lstStyle/>
          <a:p>
            <a:r>
              <a:rPr lang="en-US" dirty="0"/>
              <a:t>Milk basis has eroded in Pennsylvania</a:t>
            </a:r>
          </a:p>
        </p:txBody>
      </p:sp>
      <p:sp>
        <p:nvSpPr>
          <p:cNvPr id="3" name="Content Placeholder 2">
            <a:extLst>
              <a:ext uri="{FF2B5EF4-FFF2-40B4-BE49-F238E27FC236}">
                <a16:creationId xmlns:a16="http://schemas.microsoft.com/office/drawing/2014/main" id="{5D313A6B-2D9E-4F50-9A2F-C545BB34458C}"/>
              </a:ext>
            </a:extLst>
          </p:cNvPr>
          <p:cNvSpPr>
            <a:spLocks noGrp="1"/>
          </p:cNvSpPr>
          <p:nvPr>
            <p:ph idx="1"/>
          </p:nvPr>
        </p:nvSpPr>
        <p:spPr>
          <a:xfrm>
            <a:off x="581193" y="2180496"/>
            <a:ext cx="5942072" cy="3678303"/>
          </a:xfrm>
        </p:spPr>
        <p:txBody>
          <a:bodyPr>
            <a:normAutofit/>
          </a:bodyPr>
          <a:lstStyle/>
          <a:p>
            <a:r>
              <a:rPr lang="en-US" dirty="0"/>
              <a:t>Milk “Basis” Defined as Difference Between Price Dairy Farmers Receives in Mailbox and Class III Milk Price Announced by Market</a:t>
            </a:r>
          </a:p>
          <a:p>
            <a:r>
              <a:rPr lang="en-US" dirty="0"/>
              <a:t>Pennsylvania Dairy Farmers Have Historically Had a Very High Basis and a Higher Average Milk Price Than Almost Every Other Region in the US</a:t>
            </a:r>
          </a:p>
          <a:p>
            <a:r>
              <a:rPr lang="en-US" dirty="0"/>
              <a:t>Over Past Ten Years, Basis Has Eroded at Least $1 or More on Most Farms</a:t>
            </a:r>
          </a:p>
          <a:p>
            <a:r>
              <a:rPr lang="en-US" dirty="0"/>
              <a:t>On Average Dairy Farm with 80 Cows Producing 70 Pounds per Cow -- More Than $20,000 Difference Annually Without That Basis</a:t>
            </a:r>
          </a:p>
        </p:txBody>
      </p:sp>
      <p:pic>
        <p:nvPicPr>
          <p:cNvPr id="4" name="Picture 3">
            <a:extLst>
              <a:ext uri="{FF2B5EF4-FFF2-40B4-BE49-F238E27FC236}">
                <a16:creationId xmlns:a16="http://schemas.microsoft.com/office/drawing/2014/main" id="{16449C6C-B8AC-4444-AF0B-3A3C104672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4145"/>
          <a:stretch/>
        </p:blipFill>
        <p:spPr>
          <a:xfrm>
            <a:off x="7471349" y="1976534"/>
            <a:ext cx="4036473" cy="4086225"/>
          </a:xfrm>
          <a:prstGeom prst="rect">
            <a:avLst/>
          </a:prstGeom>
        </p:spPr>
      </p:pic>
    </p:spTree>
    <p:extLst>
      <p:ext uri="{BB962C8B-B14F-4D97-AF65-F5344CB8AC3E}">
        <p14:creationId xmlns:p14="http://schemas.microsoft.com/office/powerpoint/2010/main" val="4209460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63BCC53-01AE-4599-8257-08F270EEBD2B}"/>
              </a:ext>
            </a:extLst>
          </p:cNvPr>
          <p:cNvSpPr>
            <a:spLocks noGrp="1"/>
          </p:cNvSpPr>
          <p:nvPr>
            <p:ph type="ctrTitle"/>
          </p:nvPr>
        </p:nvSpPr>
        <p:spPr>
          <a:xfrm>
            <a:off x="4449960" y="1507414"/>
            <a:ext cx="7295507" cy="3703320"/>
          </a:xfrm>
        </p:spPr>
        <p:txBody>
          <a:bodyPr anchor="ctr">
            <a:normAutofit/>
          </a:bodyPr>
          <a:lstStyle/>
          <a:p>
            <a:r>
              <a:rPr lang="en-US" sz="4800" dirty="0"/>
              <a:t>The Good News</a:t>
            </a:r>
          </a:p>
        </p:txBody>
      </p:sp>
      <p:sp>
        <p:nvSpPr>
          <p:cNvPr id="11" name="Rectangle 10">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88869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73D9C-F839-45DD-B537-CD8048934B7E}"/>
              </a:ext>
            </a:extLst>
          </p:cNvPr>
          <p:cNvSpPr>
            <a:spLocks noGrp="1"/>
          </p:cNvSpPr>
          <p:nvPr>
            <p:ph type="title"/>
          </p:nvPr>
        </p:nvSpPr>
        <p:spPr>
          <a:xfrm>
            <a:off x="693964" y="365760"/>
            <a:ext cx="10260548" cy="1325562"/>
          </a:xfrm>
        </p:spPr>
        <p:txBody>
          <a:bodyPr>
            <a:normAutofit/>
          </a:bodyPr>
          <a:lstStyle/>
          <a:p>
            <a:r>
              <a:rPr lang="en-US" dirty="0"/>
              <a:t>Milk Prices Are Beginning to Rebound After</a:t>
            </a:r>
            <a:br>
              <a:rPr lang="en-US" dirty="0"/>
            </a:br>
            <a:r>
              <a:rPr lang="en-US" dirty="0"/>
              <a:t>Three Years of Below Breakeven Levels</a:t>
            </a:r>
          </a:p>
        </p:txBody>
      </p:sp>
      <p:graphicFrame>
        <p:nvGraphicFramePr>
          <p:cNvPr id="17" name="Content Placeholder 2">
            <a:extLst>
              <a:ext uri="{FF2B5EF4-FFF2-40B4-BE49-F238E27FC236}">
                <a16:creationId xmlns:a16="http://schemas.microsoft.com/office/drawing/2014/main" id="{9E904568-3194-4D76-B6CD-9D454233922C}"/>
              </a:ext>
            </a:extLst>
          </p:cNvPr>
          <p:cNvGraphicFramePr/>
          <p:nvPr/>
        </p:nvGraphicFramePr>
        <p:xfrm>
          <a:off x="1262063" y="2013054"/>
          <a:ext cx="9173409" cy="4201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F72BE72-EDC7-4C96-BA53-2652A6F53A7D}"/>
              </a:ext>
            </a:extLst>
          </p:cNvPr>
          <p:cNvSpPr txBox="1"/>
          <p:nvPr/>
        </p:nvSpPr>
        <p:spPr>
          <a:xfrm>
            <a:off x="8811307" y="2139300"/>
            <a:ext cx="3014662" cy="784830"/>
          </a:xfrm>
          <a:prstGeom prst="rect">
            <a:avLst/>
          </a:prstGeom>
          <a:solidFill>
            <a:srgbClr val="92A9B9">
              <a:tint val="40000"/>
              <a:alpha val="90000"/>
              <a:hueOff val="-4939077"/>
              <a:satOff val="1054"/>
              <a:lumOff val="-346"/>
              <a:alphaOff val="0"/>
            </a:srgbClr>
          </a:solidFill>
          <a:ln w="13970" cap="flat" cmpd="sng" algn="ctr">
            <a:solidFill>
              <a:srgbClr val="92A9B9">
                <a:tint val="40000"/>
                <a:alpha val="90000"/>
                <a:hueOff val="-4939077"/>
                <a:satOff val="1054"/>
                <a:lumOff val="-346"/>
                <a:alphaOff val="0"/>
              </a:srgbClr>
            </a:solidFill>
            <a:prstDash val="solid"/>
          </a:ln>
          <a:effectLst/>
        </p:spPr>
        <p:txBody>
          <a:bodyPr spcFirstLastPara="0" vert="horz" wrap="square" lIns="142875" tIns="142875" rIns="142875" bIns="142875" numCol="1" spcCol="1270" anchor="ctr" anchorCtr="0">
            <a:noAutofit/>
          </a:bodyPr>
          <a:lstStyle>
            <a:lvl1pPr>
              <a:defRPr sz="1500"/>
            </a:lvl1pPr>
          </a:lstStyle>
          <a:p>
            <a:r>
              <a:rPr lang="en-US" dirty="0"/>
              <a:t>*Includes November and December Class III and Class IV Futures Prices.</a:t>
            </a:r>
          </a:p>
        </p:txBody>
      </p:sp>
    </p:spTree>
    <p:extLst>
      <p:ext uri="{BB962C8B-B14F-4D97-AF65-F5344CB8AC3E}">
        <p14:creationId xmlns:p14="http://schemas.microsoft.com/office/powerpoint/2010/main" val="551905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329E74-54C2-496D-9DBB-7D8FB72DB723}"/>
              </a:ext>
            </a:extLst>
          </p:cNvPr>
          <p:cNvSpPr>
            <a:spLocks noGrp="1"/>
          </p:cNvSpPr>
          <p:nvPr>
            <p:ph type="title"/>
          </p:nvPr>
        </p:nvSpPr>
        <p:spPr>
          <a:xfrm>
            <a:off x="700636" y="276114"/>
            <a:ext cx="10515600" cy="1325563"/>
          </a:xfrm>
        </p:spPr>
        <p:txBody>
          <a:bodyPr>
            <a:normAutofit/>
          </a:bodyPr>
          <a:lstStyle/>
          <a:p>
            <a:r>
              <a:rPr lang="en-US" b="0" dirty="0">
                <a:solidFill>
                  <a:schemeClr val="accent1"/>
                </a:solidFill>
                <a:latin typeface="+mj-lt"/>
                <a:ea typeface="+mj-ea"/>
                <a:cs typeface="+mj-cs"/>
              </a:rPr>
              <a:t>Futures markets are continuing to project recovery</a:t>
            </a:r>
          </a:p>
        </p:txBody>
      </p:sp>
      <p:sp>
        <p:nvSpPr>
          <p:cNvPr id="4" name="Footer Placeholder 1">
            <a:extLst>
              <a:ext uri="{FF2B5EF4-FFF2-40B4-BE49-F238E27FC236}">
                <a16:creationId xmlns:a16="http://schemas.microsoft.com/office/drawing/2014/main" id="{E5F5948B-A173-460B-8512-1BE778207BF0}"/>
              </a:ext>
            </a:extLst>
          </p:cNvPr>
          <p:cNvSpPr txBox="1">
            <a:spLocks/>
          </p:cNvSpPr>
          <p:nvPr>
            <p:custDataLst>
              <p:custData r:id="rId1"/>
            </p:custDataLst>
          </p:nvPr>
        </p:nvSpPr>
        <p:spPr>
          <a:xfrm>
            <a:off x="484847" y="5989637"/>
            <a:ext cx="611505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latin typeface="Arial Narrow" panose="020B0606020202030204" pitchFamily="34" charset="0"/>
              </a:rPr>
              <a:t>Source: USDA announced prices January 2017-August 2019, CME Group futures markets 9/6/2019</a:t>
            </a:r>
          </a:p>
        </p:txBody>
      </p:sp>
      <p:sp>
        <p:nvSpPr>
          <p:cNvPr id="2" name="Slide Number Placeholder 1">
            <a:extLst>
              <a:ext uri="{FF2B5EF4-FFF2-40B4-BE49-F238E27FC236}">
                <a16:creationId xmlns:a16="http://schemas.microsoft.com/office/drawing/2014/main" id="{F2DD4C55-0228-418D-BB42-43797A1FC2A8}"/>
              </a:ext>
            </a:extLst>
          </p:cNvPr>
          <p:cNvSpPr>
            <a:spLocks noGrp="1"/>
          </p:cNvSpPr>
          <p:nvPr>
            <p:ph type="sldNum" sz="quarter" idx="12"/>
          </p:nvPr>
        </p:nvSpPr>
        <p:spPr/>
        <p:txBody>
          <a:bodyPr>
            <a:normAutofit/>
          </a:bodyPr>
          <a:lstStyle/>
          <a:p>
            <a:fld id="{D085BB1F-14C9-1145-A02F-97629F044D06}" type="slidenum">
              <a:rPr lang="en-US" smtClean="0"/>
              <a:t>18</a:t>
            </a:fld>
            <a:endParaRPr lang="en-US"/>
          </a:p>
        </p:txBody>
      </p:sp>
      <p:pic>
        <p:nvPicPr>
          <p:cNvPr id="6" name="Picture 5">
            <a:extLst>
              <a:ext uri="{FF2B5EF4-FFF2-40B4-BE49-F238E27FC236}">
                <a16:creationId xmlns:a16="http://schemas.microsoft.com/office/drawing/2014/main" id="{003918B6-B006-419D-9442-AC3AEF0D0890}"/>
              </a:ext>
            </a:extLst>
          </p:cNvPr>
          <p:cNvPicPr>
            <a:picLocks noChangeAspect="1"/>
          </p:cNvPicPr>
          <p:nvPr/>
        </p:nvPicPr>
        <p:blipFill>
          <a:blip r:embed="rId3"/>
          <a:stretch>
            <a:fillRect/>
          </a:stretch>
        </p:blipFill>
        <p:spPr>
          <a:xfrm>
            <a:off x="314737" y="1877352"/>
            <a:ext cx="11149780" cy="4013605"/>
          </a:xfrm>
          <a:prstGeom prst="rect">
            <a:avLst/>
          </a:prstGeom>
          <a:ln>
            <a:solidFill>
              <a:schemeClr val="bg1">
                <a:lumMod val="50000"/>
              </a:schemeClr>
            </a:solidFill>
          </a:ln>
        </p:spPr>
      </p:pic>
    </p:spTree>
    <p:extLst>
      <p:ext uri="{BB962C8B-B14F-4D97-AF65-F5344CB8AC3E}">
        <p14:creationId xmlns:p14="http://schemas.microsoft.com/office/powerpoint/2010/main" val="3846853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E0A79-2169-411B-8A29-61CDE9078560}"/>
              </a:ext>
            </a:extLst>
          </p:cNvPr>
          <p:cNvSpPr>
            <a:spLocks noGrp="1"/>
          </p:cNvSpPr>
          <p:nvPr>
            <p:ph type="title"/>
          </p:nvPr>
        </p:nvSpPr>
        <p:spPr/>
        <p:txBody>
          <a:bodyPr/>
          <a:lstStyle/>
          <a:p>
            <a:r>
              <a:rPr lang="en-US" dirty="0"/>
              <a:t>New Farm Safety Net IS Also Providing Better Protection</a:t>
            </a:r>
          </a:p>
        </p:txBody>
      </p:sp>
      <p:sp>
        <p:nvSpPr>
          <p:cNvPr id="3" name="Content Placeholder 2">
            <a:extLst>
              <a:ext uri="{FF2B5EF4-FFF2-40B4-BE49-F238E27FC236}">
                <a16:creationId xmlns:a16="http://schemas.microsoft.com/office/drawing/2014/main" id="{D840FE6C-99B4-4972-90CA-460EB231A380}"/>
              </a:ext>
            </a:extLst>
          </p:cNvPr>
          <p:cNvSpPr>
            <a:spLocks noGrp="1"/>
          </p:cNvSpPr>
          <p:nvPr>
            <p:ph idx="1"/>
          </p:nvPr>
        </p:nvSpPr>
        <p:spPr>
          <a:xfrm>
            <a:off x="8550613" y="2180496"/>
            <a:ext cx="3060194" cy="3678303"/>
          </a:xfrm>
        </p:spPr>
        <p:txBody>
          <a:bodyPr/>
          <a:lstStyle/>
          <a:p>
            <a:r>
              <a:rPr lang="en-US" dirty="0"/>
              <a:t>Dairy Margin Coverage Authorized Under 2018 Farm Bill</a:t>
            </a:r>
          </a:p>
          <a:p>
            <a:r>
              <a:rPr lang="en-US" dirty="0"/>
              <a:t>Coverage Level of Up to $9.50 Per Cwt.</a:t>
            </a:r>
          </a:p>
          <a:p>
            <a:r>
              <a:rPr lang="en-US" dirty="0"/>
              <a:t>Higher Than Previous Program, Would Have Protected PA Farms Against Lows in 2015 – 2018</a:t>
            </a:r>
          </a:p>
          <a:p>
            <a:r>
              <a:rPr lang="en-US" dirty="0"/>
              <a:t>Tailored to Farms Under 250 Cows</a:t>
            </a:r>
          </a:p>
        </p:txBody>
      </p:sp>
      <p:pic>
        <p:nvPicPr>
          <p:cNvPr id="4" name="Picture 3">
            <a:extLst>
              <a:ext uri="{FF2B5EF4-FFF2-40B4-BE49-F238E27FC236}">
                <a16:creationId xmlns:a16="http://schemas.microsoft.com/office/drawing/2014/main" id="{138C805B-9DAE-47A3-93EA-4F5A2A9B6AB0}"/>
              </a:ext>
            </a:extLst>
          </p:cNvPr>
          <p:cNvPicPr>
            <a:picLocks noChangeAspect="1"/>
          </p:cNvPicPr>
          <p:nvPr/>
        </p:nvPicPr>
        <p:blipFill>
          <a:blip r:embed="rId2"/>
          <a:stretch>
            <a:fillRect/>
          </a:stretch>
        </p:blipFill>
        <p:spPr>
          <a:xfrm>
            <a:off x="406481" y="2011557"/>
            <a:ext cx="8027400" cy="4016179"/>
          </a:xfrm>
          <a:prstGeom prst="rect">
            <a:avLst/>
          </a:prstGeom>
        </p:spPr>
      </p:pic>
    </p:spTree>
    <p:extLst>
      <p:ext uri="{BB962C8B-B14F-4D97-AF65-F5344CB8AC3E}">
        <p14:creationId xmlns:p14="http://schemas.microsoft.com/office/powerpoint/2010/main" val="3165436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8BCA1D-ACDF-4D63-9AA0-366C4F85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F6A1F6-F064-401B-88D3-C927E84D7413}"/>
              </a:ext>
            </a:extLst>
          </p:cNvPr>
          <p:cNvSpPr>
            <a:spLocks noGrp="1"/>
          </p:cNvSpPr>
          <p:nvPr>
            <p:ph type="title"/>
          </p:nvPr>
        </p:nvSpPr>
        <p:spPr>
          <a:xfrm>
            <a:off x="746228" y="1037967"/>
            <a:ext cx="3054091" cy="4709131"/>
          </a:xfrm>
        </p:spPr>
        <p:txBody>
          <a:bodyPr anchor="ctr">
            <a:normAutofit/>
          </a:bodyPr>
          <a:lstStyle/>
          <a:p>
            <a:r>
              <a:rPr lang="en-US">
                <a:solidFill>
                  <a:schemeClr val="accent1"/>
                </a:solidFill>
              </a:rPr>
              <a:t>What We Will Cover Today:</a:t>
            </a:r>
          </a:p>
        </p:txBody>
      </p:sp>
      <p:sp>
        <p:nvSpPr>
          <p:cNvPr id="12" name="Rectangle 11">
            <a:extLst>
              <a:ext uri="{FF2B5EF4-FFF2-40B4-BE49-F238E27FC236}">
                <a16:creationId xmlns:a16="http://schemas.microsoft.com/office/drawing/2014/main" id="{5DB82E3F-D9C4-42E7-AABF-D760C2F56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5F145784-B126-48E6-B33B-0BEA2EBF1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6AD7FED-ECA8-4F84-9067-C1B1E9610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74DF12F2-5059-41AC-A8BD-D5E115CDC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BA219BD6-6CAB-49B4-A1A7-03D8FBC9E1DA}"/>
              </a:ext>
            </a:extLst>
          </p:cNvPr>
          <p:cNvGraphicFramePr>
            <a:graphicFrameLocks noGrp="1"/>
          </p:cNvGraphicFramePr>
          <p:nvPr>
            <p:ph idx="1"/>
            <p:extLst>
              <p:ext uri="{D42A27DB-BD31-4B8C-83A1-F6EECF244321}">
                <p14:modId xmlns:p14="http://schemas.microsoft.com/office/powerpoint/2010/main" val="235476191"/>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20886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CB481D-E6B5-4DA2-9178-6DE77AB5C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1D3515-D7E6-43B5-8E6D-F578BB913189}"/>
              </a:ext>
            </a:extLst>
          </p:cNvPr>
          <p:cNvSpPr>
            <a:spLocks noGrp="1"/>
          </p:cNvSpPr>
          <p:nvPr>
            <p:ph type="title"/>
          </p:nvPr>
        </p:nvSpPr>
        <p:spPr>
          <a:xfrm>
            <a:off x="4382724" y="702156"/>
            <a:ext cx="7225075" cy="1013800"/>
          </a:xfrm>
        </p:spPr>
        <p:txBody>
          <a:bodyPr>
            <a:normAutofit/>
          </a:bodyPr>
          <a:lstStyle/>
          <a:p>
            <a:r>
              <a:rPr lang="en-US" dirty="0">
                <a:solidFill>
                  <a:schemeClr val="accent1"/>
                </a:solidFill>
              </a:rPr>
              <a:t>BUT, Concerns Remain on how farmers are managing their risks</a:t>
            </a:r>
          </a:p>
        </p:txBody>
      </p:sp>
      <p:grpSp>
        <p:nvGrpSpPr>
          <p:cNvPr id="12" name="Group 11">
            <a:extLst>
              <a:ext uri="{FF2B5EF4-FFF2-40B4-BE49-F238E27FC236}">
                <a16:creationId xmlns:a16="http://schemas.microsoft.com/office/drawing/2014/main" id="{6277250E-AC94-4AE1-B264-401790964E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3" name="Rectangle 12">
              <a:extLst>
                <a:ext uri="{FF2B5EF4-FFF2-40B4-BE49-F238E27FC236}">
                  <a16:creationId xmlns:a16="http://schemas.microsoft.com/office/drawing/2014/main" id="{7EEC8A17-C370-4333-8546-E2AEDB9CE0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69D8784-71D8-4FB0-887B-FB5192AFFE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8FF2EEA-3DC8-41E5-8A32-96F598118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A close up of an umbrella&#10;&#10;Description automatically generated">
            <a:extLst>
              <a:ext uri="{FF2B5EF4-FFF2-40B4-BE49-F238E27FC236}">
                <a16:creationId xmlns:a16="http://schemas.microsoft.com/office/drawing/2014/main" id="{0F8DC37C-8C56-41E5-B3FE-83E41E23848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0514" r="15713" b="-2"/>
          <a:stretch/>
        </p:blipFill>
        <p:spPr>
          <a:xfrm>
            <a:off x="448732" y="600075"/>
            <a:ext cx="3683001" cy="5775325"/>
          </a:xfrm>
          <a:prstGeom prst="rect">
            <a:avLst/>
          </a:prstGeom>
        </p:spPr>
      </p:pic>
      <p:sp>
        <p:nvSpPr>
          <p:cNvPr id="3" name="Content Placeholder 2">
            <a:extLst>
              <a:ext uri="{FF2B5EF4-FFF2-40B4-BE49-F238E27FC236}">
                <a16:creationId xmlns:a16="http://schemas.microsoft.com/office/drawing/2014/main" id="{6D1C9EF1-A90B-4D28-AAD8-9D953AB34910}"/>
              </a:ext>
            </a:extLst>
          </p:cNvPr>
          <p:cNvSpPr>
            <a:spLocks noGrp="1"/>
          </p:cNvSpPr>
          <p:nvPr>
            <p:ph idx="1"/>
          </p:nvPr>
        </p:nvSpPr>
        <p:spPr>
          <a:xfrm>
            <a:off x="4382726" y="1896533"/>
            <a:ext cx="7225074" cy="3962266"/>
          </a:xfrm>
        </p:spPr>
        <p:txBody>
          <a:bodyPr>
            <a:normAutofit/>
          </a:bodyPr>
          <a:lstStyle/>
          <a:p>
            <a:r>
              <a:rPr lang="en-US" dirty="0"/>
              <a:t>New Dairy Margin Coverage Program Offers Good Protection, Guaranteed Payout in 2019</a:t>
            </a:r>
          </a:p>
          <a:p>
            <a:r>
              <a:rPr lang="en-US" dirty="0"/>
              <a:t>Still Pennsylvania Fell Behind National Numbers</a:t>
            </a:r>
          </a:p>
          <a:p>
            <a:pPr lvl="1"/>
            <a:r>
              <a:rPr lang="en-US" dirty="0"/>
              <a:t>37 Percent of Farms in PA Vs. 62 Percent of Farms in US</a:t>
            </a:r>
          </a:p>
          <a:p>
            <a:pPr lvl="1"/>
            <a:r>
              <a:rPr lang="en-US" dirty="0"/>
              <a:t>74 Percent of Milk in PA Vs. 82 Percent of Milk in US</a:t>
            </a:r>
          </a:p>
          <a:p>
            <a:r>
              <a:rPr lang="en-US" dirty="0"/>
              <a:t>Need to Encourage More Farms To Access</a:t>
            </a:r>
          </a:p>
          <a:p>
            <a:r>
              <a:rPr lang="en-US" dirty="0"/>
              <a:t>Other Programs Offer Additional Protection</a:t>
            </a:r>
          </a:p>
          <a:p>
            <a:pPr lvl="1"/>
            <a:r>
              <a:rPr lang="en-US" dirty="0"/>
              <a:t>Dairy Revenue Protection</a:t>
            </a:r>
          </a:p>
          <a:p>
            <a:pPr lvl="1"/>
            <a:r>
              <a:rPr lang="en-US" dirty="0"/>
              <a:t>Market-Based Risk Management Options</a:t>
            </a:r>
          </a:p>
        </p:txBody>
      </p:sp>
    </p:spTree>
    <p:extLst>
      <p:ext uri="{BB962C8B-B14F-4D97-AF65-F5344CB8AC3E}">
        <p14:creationId xmlns:p14="http://schemas.microsoft.com/office/powerpoint/2010/main" val="2520000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C589AC-87BB-46B0-BB17-06F34B575F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28658" y="1871133"/>
            <a:ext cx="3808071" cy="4023269"/>
          </a:xfrm>
          <a:prstGeom prst="rect">
            <a:avLst/>
          </a:prstGeom>
        </p:spPr>
      </p:pic>
      <p:sp>
        <p:nvSpPr>
          <p:cNvPr id="2" name="Title 1">
            <a:extLst>
              <a:ext uri="{FF2B5EF4-FFF2-40B4-BE49-F238E27FC236}">
                <a16:creationId xmlns:a16="http://schemas.microsoft.com/office/drawing/2014/main" id="{104BCD5E-8115-4C85-9A2F-510CEF389C48}"/>
              </a:ext>
            </a:extLst>
          </p:cNvPr>
          <p:cNvSpPr>
            <a:spLocks noGrp="1"/>
          </p:cNvSpPr>
          <p:nvPr>
            <p:ph type="title"/>
          </p:nvPr>
        </p:nvSpPr>
        <p:spPr>
          <a:xfrm>
            <a:off x="581192" y="702156"/>
            <a:ext cx="11029616" cy="1013800"/>
          </a:xfrm>
        </p:spPr>
        <p:txBody>
          <a:bodyPr>
            <a:normAutofit/>
          </a:bodyPr>
          <a:lstStyle/>
          <a:p>
            <a:r>
              <a:rPr lang="en-US" dirty="0"/>
              <a:t>How the Pennsylvania Farm Bill Helps </a:t>
            </a:r>
          </a:p>
        </p:txBody>
      </p:sp>
      <p:sp>
        <p:nvSpPr>
          <p:cNvPr id="3" name="Content Placeholder 2">
            <a:extLst>
              <a:ext uri="{FF2B5EF4-FFF2-40B4-BE49-F238E27FC236}">
                <a16:creationId xmlns:a16="http://schemas.microsoft.com/office/drawing/2014/main" id="{F951552D-65E2-47D8-98DB-87117AB19C08}"/>
              </a:ext>
            </a:extLst>
          </p:cNvPr>
          <p:cNvSpPr>
            <a:spLocks noGrp="1"/>
          </p:cNvSpPr>
          <p:nvPr>
            <p:ph idx="1"/>
          </p:nvPr>
        </p:nvSpPr>
        <p:spPr>
          <a:xfrm>
            <a:off x="581192" y="1715956"/>
            <a:ext cx="7225075" cy="4439888"/>
          </a:xfrm>
        </p:spPr>
        <p:txBody>
          <a:bodyPr>
            <a:noAutofit/>
          </a:bodyPr>
          <a:lstStyle/>
          <a:p>
            <a:r>
              <a:rPr lang="en-US" sz="1700" b="1" dirty="0"/>
              <a:t>Pennsylvania Dairy Investment Program:</a:t>
            </a:r>
            <a:r>
              <a:rPr lang="en-US" sz="1700" dirty="0"/>
              <a:t> $5 million for research and development, organic transition assistance, value-added processing, and marketing grants in support of dairy industry. </a:t>
            </a:r>
          </a:p>
          <a:p>
            <a:r>
              <a:rPr lang="en-US" sz="1700" b="1" dirty="0"/>
              <a:t>Pennsylvania Ag Business Development Center:</a:t>
            </a:r>
            <a:r>
              <a:rPr lang="en-US" sz="1700" dirty="0"/>
              <a:t> $2 million to help farmers create a business plan, transition plan, or succession plan to ensure the best chance of success.</a:t>
            </a:r>
          </a:p>
          <a:p>
            <a:r>
              <a:rPr lang="en-US" sz="1700" b="1" dirty="0"/>
              <a:t>Resource Enhancement and Protection Tax Credits: </a:t>
            </a:r>
            <a:r>
              <a:rPr lang="en-US" sz="1700" dirty="0"/>
              <a:t>expanded by $3 million, to increase the lifetime cap and increase availability of REAP tax credits for conservation improvements.</a:t>
            </a:r>
          </a:p>
          <a:p>
            <a:r>
              <a:rPr lang="en-US" sz="1700" b="1" dirty="0"/>
              <a:t>PA Preferred Program:</a:t>
            </a:r>
            <a:r>
              <a:rPr lang="en-US" sz="1700" dirty="0"/>
              <a:t> $1 million to support the overall PA Preferred program and to bolster enrollment in the Homegrown by Heroes Program.</a:t>
            </a:r>
          </a:p>
          <a:p>
            <a:r>
              <a:rPr lang="en-US" sz="1700" b="1" dirty="0"/>
              <a:t>PA Preferred Organic Initiative:</a:t>
            </a:r>
            <a:r>
              <a:rPr lang="en-US" sz="1700" dirty="0"/>
              <a:t> $1.6 million to make Pennsylvania the nation’s leading organic state by further enhancing the growth of the organic industry. </a:t>
            </a:r>
          </a:p>
        </p:txBody>
      </p:sp>
      <p:pic>
        <p:nvPicPr>
          <p:cNvPr id="5" name="Picture 4">
            <a:extLst>
              <a:ext uri="{FF2B5EF4-FFF2-40B4-BE49-F238E27FC236}">
                <a16:creationId xmlns:a16="http://schemas.microsoft.com/office/drawing/2014/main" id="{91B1B67D-574A-4894-848D-CF595F105A4A}"/>
              </a:ext>
            </a:extLst>
          </p:cNvPr>
          <p:cNvPicPr>
            <a:picLocks noChangeAspect="1"/>
          </p:cNvPicPr>
          <p:nvPr/>
        </p:nvPicPr>
        <p:blipFill>
          <a:blip r:embed="rId3"/>
          <a:stretch>
            <a:fillRect/>
          </a:stretch>
        </p:blipFill>
        <p:spPr>
          <a:xfrm>
            <a:off x="9593981" y="830285"/>
            <a:ext cx="1857956" cy="757541"/>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2251275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8BCA1D-ACDF-4D63-9AA0-366C4F85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10CD97-2EC2-4159-8447-9E665F5B21C1}"/>
              </a:ext>
            </a:extLst>
          </p:cNvPr>
          <p:cNvSpPr>
            <a:spLocks noGrp="1"/>
          </p:cNvSpPr>
          <p:nvPr>
            <p:ph type="title"/>
          </p:nvPr>
        </p:nvSpPr>
        <p:spPr>
          <a:xfrm>
            <a:off x="746228" y="1037967"/>
            <a:ext cx="3054091" cy="4709131"/>
          </a:xfrm>
        </p:spPr>
        <p:txBody>
          <a:bodyPr anchor="ctr">
            <a:normAutofit/>
          </a:bodyPr>
          <a:lstStyle/>
          <a:p>
            <a:r>
              <a:rPr lang="en-US">
                <a:solidFill>
                  <a:schemeClr val="accent1"/>
                </a:solidFill>
              </a:rPr>
              <a:t>Dairy In Pennsylvania, To Summarize:</a:t>
            </a:r>
          </a:p>
        </p:txBody>
      </p:sp>
      <p:sp>
        <p:nvSpPr>
          <p:cNvPr id="12" name="Rectangle 11">
            <a:extLst>
              <a:ext uri="{FF2B5EF4-FFF2-40B4-BE49-F238E27FC236}">
                <a16:creationId xmlns:a16="http://schemas.microsoft.com/office/drawing/2014/main" id="{5DB82E3F-D9C4-42E7-AABF-D760C2F56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5F145784-B126-48E6-B33B-0BEA2EBF1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6AD7FED-ECA8-4F84-9067-C1B1E9610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74DF12F2-5059-41AC-A8BD-D5E115CDC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351D569B-432F-4799-9C80-F6C5B1D829BC}"/>
              </a:ext>
            </a:extLst>
          </p:cNvPr>
          <p:cNvGraphicFramePr>
            <a:graphicFrameLocks noGrp="1"/>
          </p:cNvGraphicFramePr>
          <p:nvPr>
            <p:ph idx="1"/>
            <p:extLst>
              <p:ext uri="{D42A27DB-BD31-4B8C-83A1-F6EECF244321}">
                <p14:modId xmlns:p14="http://schemas.microsoft.com/office/powerpoint/2010/main" val="3767202003"/>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831335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E636-2C9E-42CB-B482-436AA81BF93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1D6B9F1-06AE-4110-994F-D248975985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8270" y="-75254"/>
            <a:ext cx="6769668" cy="7257749"/>
          </a:xfrm>
          <a:prstGeom prst="rect">
            <a:avLst/>
          </a:prstGeom>
        </p:spPr>
      </p:pic>
      <p:grpSp>
        <p:nvGrpSpPr>
          <p:cNvPr id="11" name="Group 10">
            <a:extLst>
              <a:ext uri="{FF2B5EF4-FFF2-40B4-BE49-F238E27FC236}">
                <a16:creationId xmlns:a16="http://schemas.microsoft.com/office/drawing/2014/main" id="{01D4AEDF-0CF9-4271-ABB7-3D3489BB42D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2" name="Rectangle 11">
              <a:extLst>
                <a:ext uri="{FF2B5EF4-FFF2-40B4-BE49-F238E27FC236}">
                  <a16:creationId xmlns:a16="http://schemas.microsoft.com/office/drawing/2014/main" id="{55CA534D-375A-405E-B686-06B63E6630BD}"/>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A2342F7-EF54-4210-9029-E977C9D576CC}"/>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E21B604-B23A-45B5-8385-4503A367C785}"/>
              </a:ext>
            </a:extLst>
          </p:cNvPr>
          <p:cNvSpPr>
            <a:spLocks noGrp="1"/>
          </p:cNvSpPr>
          <p:nvPr>
            <p:ph type="title"/>
          </p:nvPr>
        </p:nvSpPr>
        <p:spPr>
          <a:xfrm>
            <a:off x="584200" y="1006956"/>
            <a:ext cx="3412067" cy="1372177"/>
          </a:xfrm>
        </p:spPr>
        <p:txBody>
          <a:bodyPr anchor="ctr">
            <a:normAutofit/>
          </a:bodyPr>
          <a:lstStyle/>
          <a:p>
            <a:r>
              <a:rPr lang="en-US" dirty="0"/>
              <a:t>Pennsylvania national leader in dairy</a:t>
            </a:r>
          </a:p>
        </p:txBody>
      </p:sp>
      <p:sp>
        <p:nvSpPr>
          <p:cNvPr id="3" name="Content Placeholder 2">
            <a:extLst>
              <a:ext uri="{FF2B5EF4-FFF2-40B4-BE49-F238E27FC236}">
                <a16:creationId xmlns:a16="http://schemas.microsoft.com/office/drawing/2014/main" id="{1E88FA5F-9D9A-4848-B000-7DD1FFCD8F63}"/>
              </a:ext>
            </a:extLst>
          </p:cNvPr>
          <p:cNvSpPr>
            <a:spLocks noGrp="1"/>
          </p:cNvSpPr>
          <p:nvPr>
            <p:ph idx="1"/>
          </p:nvPr>
        </p:nvSpPr>
        <p:spPr>
          <a:xfrm>
            <a:off x="581193" y="2603499"/>
            <a:ext cx="3559009" cy="3564467"/>
          </a:xfrm>
        </p:spPr>
        <p:txBody>
          <a:bodyPr>
            <a:noAutofit/>
          </a:bodyPr>
          <a:lstStyle/>
          <a:p>
            <a:r>
              <a:rPr lang="en-US" sz="2000" dirty="0">
                <a:solidFill>
                  <a:schemeClr val="bg1"/>
                </a:solidFill>
              </a:rPr>
              <a:t>Second Largest Number of Dairy Farms at 6,200 Farms</a:t>
            </a:r>
          </a:p>
          <a:p>
            <a:r>
              <a:rPr lang="en-US" sz="2000" dirty="0">
                <a:solidFill>
                  <a:schemeClr val="bg1"/>
                </a:solidFill>
              </a:rPr>
              <a:t>485,000 Head of Dairy Cows</a:t>
            </a:r>
          </a:p>
          <a:p>
            <a:r>
              <a:rPr lang="en-US" sz="2000" dirty="0">
                <a:solidFill>
                  <a:schemeClr val="bg1"/>
                </a:solidFill>
              </a:rPr>
              <a:t>Seventh Largest Industry in Total Milk Production YOY</a:t>
            </a:r>
          </a:p>
          <a:p>
            <a:r>
              <a:rPr lang="en-US" sz="2000" dirty="0">
                <a:solidFill>
                  <a:schemeClr val="bg1"/>
                </a:solidFill>
              </a:rPr>
              <a:t>Leader In:</a:t>
            </a:r>
          </a:p>
          <a:p>
            <a:pPr lvl="1"/>
            <a:r>
              <a:rPr lang="en-US" sz="2000" dirty="0">
                <a:solidFill>
                  <a:schemeClr val="bg1"/>
                </a:solidFill>
              </a:rPr>
              <a:t>Butter</a:t>
            </a:r>
          </a:p>
          <a:p>
            <a:pPr lvl="1"/>
            <a:r>
              <a:rPr lang="en-US" sz="2000" dirty="0">
                <a:solidFill>
                  <a:schemeClr val="bg1"/>
                </a:solidFill>
              </a:rPr>
              <a:t>Ice Cream</a:t>
            </a:r>
          </a:p>
          <a:p>
            <a:pPr lvl="1"/>
            <a:r>
              <a:rPr lang="en-US" sz="2000" dirty="0">
                <a:solidFill>
                  <a:schemeClr val="bg1"/>
                </a:solidFill>
              </a:rPr>
              <a:t>Swiss Cheese</a:t>
            </a:r>
          </a:p>
        </p:txBody>
      </p:sp>
      <p:sp>
        <p:nvSpPr>
          <p:cNvPr id="5" name="Oval 4">
            <a:extLst>
              <a:ext uri="{FF2B5EF4-FFF2-40B4-BE49-F238E27FC236}">
                <a16:creationId xmlns:a16="http://schemas.microsoft.com/office/drawing/2014/main" id="{87D74E3F-4029-42FA-A68C-3B0453AF47BA}"/>
              </a:ext>
            </a:extLst>
          </p:cNvPr>
          <p:cNvSpPr/>
          <p:nvPr/>
        </p:nvSpPr>
        <p:spPr>
          <a:xfrm>
            <a:off x="7668820" y="6022071"/>
            <a:ext cx="858982" cy="886691"/>
          </a:xfrm>
          <a:prstGeom prst="ellipse">
            <a:avLst/>
          </a:prstGeom>
          <a:solidFill>
            <a:srgbClr val="58B947"/>
          </a:solidFill>
          <a:ln>
            <a:solidFill>
              <a:srgbClr val="58B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D81F697-4C56-4F7F-A0B8-B25975A13AB4}"/>
              </a:ext>
            </a:extLst>
          </p:cNvPr>
          <p:cNvSpPr txBox="1"/>
          <p:nvPr/>
        </p:nvSpPr>
        <p:spPr>
          <a:xfrm>
            <a:off x="7668820" y="6167966"/>
            <a:ext cx="812800" cy="584775"/>
          </a:xfrm>
          <a:prstGeom prst="rect">
            <a:avLst/>
          </a:prstGeom>
          <a:noFill/>
        </p:spPr>
        <p:txBody>
          <a:bodyPr wrap="square" rtlCol="0">
            <a:spAutoFit/>
          </a:bodyPr>
          <a:lstStyle/>
          <a:p>
            <a:r>
              <a:rPr lang="en-US" sz="3200" b="1" dirty="0">
                <a:solidFill>
                  <a:schemeClr val="bg1"/>
                </a:solidFill>
                <a:latin typeface="Eras Medium ITC" panose="020B0602030504020804" pitchFamily="34" charset="0"/>
              </a:rPr>
              <a:t>7</a:t>
            </a:r>
            <a:r>
              <a:rPr lang="en-US" sz="3200" b="1" baseline="30000" dirty="0">
                <a:solidFill>
                  <a:schemeClr val="bg1"/>
                </a:solidFill>
                <a:latin typeface="Eras Medium ITC" panose="020B0602030504020804" pitchFamily="34" charset="0"/>
              </a:rPr>
              <a:t>TH</a:t>
            </a:r>
          </a:p>
        </p:txBody>
      </p:sp>
      <p:sp>
        <p:nvSpPr>
          <p:cNvPr id="7" name="Rectangle 6">
            <a:extLst>
              <a:ext uri="{FF2B5EF4-FFF2-40B4-BE49-F238E27FC236}">
                <a16:creationId xmlns:a16="http://schemas.microsoft.com/office/drawing/2014/main" id="{5B8668FF-422D-4A1D-A57B-66C089EBEAC9}"/>
              </a:ext>
            </a:extLst>
          </p:cNvPr>
          <p:cNvSpPr/>
          <p:nvPr/>
        </p:nvSpPr>
        <p:spPr>
          <a:xfrm>
            <a:off x="4375230" y="173620"/>
            <a:ext cx="949124" cy="1041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8E3EC55-3667-403D-89E9-3033E54C7197}"/>
              </a:ext>
            </a:extLst>
          </p:cNvPr>
          <p:cNvSpPr/>
          <p:nvPr/>
        </p:nvSpPr>
        <p:spPr>
          <a:xfrm>
            <a:off x="4375230" y="6504761"/>
            <a:ext cx="1854492" cy="706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2A219E-1AE8-4D48-8C80-E98052CA6062}"/>
              </a:ext>
            </a:extLst>
          </p:cNvPr>
          <p:cNvSpPr/>
          <p:nvPr/>
        </p:nvSpPr>
        <p:spPr>
          <a:xfrm>
            <a:off x="11347938" y="-75254"/>
            <a:ext cx="949124" cy="69332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280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elated image">
            <a:hlinkClick r:id="rId2" invalidUrl="https://www.google.com/url?sa=i&amp;rct=j&amp;q=&amp;esrc=s&amp;source=images&amp;cd=&amp;ved=&amp;url=https%3A%2F%2Fwww.americandairy.com%2Fdairy-farms%2Ffarm-families%2Fforry-family.stml&amp;psig=AOvVaw2Bf8eNWZWOesVKQK6BrOpl&amp;ust=1519505758319552"/>
            <a:extLst>
              <a:ext uri="{FF2B5EF4-FFF2-40B4-BE49-F238E27FC236}">
                <a16:creationId xmlns:a16="http://schemas.microsoft.com/office/drawing/2014/main" id="{B69399B9-17EC-4052-872D-CE5A6765CF51}"/>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20" y="10"/>
            <a:ext cx="4578252" cy="2608947"/>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DDC52341-BA95-4C2E-88A1-1ADDF32577D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11819"/>
            <a:ext cx="4576634" cy="4235946"/>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pic>
        <p:nvPicPr>
          <p:cNvPr id="7" name="Picture 6" descr="A brown and white cow&#10;&#10;Description generated with high confidence">
            <a:extLst>
              <a:ext uri="{FF2B5EF4-FFF2-40B4-BE49-F238E27FC236}">
                <a16:creationId xmlns:a16="http://schemas.microsoft.com/office/drawing/2014/main" id="{ABAE0C82-61D5-4E05-A315-4DA1EC1D298F}"/>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4530517" y="325735"/>
            <a:ext cx="7121815" cy="6857990"/>
          </a:xfrm>
          <a:prstGeom prst="rect">
            <a:avLst/>
          </a:prstGeom>
        </p:spPr>
      </p:pic>
      <p:sp>
        <p:nvSpPr>
          <p:cNvPr id="73" name="Rectangle 72">
            <a:extLst>
              <a:ext uri="{FF2B5EF4-FFF2-40B4-BE49-F238E27FC236}">
                <a16:creationId xmlns:a16="http://schemas.microsoft.com/office/drawing/2014/main" id="{95594062-6023-48B9-B2FD-5E02DBB60B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0517" y="-460"/>
            <a:ext cx="9144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B12D500-BEFE-4FDD-8860-6436D35724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 y="2560620"/>
            <a:ext cx="4581144"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C2B61AD-D725-4B3D-B4F4-031304F677C0}"/>
              </a:ext>
            </a:extLst>
          </p:cNvPr>
          <p:cNvSpPr>
            <a:spLocks noGrp="1"/>
          </p:cNvSpPr>
          <p:nvPr>
            <p:ph type="title"/>
          </p:nvPr>
        </p:nvSpPr>
        <p:spPr>
          <a:xfrm>
            <a:off x="235988" y="2857683"/>
            <a:ext cx="3412067" cy="897047"/>
          </a:xfrm>
        </p:spPr>
        <p:txBody>
          <a:bodyPr anchor="ctr">
            <a:noAutofit/>
          </a:bodyPr>
          <a:lstStyle/>
          <a:p>
            <a:pPr>
              <a:lnSpc>
                <a:spcPct val="90000"/>
              </a:lnSpc>
              <a:tabLst>
                <a:tab pos="1485900" algn="l"/>
              </a:tabLst>
            </a:pPr>
            <a:r>
              <a:rPr lang="en-US" sz="2400" dirty="0"/>
              <a:t>What Dairy’s Worth to Pennsylvania</a:t>
            </a:r>
            <a:br>
              <a:rPr lang="en-US" sz="2400" dirty="0"/>
            </a:br>
            <a:endParaRPr lang="en-US" sz="1600" dirty="0"/>
          </a:p>
        </p:txBody>
      </p:sp>
      <p:sp>
        <p:nvSpPr>
          <p:cNvPr id="8" name="Rectangle 7">
            <a:extLst>
              <a:ext uri="{FF2B5EF4-FFF2-40B4-BE49-F238E27FC236}">
                <a16:creationId xmlns:a16="http://schemas.microsoft.com/office/drawing/2014/main" id="{6B0AD827-12E1-4180-A791-BE6E62487463}"/>
              </a:ext>
            </a:extLst>
          </p:cNvPr>
          <p:cNvSpPr/>
          <p:nvPr/>
        </p:nvSpPr>
        <p:spPr>
          <a:xfrm>
            <a:off x="6176865" y="325735"/>
            <a:ext cx="5701099" cy="1938992"/>
          </a:xfrm>
          <a:prstGeom prst="rect">
            <a:avLst/>
          </a:prstGeom>
          <a:solidFill>
            <a:schemeClr val="bg1"/>
          </a:solidFill>
        </p:spPr>
        <p:txBody>
          <a:bodyPr wrap="square" lIns="91440" tIns="45720" rIns="91440" bIns="45720">
            <a:spAutoFit/>
          </a:bodyPr>
          <a:lstStyle/>
          <a:p>
            <a:pPr algn="ctr"/>
            <a:r>
              <a:rPr lang="en-US" sz="4000" b="1" cap="none" spc="0" dirty="0">
                <a:ln w="9525">
                  <a:solidFill>
                    <a:schemeClr val="bg1"/>
                  </a:solidFill>
                  <a:prstDash val="solid"/>
                </a:ln>
                <a:solidFill>
                  <a:schemeClr val="accent1">
                    <a:lumMod val="60000"/>
                    <a:lumOff val="40000"/>
                  </a:schemeClr>
                </a:solidFill>
                <a:effectLst>
                  <a:outerShdw blurRad="12700" dist="38100" dir="2700000" algn="tl" rotWithShape="0">
                    <a:schemeClr val="accent5">
                      <a:lumMod val="60000"/>
                      <a:lumOff val="40000"/>
                    </a:schemeClr>
                  </a:outerShdw>
                </a:effectLst>
              </a:rPr>
              <a:t>10.715 Billion Pounds</a:t>
            </a:r>
            <a:br>
              <a:rPr lang="en-US" sz="4000" b="1" cap="none" spc="0" dirty="0">
                <a:ln w="9525">
                  <a:solidFill>
                    <a:schemeClr val="bg1"/>
                  </a:solidFill>
                  <a:prstDash val="solid"/>
                </a:ln>
                <a:solidFill>
                  <a:schemeClr val="accent1">
                    <a:lumMod val="60000"/>
                    <a:lumOff val="40000"/>
                  </a:schemeClr>
                </a:solidFill>
                <a:effectLst>
                  <a:outerShdw blurRad="12700" dist="38100" dir="2700000" algn="tl" rotWithShape="0">
                    <a:schemeClr val="accent5">
                      <a:lumMod val="60000"/>
                      <a:lumOff val="40000"/>
                    </a:schemeClr>
                  </a:outerShdw>
                </a:effectLst>
              </a:rPr>
            </a:br>
            <a:r>
              <a:rPr lang="en-US" sz="4000" b="1" cap="none" spc="0" dirty="0">
                <a:ln w="9525">
                  <a:solidFill>
                    <a:schemeClr val="bg1"/>
                  </a:solidFill>
                  <a:prstDash val="solid"/>
                </a:ln>
                <a:solidFill>
                  <a:schemeClr val="accent1">
                    <a:lumMod val="60000"/>
                    <a:lumOff val="40000"/>
                  </a:schemeClr>
                </a:solidFill>
                <a:effectLst>
                  <a:outerShdw blurRad="12700" dist="38100" dir="2700000" algn="tl" rotWithShape="0">
                    <a:schemeClr val="accent5">
                      <a:lumMod val="60000"/>
                      <a:lumOff val="40000"/>
                    </a:schemeClr>
                  </a:outerShdw>
                </a:effectLst>
              </a:rPr>
              <a:t>of Milk Annually or</a:t>
            </a:r>
          </a:p>
          <a:p>
            <a:pPr algn="ctr"/>
            <a:r>
              <a:rPr lang="en-US" sz="4000" b="1" dirty="0">
                <a:ln w="9525">
                  <a:solidFill>
                    <a:schemeClr val="bg1"/>
                  </a:solidFill>
                  <a:prstDash val="solid"/>
                </a:ln>
                <a:solidFill>
                  <a:schemeClr val="accent1">
                    <a:lumMod val="60000"/>
                    <a:lumOff val="40000"/>
                  </a:schemeClr>
                </a:solidFill>
                <a:effectLst>
                  <a:outerShdw blurRad="12700" dist="38100" dir="2700000" algn="tl" rotWithShape="0">
                    <a:schemeClr val="accent5">
                      <a:lumMod val="60000"/>
                      <a:lumOff val="40000"/>
                    </a:schemeClr>
                  </a:outerShdw>
                </a:effectLst>
              </a:rPr>
              <a:t>1.27 Billion Gallons</a:t>
            </a:r>
            <a:endParaRPr lang="en-US" sz="4000" b="1" cap="none" spc="0" dirty="0">
              <a:ln w="9525">
                <a:solidFill>
                  <a:schemeClr val="bg1"/>
                </a:solidFill>
                <a:prstDash val="solid"/>
              </a:ln>
              <a:solidFill>
                <a:schemeClr val="accent1">
                  <a:lumMod val="60000"/>
                  <a:lumOff val="40000"/>
                </a:schemeClr>
              </a:solidFill>
              <a:effectLst>
                <a:outerShdw blurRad="12700" dist="38100" dir="2700000" algn="tl" rotWithShape="0">
                  <a:schemeClr val="accent5">
                    <a:lumMod val="60000"/>
                    <a:lumOff val="40000"/>
                  </a:schemeClr>
                </a:outerShdw>
              </a:effectLst>
            </a:endParaRPr>
          </a:p>
        </p:txBody>
      </p:sp>
      <p:sp>
        <p:nvSpPr>
          <p:cNvPr id="9" name="Rectangle 8">
            <a:extLst>
              <a:ext uri="{FF2B5EF4-FFF2-40B4-BE49-F238E27FC236}">
                <a16:creationId xmlns:a16="http://schemas.microsoft.com/office/drawing/2014/main" id="{37CAED0E-3645-4DD6-A9C7-43116560E6B6}"/>
              </a:ext>
            </a:extLst>
          </p:cNvPr>
          <p:cNvSpPr/>
          <p:nvPr/>
        </p:nvSpPr>
        <p:spPr>
          <a:xfrm>
            <a:off x="8513567" y="2703259"/>
            <a:ext cx="4017818" cy="1569660"/>
          </a:xfrm>
          <a:prstGeom prst="rect">
            <a:avLst/>
          </a:prstGeom>
          <a:noFill/>
        </p:spPr>
        <p:txBody>
          <a:bodyPr wrap="square" lIns="91440" tIns="45720" rIns="91440" bIns="45720">
            <a:spAutoFit/>
          </a:bodyPr>
          <a:lstStyle/>
          <a:p>
            <a:pPr algn="ctr"/>
            <a:r>
              <a:rPr lang="en-US" sz="32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rPr>
              <a:t>52,000 Jobs* Supported by Industry</a:t>
            </a:r>
          </a:p>
        </p:txBody>
      </p:sp>
      <p:sp>
        <p:nvSpPr>
          <p:cNvPr id="14" name="Rectangle 13">
            <a:extLst>
              <a:ext uri="{FF2B5EF4-FFF2-40B4-BE49-F238E27FC236}">
                <a16:creationId xmlns:a16="http://schemas.microsoft.com/office/drawing/2014/main" id="{256B2B7A-ECD6-4782-B771-A2B30E6B79A1}"/>
              </a:ext>
            </a:extLst>
          </p:cNvPr>
          <p:cNvSpPr/>
          <p:nvPr/>
        </p:nvSpPr>
        <p:spPr>
          <a:xfrm>
            <a:off x="8026400" y="4896179"/>
            <a:ext cx="4234073" cy="1569660"/>
          </a:xfrm>
          <a:prstGeom prst="rect">
            <a:avLst/>
          </a:prstGeom>
          <a:noFill/>
        </p:spPr>
        <p:txBody>
          <a:bodyPr wrap="square" lIns="91440" tIns="45720" rIns="91440" bIns="45720">
            <a:spAutoFit/>
          </a:bodyPr>
          <a:lstStyle/>
          <a:p>
            <a:pPr algn="ctr"/>
            <a:r>
              <a:rPr lang="en-US" sz="3200" b="1" dirty="0">
                <a:ln w="9525">
                  <a:solidFill>
                    <a:schemeClr val="bg1"/>
                  </a:solidFill>
                  <a:prstDash val="solid"/>
                </a:ln>
                <a:solidFill>
                  <a:schemeClr val="accent6">
                    <a:lumMod val="75000"/>
                  </a:schemeClr>
                </a:solidFill>
                <a:effectLst>
                  <a:outerShdw blurRad="12700" dist="38100" dir="2700000" algn="tl" rotWithShape="0">
                    <a:schemeClr val="accent5">
                      <a:lumMod val="60000"/>
                      <a:lumOff val="40000"/>
                    </a:schemeClr>
                  </a:outerShdw>
                </a:effectLst>
              </a:rPr>
              <a:t>$14.7 Billion*</a:t>
            </a:r>
            <a:br>
              <a:rPr lang="en-US" sz="3200" b="1" dirty="0">
                <a:ln w="9525">
                  <a:solidFill>
                    <a:schemeClr val="bg1"/>
                  </a:solidFill>
                  <a:prstDash val="solid"/>
                </a:ln>
                <a:solidFill>
                  <a:schemeClr val="accent6">
                    <a:lumMod val="75000"/>
                  </a:schemeClr>
                </a:solidFill>
                <a:effectLst>
                  <a:outerShdw blurRad="12700" dist="38100" dir="2700000" algn="tl" rotWithShape="0">
                    <a:schemeClr val="accent5">
                      <a:lumMod val="60000"/>
                      <a:lumOff val="40000"/>
                    </a:schemeClr>
                  </a:outerShdw>
                </a:effectLst>
              </a:rPr>
            </a:br>
            <a:r>
              <a:rPr lang="en-US" sz="3200" b="1" dirty="0">
                <a:ln w="9525">
                  <a:solidFill>
                    <a:schemeClr val="bg1"/>
                  </a:solidFill>
                  <a:prstDash val="solid"/>
                </a:ln>
                <a:solidFill>
                  <a:schemeClr val="accent6">
                    <a:lumMod val="75000"/>
                  </a:schemeClr>
                </a:solidFill>
                <a:effectLst>
                  <a:outerShdw blurRad="12700" dist="38100" dir="2700000" algn="tl" rotWithShape="0">
                    <a:schemeClr val="accent5">
                      <a:lumMod val="60000"/>
                      <a:lumOff val="40000"/>
                    </a:schemeClr>
                  </a:outerShdw>
                </a:effectLst>
              </a:rPr>
              <a:t>in Annual Economic</a:t>
            </a:r>
            <a:br>
              <a:rPr lang="en-US" sz="3200" b="1" dirty="0">
                <a:ln w="9525">
                  <a:solidFill>
                    <a:schemeClr val="bg1"/>
                  </a:solidFill>
                  <a:prstDash val="solid"/>
                </a:ln>
                <a:solidFill>
                  <a:schemeClr val="accent6">
                    <a:lumMod val="75000"/>
                  </a:schemeClr>
                </a:solidFill>
                <a:effectLst>
                  <a:outerShdw blurRad="12700" dist="38100" dir="2700000" algn="tl" rotWithShape="0">
                    <a:schemeClr val="accent5">
                      <a:lumMod val="60000"/>
                      <a:lumOff val="40000"/>
                    </a:schemeClr>
                  </a:outerShdw>
                </a:effectLst>
              </a:rPr>
            </a:br>
            <a:r>
              <a:rPr lang="en-US" sz="3200" b="1" dirty="0">
                <a:ln w="9525">
                  <a:solidFill>
                    <a:schemeClr val="bg1"/>
                  </a:solidFill>
                  <a:prstDash val="solid"/>
                </a:ln>
                <a:solidFill>
                  <a:schemeClr val="accent6">
                    <a:lumMod val="75000"/>
                  </a:schemeClr>
                </a:solidFill>
                <a:effectLst>
                  <a:outerShdw blurRad="12700" dist="38100" dir="2700000" algn="tl" rotWithShape="0">
                    <a:schemeClr val="accent5">
                      <a:lumMod val="60000"/>
                      <a:lumOff val="40000"/>
                    </a:schemeClr>
                  </a:outerShdw>
                </a:effectLst>
              </a:rPr>
              <a:t>Revenue Generation</a:t>
            </a:r>
          </a:p>
        </p:txBody>
      </p:sp>
      <p:cxnSp>
        <p:nvCxnSpPr>
          <p:cNvPr id="11" name="Straight Connector 10">
            <a:extLst>
              <a:ext uri="{FF2B5EF4-FFF2-40B4-BE49-F238E27FC236}">
                <a16:creationId xmlns:a16="http://schemas.microsoft.com/office/drawing/2014/main" id="{72123FF6-A494-43FD-BE8C-4B3AA20B496C}"/>
              </a:ext>
            </a:extLst>
          </p:cNvPr>
          <p:cNvCxnSpPr/>
          <p:nvPr/>
        </p:nvCxnSpPr>
        <p:spPr>
          <a:xfrm>
            <a:off x="9260114" y="2459020"/>
            <a:ext cx="2392218"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F761F2A-0C83-4F00-8235-7F87A6DBEDD7}"/>
              </a:ext>
            </a:extLst>
          </p:cNvPr>
          <p:cNvCxnSpPr/>
          <p:nvPr/>
        </p:nvCxnSpPr>
        <p:spPr>
          <a:xfrm>
            <a:off x="9260114" y="4523347"/>
            <a:ext cx="2392218"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E15CD5B-6F99-49B1-904E-09841C6B790A}"/>
              </a:ext>
            </a:extLst>
          </p:cNvPr>
          <p:cNvSpPr txBox="1"/>
          <p:nvPr/>
        </p:nvSpPr>
        <p:spPr>
          <a:xfrm>
            <a:off x="7492108" y="6455450"/>
            <a:ext cx="5116941" cy="369332"/>
          </a:xfrm>
          <a:prstGeom prst="rect">
            <a:avLst/>
          </a:prstGeom>
          <a:noFill/>
        </p:spPr>
        <p:txBody>
          <a:bodyPr wrap="square" rtlCol="0">
            <a:spAutoFit/>
          </a:bodyPr>
          <a:lstStyle/>
          <a:p>
            <a:pPr algn="ctr"/>
            <a:r>
              <a:rPr lang="en-US" i="1" dirty="0">
                <a:solidFill>
                  <a:schemeClr val="accent2"/>
                </a:solidFill>
              </a:rPr>
              <a:t>* From PA Dairy Study of 2015 Statistics.</a:t>
            </a:r>
          </a:p>
        </p:txBody>
      </p:sp>
      <p:sp>
        <p:nvSpPr>
          <p:cNvPr id="3" name="TextBox 2">
            <a:extLst>
              <a:ext uri="{FF2B5EF4-FFF2-40B4-BE49-F238E27FC236}">
                <a16:creationId xmlns:a16="http://schemas.microsoft.com/office/drawing/2014/main" id="{3C7B17CA-31AE-4986-A0E9-9FADD5A46BA1}"/>
              </a:ext>
            </a:extLst>
          </p:cNvPr>
          <p:cNvSpPr txBox="1"/>
          <p:nvPr/>
        </p:nvSpPr>
        <p:spPr>
          <a:xfrm>
            <a:off x="310243" y="3682093"/>
            <a:ext cx="3994642" cy="2893100"/>
          </a:xfrm>
          <a:prstGeom prst="rect">
            <a:avLst/>
          </a:prstGeom>
          <a:noFill/>
        </p:spPr>
        <p:txBody>
          <a:bodyPr wrap="square" rtlCol="0">
            <a:spAutoFit/>
          </a:bodyPr>
          <a:lstStyle/>
          <a:p>
            <a:pPr marL="228600" indent="-228600">
              <a:spcBef>
                <a:spcPts val="600"/>
              </a:spcBef>
              <a:buFont typeface="Arial" panose="020B0604020202020204" pitchFamily="34" charset="0"/>
              <a:buChar char="•"/>
            </a:pPr>
            <a:r>
              <a:rPr lang="en-US" dirty="0">
                <a:solidFill>
                  <a:schemeClr val="bg1"/>
                </a:solidFill>
              </a:rPr>
              <a:t>A Local Abundant Source Of High Quality, Nutrient-rich Dairy Foods</a:t>
            </a:r>
          </a:p>
          <a:p>
            <a:pPr marL="228600" indent="-228600">
              <a:spcBef>
                <a:spcPts val="600"/>
              </a:spcBef>
              <a:buFont typeface="Arial" panose="020B0604020202020204" pitchFamily="34" charset="0"/>
              <a:buChar char="•"/>
            </a:pPr>
            <a:r>
              <a:rPr lang="en-US" dirty="0">
                <a:solidFill>
                  <a:schemeClr val="bg1"/>
                </a:solidFill>
              </a:rPr>
              <a:t>Valuable Economic Revenue Generation</a:t>
            </a:r>
          </a:p>
          <a:p>
            <a:pPr marL="228600" indent="-228600">
              <a:spcBef>
                <a:spcPts val="600"/>
              </a:spcBef>
              <a:buFont typeface="Arial" panose="020B0604020202020204" pitchFamily="34" charset="0"/>
              <a:buChar char="•"/>
            </a:pPr>
            <a:r>
              <a:rPr lang="en-US" dirty="0">
                <a:solidFill>
                  <a:schemeClr val="bg1"/>
                </a:solidFill>
              </a:rPr>
              <a:t>Local, Competitive Job Opportunities</a:t>
            </a:r>
          </a:p>
          <a:p>
            <a:pPr marL="228600" indent="-228600">
              <a:spcBef>
                <a:spcPts val="600"/>
              </a:spcBef>
              <a:buFont typeface="Arial" panose="020B0604020202020204" pitchFamily="34" charset="0"/>
              <a:buChar char="•"/>
            </a:pPr>
            <a:r>
              <a:rPr lang="en-US" dirty="0">
                <a:solidFill>
                  <a:schemeClr val="bg1"/>
                </a:solidFill>
              </a:rPr>
              <a:t>Wide Open Spaces and Conservation of Our Natural Resources</a:t>
            </a:r>
          </a:p>
          <a:p>
            <a:pPr marL="228600" indent="-228600">
              <a:spcBef>
                <a:spcPts val="600"/>
              </a:spcBef>
              <a:buFont typeface="Arial" panose="020B0604020202020204" pitchFamily="34" charset="0"/>
              <a:buChar char="•"/>
            </a:pPr>
            <a:r>
              <a:rPr lang="en-US" dirty="0">
                <a:solidFill>
                  <a:schemeClr val="bg1"/>
                </a:solidFill>
              </a:rPr>
              <a:t>Tourism Opportunities in Rural Communities</a:t>
            </a:r>
          </a:p>
        </p:txBody>
      </p:sp>
    </p:spTree>
    <p:extLst>
      <p:ext uri="{BB962C8B-B14F-4D97-AF65-F5344CB8AC3E}">
        <p14:creationId xmlns:p14="http://schemas.microsoft.com/office/powerpoint/2010/main" val="2225528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C8016602-9FC7-4D38-9B4D-7AD80C57761B}"/>
              </a:ext>
            </a:extLst>
          </p:cNvPr>
          <p:cNvSpPr>
            <a:spLocks noGrp="1"/>
          </p:cNvSpPr>
          <p:nvPr>
            <p:ph idx="1"/>
          </p:nvPr>
        </p:nvSpPr>
        <p:spPr>
          <a:xfrm>
            <a:off x="6656522" y="1578877"/>
            <a:ext cx="4872643" cy="4764169"/>
          </a:xfrm>
        </p:spPr>
        <p:txBody>
          <a:bodyPr>
            <a:normAutofit/>
          </a:bodyPr>
          <a:lstStyle/>
          <a:p>
            <a:r>
              <a:rPr lang="en-US" sz="2200" dirty="0"/>
              <a:t>Pennsylvania’s Rolling 12-Month Average at 10.15 Billion Pounds in November 2019.</a:t>
            </a:r>
          </a:p>
          <a:p>
            <a:pPr lvl="1"/>
            <a:r>
              <a:rPr lang="en-US" sz="2200" dirty="0"/>
              <a:t>Hit High of 10.97 Billion Pounds </a:t>
            </a:r>
            <a:br>
              <a:rPr lang="en-US" sz="2200" dirty="0"/>
            </a:br>
            <a:r>
              <a:rPr lang="en-US" sz="2200" dirty="0"/>
              <a:t>in February 2018</a:t>
            </a:r>
          </a:p>
          <a:p>
            <a:r>
              <a:rPr lang="en-US" sz="2200" dirty="0"/>
              <a:t>Falling Behind Nationally</a:t>
            </a:r>
          </a:p>
          <a:p>
            <a:pPr lvl="1"/>
            <a:r>
              <a:rPr lang="en-US" sz="2200" dirty="0"/>
              <a:t>Minnesota Starting to Surpass Pennsylvania</a:t>
            </a:r>
          </a:p>
          <a:p>
            <a:pPr lvl="1"/>
            <a:r>
              <a:rPr lang="en-US" sz="2200" dirty="0"/>
              <a:t>Michigan and Texas Surpassed Pennsylvania in 2017</a:t>
            </a:r>
            <a:r>
              <a:rPr lang="en-US" sz="2200" spc="-50" dirty="0">
                <a:solidFill>
                  <a:srgbClr val="FFFFFF"/>
                </a:solidFill>
                <a:latin typeface="Arial" panose="020B0604020202020204" pitchFamily="34" charset="0"/>
                <a:cs typeface="Arial" panose="020B0604020202020204" pitchFamily="34" charset="0"/>
              </a:rPr>
              <a:t>States</a:t>
            </a:r>
            <a:endParaRPr lang="en-US" sz="2200" dirty="0"/>
          </a:p>
        </p:txBody>
      </p:sp>
      <p:sp>
        <p:nvSpPr>
          <p:cNvPr id="16" name="TextBox 15">
            <a:extLst>
              <a:ext uri="{FF2B5EF4-FFF2-40B4-BE49-F238E27FC236}">
                <a16:creationId xmlns:a16="http://schemas.microsoft.com/office/drawing/2014/main" id="{36B60587-F075-41A7-841B-8BDF3585C6E6}"/>
              </a:ext>
            </a:extLst>
          </p:cNvPr>
          <p:cNvSpPr txBox="1"/>
          <p:nvPr/>
        </p:nvSpPr>
        <p:spPr>
          <a:xfrm>
            <a:off x="502177" y="6059851"/>
            <a:ext cx="5482243" cy="369332"/>
          </a:xfrm>
          <a:prstGeom prst="rect">
            <a:avLst/>
          </a:prstGeom>
          <a:noFill/>
        </p:spPr>
        <p:txBody>
          <a:bodyPr wrap="square" rtlCol="0">
            <a:spAutoFit/>
          </a:bodyPr>
          <a:lstStyle/>
          <a:p>
            <a:pPr defTabSz="457200"/>
            <a:r>
              <a:rPr lang="en-US" dirty="0">
                <a:solidFill>
                  <a:srgbClr val="1A1718"/>
                </a:solidFill>
                <a:latin typeface="Arial"/>
              </a:rPr>
              <a:t>USDA Milk Production Report, November 2019</a:t>
            </a:r>
          </a:p>
        </p:txBody>
      </p:sp>
      <p:pic>
        <p:nvPicPr>
          <p:cNvPr id="5" name="Picture 4">
            <a:extLst>
              <a:ext uri="{FF2B5EF4-FFF2-40B4-BE49-F238E27FC236}">
                <a16:creationId xmlns:a16="http://schemas.microsoft.com/office/drawing/2014/main" id="{38895BA5-E90B-4C4C-8E16-77E6E2AC7E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178" y="1862073"/>
            <a:ext cx="6045579" cy="4197778"/>
          </a:xfrm>
          <a:prstGeom prst="rect">
            <a:avLst/>
          </a:prstGeom>
        </p:spPr>
      </p:pic>
      <p:sp>
        <p:nvSpPr>
          <p:cNvPr id="6" name="Title 5">
            <a:extLst>
              <a:ext uri="{FF2B5EF4-FFF2-40B4-BE49-F238E27FC236}">
                <a16:creationId xmlns:a16="http://schemas.microsoft.com/office/drawing/2014/main" id="{CCE8240B-9C87-4AC5-98E5-859C50666203}"/>
              </a:ext>
            </a:extLst>
          </p:cNvPr>
          <p:cNvSpPr>
            <a:spLocks noGrp="1"/>
          </p:cNvSpPr>
          <p:nvPr>
            <p:ph type="title"/>
          </p:nvPr>
        </p:nvSpPr>
        <p:spPr/>
        <p:txBody>
          <a:bodyPr/>
          <a:lstStyle/>
          <a:p>
            <a:r>
              <a:rPr lang="en-US" dirty="0"/>
              <a:t>Pennsylvania’s Milk Production Hit Hard in 2018-19</a:t>
            </a:r>
          </a:p>
        </p:txBody>
      </p:sp>
    </p:spTree>
    <p:extLst>
      <p:ext uri="{BB962C8B-B14F-4D97-AF65-F5344CB8AC3E}">
        <p14:creationId xmlns:p14="http://schemas.microsoft.com/office/powerpoint/2010/main" val="323019823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6C263D-6014-43E7-82E6-08BA3E4183DE}"/>
              </a:ext>
            </a:extLst>
          </p:cNvPr>
          <p:cNvSpPr>
            <a:spLocks noGrp="1"/>
          </p:cNvSpPr>
          <p:nvPr>
            <p:ph type="title"/>
          </p:nvPr>
        </p:nvSpPr>
        <p:spPr/>
        <p:txBody>
          <a:bodyPr/>
          <a:lstStyle/>
          <a:p>
            <a:r>
              <a:rPr lang="en-US" dirty="0"/>
              <a:t>Pennsylvania milk production all from milk per cow, but slower per-cow growth than in other states</a:t>
            </a:r>
          </a:p>
        </p:txBody>
      </p:sp>
      <p:pic>
        <p:nvPicPr>
          <p:cNvPr id="4" name="Content Placeholder 3">
            <a:extLst>
              <a:ext uri="{FF2B5EF4-FFF2-40B4-BE49-F238E27FC236}">
                <a16:creationId xmlns:a16="http://schemas.microsoft.com/office/drawing/2014/main" id="{ED4829E7-8517-49F3-84CD-64B49FD815FF}"/>
              </a:ext>
            </a:extLst>
          </p:cNvPr>
          <p:cNvPicPr>
            <a:picLocks noGrp="1" noChangeAspect="1"/>
          </p:cNvPicPr>
          <p:nvPr>
            <p:ph idx="1"/>
          </p:nvPr>
        </p:nvPicPr>
        <p:blipFill>
          <a:blip r:embed="rId2"/>
          <a:stretch>
            <a:fillRect/>
          </a:stretch>
        </p:blipFill>
        <p:spPr>
          <a:xfrm>
            <a:off x="581192" y="1826142"/>
            <a:ext cx="11029616" cy="4828085"/>
          </a:xfrm>
          <a:prstGeom prst="rect">
            <a:avLst/>
          </a:prstGeom>
        </p:spPr>
      </p:pic>
    </p:spTree>
    <p:extLst>
      <p:ext uri="{BB962C8B-B14F-4D97-AF65-F5344CB8AC3E}">
        <p14:creationId xmlns:p14="http://schemas.microsoft.com/office/powerpoint/2010/main" val="807875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BCD5E-8115-4C85-9A2F-510CEF389C48}"/>
              </a:ext>
            </a:extLst>
          </p:cNvPr>
          <p:cNvSpPr>
            <a:spLocks noGrp="1"/>
          </p:cNvSpPr>
          <p:nvPr>
            <p:ph type="title"/>
          </p:nvPr>
        </p:nvSpPr>
        <p:spPr>
          <a:xfrm>
            <a:off x="581192" y="702156"/>
            <a:ext cx="11029616" cy="1013800"/>
          </a:xfrm>
        </p:spPr>
        <p:txBody>
          <a:bodyPr>
            <a:normAutofit/>
          </a:bodyPr>
          <a:lstStyle/>
          <a:p>
            <a:r>
              <a:rPr lang="en-US"/>
              <a:t>Changing demographics on Pennsylvania farms</a:t>
            </a:r>
          </a:p>
        </p:txBody>
      </p:sp>
      <p:sp>
        <p:nvSpPr>
          <p:cNvPr id="3" name="Content Placeholder 2">
            <a:extLst>
              <a:ext uri="{FF2B5EF4-FFF2-40B4-BE49-F238E27FC236}">
                <a16:creationId xmlns:a16="http://schemas.microsoft.com/office/drawing/2014/main" id="{F951552D-65E2-47D8-98DB-87117AB19C08}"/>
              </a:ext>
            </a:extLst>
          </p:cNvPr>
          <p:cNvSpPr>
            <a:spLocks noGrp="1"/>
          </p:cNvSpPr>
          <p:nvPr>
            <p:ph idx="1"/>
          </p:nvPr>
        </p:nvSpPr>
        <p:spPr>
          <a:xfrm>
            <a:off x="457200" y="1872633"/>
            <a:ext cx="7225075" cy="4504267"/>
          </a:xfrm>
        </p:spPr>
        <p:txBody>
          <a:bodyPr>
            <a:normAutofit/>
          </a:bodyPr>
          <a:lstStyle/>
          <a:p>
            <a:pPr>
              <a:lnSpc>
                <a:spcPct val="90000"/>
              </a:lnSpc>
            </a:pPr>
            <a:r>
              <a:rPr lang="en-US" sz="2000" dirty="0"/>
              <a:t>State’s Dairy Herd Is Shrinking</a:t>
            </a:r>
          </a:p>
          <a:p>
            <a:pPr lvl="1">
              <a:lnSpc>
                <a:spcPct val="90000"/>
              </a:lnSpc>
            </a:pPr>
            <a:r>
              <a:rPr lang="en-US" sz="2000" dirty="0"/>
              <a:t>Down 40,000 Head Since February 2018, </a:t>
            </a:r>
            <a:br>
              <a:rPr lang="en-US" sz="2000" dirty="0"/>
            </a:br>
            <a:r>
              <a:rPr lang="en-US" sz="2000" dirty="0"/>
              <a:t>When Milk Production Peaked in State</a:t>
            </a:r>
          </a:p>
          <a:p>
            <a:pPr lvl="1">
              <a:lnSpc>
                <a:spcPct val="90000"/>
              </a:lnSpc>
            </a:pPr>
            <a:r>
              <a:rPr lang="en-US" sz="2000" dirty="0"/>
              <a:t>Now at 485,000 Dairy Cows in Pennsylvania</a:t>
            </a:r>
          </a:p>
          <a:p>
            <a:pPr>
              <a:lnSpc>
                <a:spcPct val="90000"/>
              </a:lnSpc>
            </a:pPr>
            <a:r>
              <a:rPr lang="en-US" sz="2000" dirty="0"/>
              <a:t>Milk Production Per Cow Improving, But Slowly</a:t>
            </a:r>
          </a:p>
          <a:p>
            <a:pPr lvl="1">
              <a:lnSpc>
                <a:spcPct val="90000"/>
              </a:lnSpc>
            </a:pPr>
            <a:r>
              <a:rPr lang="en-US" sz="2000" dirty="0"/>
              <a:t>Up 2.4 Percent from Year Ago</a:t>
            </a:r>
          </a:p>
          <a:p>
            <a:pPr lvl="1">
              <a:lnSpc>
                <a:spcPct val="90000"/>
              </a:lnSpc>
            </a:pPr>
            <a:r>
              <a:rPr lang="en-US" sz="2000" dirty="0"/>
              <a:t>Still 234 Pounds Below National Average</a:t>
            </a:r>
          </a:p>
          <a:p>
            <a:pPr>
              <a:lnSpc>
                <a:spcPct val="90000"/>
              </a:lnSpc>
            </a:pPr>
            <a:r>
              <a:rPr lang="en-US" sz="2000" dirty="0"/>
              <a:t>Herd Size is Growing</a:t>
            </a:r>
          </a:p>
          <a:p>
            <a:pPr lvl="1">
              <a:lnSpc>
                <a:spcPct val="90000"/>
              </a:lnSpc>
            </a:pPr>
            <a:r>
              <a:rPr lang="en-US" sz="2000" dirty="0"/>
              <a:t>80 Cows on Average Per Farm</a:t>
            </a:r>
          </a:p>
          <a:p>
            <a:pPr lvl="1">
              <a:lnSpc>
                <a:spcPct val="90000"/>
              </a:lnSpc>
            </a:pPr>
            <a:r>
              <a:rPr lang="en-US" sz="2000" dirty="0"/>
              <a:t>Still 150 Cows Below National Average of 230 Cows</a:t>
            </a:r>
          </a:p>
          <a:p>
            <a:pPr lvl="1">
              <a:lnSpc>
                <a:spcPct val="90000"/>
              </a:lnSpc>
            </a:pPr>
            <a:endParaRPr lang="en-US" dirty="0"/>
          </a:p>
        </p:txBody>
      </p:sp>
      <p:pic>
        <p:nvPicPr>
          <p:cNvPr id="6" name="Picture 5">
            <a:extLst>
              <a:ext uri="{FF2B5EF4-FFF2-40B4-BE49-F238E27FC236}">
                <a16:creationId xmlns:a16="http://schemas.microsoft.com/office/drawing/2014/main" id="{6D7D26EE-BEA3-4779-9592-31667FFDD3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176" b="8189"/>
          <a:stretch/>
        </p:blipFill>
        <p:spPr>
          <a:xfrm>
            <a:off x="8051799" y="1871133"/>
            <a:ext cx="3683001" cy="4504267"/>
          </a:xfrm>
          <a:prstGeom prst="rect">
            <a:avLst/>
          </a:prstGeom>
        </p:spPr>
      </p:pic>
    </p:spTree>
    <p:extLst>
      <p:ext uri="{BB962C8B-B14F-4D97-AF65-F5344CB8AC3E}">
        <p14:creationId xmlns:p14="http://schemas.microsoft.com/office/powerpoint/2010/main" val="192944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E0B2B0-3E05-4051-94BB-5592740A7C76}"/>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Proportion of cows on farms, by size</a:t>
            </a:r>
          </a:p>
        </p:txBody>
      </p:sp>
      <p:graphicFrame>
        <p:nvGraphicFramePr>
          <p:cNvPr id="13" name="Content Placeholder 9">
            <a:extLst>
              <a:ext uri="{FF2B5EF4-FFF2-40B4-BE49-F238E27FC236}">
                <a16:creationId xmlns:a16="http://schemas.microsoft.com/office/drawing/2014/main" id="{87CA50A9-BFF2-46A0-AF28-8EA8988164CD}"/>
              </a:ext>
            </a:extLst>
          </p:cNvPr>
          <p:cNvGraphicFramePr>
            <a:graphicFrameLocks noGrp="1"/>
          </p:cNvGraphicFramePr>
          <p:nvPr>
            <p:ph idx="1"/>
            <p:extLst>
              <p:ext uri="{D42A27DB-BD31-4B8C-83A1-F6EECF244321}">
                <p14:modId xmlns:p14="http://schemas.microsoft.com/office/powerpoint/2010/main" val="2695036365"/>
              </p:ext>
            </p:extLst>
          </p:nvPr>
        </p:nvGraphicFramePr>
        <p:xfrm>
          <a:off x="581025" y="1861457"/>
          <a:ext cx="11029950" cy="450668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175EDDF8-BD67-43CD-87AF-862D0C3A90EB}"/>
              </a:ext>
            </a:extLst>
          </p:cNvPr>
          <p:cNvSpPr txBox="1"/>
          <p:nvPr/>
        </p:nvSpPr>
        <p:spPr>
          <a:xfrm>
            <a:off x="5200651" y="6236645"/>
            <a:ext cx="2857500" cy="276999"/>
          </a:xfrm>
          <a:prstGeom prst="rect">
            <a:avLst/>
          </a:prstGeom>
          <a:noFill/>
        </p:spPr>
        <p:txBody>
          <a:bodyPr wrap="square" rtlCol="0">
            <a:spAutoFit/>
          </a:bodyPr>
          <a:lstStyle/>
          <a:p>
            <a:r>
              <a:rPr lang="en-US" sz="1200" dirty="0"/>
              <a:t>Farm Size, By Milk Cows</a:t>
            </a:r>
          </a:p>
        </p:txBody>
      </p:sp>
      <p:sp>
        <p:nvSpPr>
          <p:cNvPr id="12" name="TextBox 11">
            <a:extLst>
              <a:ext uri="{FF2B5EF4-FFF2-40B4-BE49-F238E27FC236}">
                <a16:creationId xmlns:a16="http://schemas.microsoft.com/office/drawing/2014/main" id="{FCFA42D1-4DCD-48D7-A123-B4FF43B2CA0C}"/>
              </a:ext>
            </a:extLst>
          </p:cNvPr>
          <p:cNvSpPr txBox="1"/>
          <p:nvPr/>
        </p:nvSpPr>
        <p:spPr>
          <a:xfrm>
            <a:off x="244929" y="6229350"/>
            <a:ext cx="2849335" cy="276999"/>
          </a:xfrm>
          <a:prstGeom prst="rect">
            <a:avLst/>
          </a:prstGeom>
          <a:noFill/>
        </p:spPr>
        <p:txBody>
          <a:bodyPr wrap="square" rtlCol="0">
            <a:spAutoFit/>
          </a:bodyPr>
          <a:lstStyle/>
          <a:p>
            <a:r>
              <a:rPr lang="en-US" sz="1200" dirty="0"/>
              <a:t>From 2017 US Ag Census Data</a:t>
            </a:r>
          </a:p>
        </p:txBody>
      </p:sp>
      <p:sp>
        <p:nvSpPr>
          <p:cNvPr id="14" name="Oval 13">
            <a:extLst>
              <a:ext uri="{FF2B5EF4-FFF2-40B4-BE49-F238E27FC236}">
                <a16:creationId xmlns:a16="http://schemas.microsoft.com/office/drawing/2014/main" id="{4FF52E02-2BB2-48F2-9945-C33F55DB24BC}"/>
              </a:ext>
            </a:extLst>
          </p:cNvPr>
          <p:cNvSpPr/>
          <p:nvPr/>
        </p:nvSpPr>
        <p:spPr>
          <a:xfrm>
            <a:off x="4547506" y="3429000"/>
            <a:ext cx="1436915" cy="849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202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A screenshot of a cell phone&#10;&#10;Description automatically generated">
            <a:extLst>
              <a:ext uri="{FF2B5EF4-FFF2-40B4-BE49-F238E27FC236}">
                <a16:creationId xmlns:a16="http://schemas.microsoft.com/office/drawing/2014/main" id="{6F8A7257-225A-4529-90AD-E2590295D92B}"/>
              </a:ext>
            </a:extLst>
          </p:cNvPr>
          <p:cNvPicPr>
            <a:picLocks noChangeAspect="1"/>
          </p:cNvPicPr>
          <p:nvPr/>
        </p:nvPicPr>
        <p:blipFill>
          <a:blip r:embed="rId2"/>
          <a:stretch>
            <a:fillRect/>
          </a:stretch>
        </p:blipFill>
        <p:spPr>
          <a:xfrm>
            <a:off x="386540" y="611886"/>
            <a:ext cx="9811926" cy="5200321"/>
          </a:xfrm>
          <a:prstGeom prst="rect">
            <a:avLst/>
          </a:prstGeom>
        </p:spPr>
      </p:pic>
      <p:sp>
        <p:nvSpPr>
          <p:cNvPr id="17" name="Rectangle 16">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6" name="Straight Connector 5">
            <a:extLst>
              <a:ext uri="{FF2B5EF4-FFF2-40B4-BE49-F238E27FC236}">
                <a16:creationId xmlns:a16="http://schemas.microsoft.com/office/drawing/2014/main" id="{61F7AA2A-4154-489F-9B48-7771C88F2584}"/>
              </a:ext>
            </a:extLst>
          </p:cNvPr>
          <p:cNvCxnSpPr/>
          <p:nvPr/>
        </p:nvCxnSpPr>
        <p:spPr>
          <a:xfrm>
            <a:off x="1630947" y="1973151"/>
            <a:ext cx="8920263"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B397107-C767-4C39-93F3-BE3D02DD5AED}"/>
              </a:ext>
            </a:extLst>
          </p:cNvPr>
          <p:cNvCxnSpPr/>
          <p:nvPr/>
        </p:nvCxnSpPr>
        <p:spPr>
          <a:xfrm>
            <a:off x="1616529" y="2555421"/>
            <a:ext cx="89480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97A9A9F-1954-4815-AB25-2BFE708C1F97}"/>
              </a:ext>
            </a:extLst>
          </p:cNvPr>
          <p:cNvSpPr txBox="1"/>
          <p:nvPr/>
        </p:nvSpPr>
        <p:spPr>
          <a:xfrm>
            <a:off x="10626117" y="2336425"/>
            <a:ext cx="996043" cy="1200329"/>
          </a:xfrm>
          <a:prstGeom prst="rect">
            <a:avLst/>
          </a:prstGeom>
          <a:noFill/>
        </p:spPr>
        <p:txBody>
          <a:bodyPr wrap="square" rtlCol="0">
            <a:spAutoFit/>
          </a:bodyPr>
          <a:lstStyle/>
          <a:p>
            <a:r>
              <a:rPr lang="en-US" dirty="0">
                <a:solidFill>
                  <a:srgbClr val="C00000"/>
                </a:solidFill>
              </a:rPr>
              <a:t>Average</a:t>
            </a:r>
          </a:p>
          <a:p>
            <a:r>
              <a:rPr lang="en-US" dirty="0">
                <a:solidFill>
                  <a:srgbClr val="C00000"/>
                </a:solidFill>
              </a:rPr>
              <a:t>Milk $</a:t>
            </a:r>
          </a:p>
          <a:p>
            <a:r>
              <a:rPr lang="en-US" dirty="0">
                <a:solidFill>
                  <a:srgbClr val="C00000"/>
                </a:solidFill>
              </a:rPr>
              <a:t>Over</a:t>
            </a:r>
          </a:p>
          <a:p>
            <a:r>
              <a:rPr lang="en-US" dirty="0">
                <a:solidFill>
                  <a:srgbClr val="C00000"/>
                </a:solidFill>
              </a:rPr>
              <a:t>15 Years</a:t>
            </a:r>
          </a:p>
        </p:txBody>
      </p:sp>
      <p:sp>
        <p:nvSpPr>
          <p:cNvPr id="16" name="TextBox 15">
            <a:extLst>
              <a:ext uri="{FF2B5EF4-FFF2-40B4-BE49-F238E27FC236}">
                <a16:creationId xmlns:a16="http://schemas.microsoft.com/office/drawing/2014/main" id="{4A3F16E8-EC7B-41DE-8A9F-46E84026C076}"/>
              </a:ext>
            </a:extLst>
          </p:cNvPr>
          <p:cNvSpPr txBox="1"/>
          <p:nvPr/>
        </p:nvSpPr>
        <p:spPr>
          <a:xfrm>
            <a:off x="10626117" y="611886"/>
            <a:ext cx="1490975" cy="1477328"/>
          </a:xfrm>
          <a:prstGeom prst="rect">
            <a:avLst/>
          </a:prstGeom>
          <a:noFill/>
        </p:spPr>
        <p:txBody>
          <a:bodyPr wrap="square" rtlCol="0">
            <a:spAutoFit/>
          </a:bodyPr>
          <a:lstStyle/>
          <a:p>
            <a:r>
              <a:rPr lang="en-US" dirty="0">
                <a:solidFill>
                  <a:schemeClr val="accent6">
                    <a:lumMod val="50000"/>
                  </a:schemeClr>
                </a:solidFill>
              </a:rPr>
              <a:t>Average</a:t>
            </a:r>
          </a:p>
          <a:p>
            <a:r>
              <a:rPr lang="en-US" dirty="0">
                <a:solidFill>
                  <a:schemeClr val="accent6">
                    <a:lumMod val="50000"/>
                  </a:schemeClr>
                </a:solidFill>
              </a:rPr>
              <a:t>Cost of Production on PA Dairy Farms</a:t>
            </a:r>
          </a:p>
        </p:txBody>
      </p:sp>
    </p:spTree>
    <p:extLst>
      <p:ext uri="{BB962C8B-B14F-4D97-AF65-F5344CB8AC3E}">
        <p14:creationId xmlns:p14="http://schemas.microsoft.com/office/powerpoint/2010/main" val="239488559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
</file>

<file path=customXml/itemProps1.xml><?xml version="1.0" encoding="utf-8"?>
<ds:datastoreItem xmlns:ds="http://schemas.openxmlformats.org/officeDocument/2006/customXml" ds:itemID="{69C461CE-CBA2-4ED8-AF4E-FCEE6CEF99FC}"/>
</file>

<file path=docProps/app.xml><?xml version="1.0" encoding="utf-8"?>
<Properties xmlns="http://schemas.openxmlformats.org/officeDocument/2006/extended-properties" xmlns:vt="http://schemas.openxmlformats.org/officeDocument/2006/docPropsVTypes">
  <TotalTime>19</TotalTime>
  <Words>1362</Words>
  <Application>Microsoft Office PowerPoint</Application>
  <PresentationFormat>Widescreen</PresentationFormat>
  <Paragraphs>178</Paragraphs>
  <Slides>22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Arial Black</vt:lpstr>
      <vt:lpstr>Arial Narrow</vt:lpstr>
      <vt:lpstr>Calibri</vt:lpstr>
      <vt:lpstr>Century Schoolbook</vt:lpstr>
      <vt:lpstr>Eras Medium ITC</vt:lpstr>
      <vt:lpstr>Gill Sans MT</vt:lpstr>
      <vt:lpstr>Times New Roman</vt:lpstr>
      <vt:lpstr>Wingdings 2</vt:lpstr>
      <vt:lpstr>Dividend</vt:lpstr>
      <vt:lpstr>Current state of  Pennsylvania’s  dairy industry </vt:lpstr>
      <vt:lpstr>What We Will Cover Today:</vt:lpstr>
      <vt:lpstr>Pennsylvania national leader in dairy</vt:lpstr>
      <vt:lpstr>What Dairy’s Worth to Pennsylvania </vt:lpstr>
      <vt:lpstr>Pennsylvania’s Milk Production Hit Hard in 2018-19</vt:lpstr>
      <vt:lpstr>Pennsylvania milk production all from milk per cow, but slower per-cow growth than in other states</vt:lpstr>
      <vt:lpstr>Changing demographics on Pennsylvania farms</vt:lpstr>
      <vt:lpstr>Proportion of cows on farms, by size</vt:lpstr>
      <vt:lpstr>PowerPoint Presentation</vt:lpstr>
      <vt:lpstr>Pennsylvania has higher average cost of production wide range between highest and lowest cop</vt:lpstr>
      <vt:lpstr>Lack of business planning a challenge</vt:lpstr>
      <vt:lpstr>Global marketplace</vt:lpstr>
      <vt:lpstr>Changing marketplace in northeast</vt:lpstr>
      <vt:lpstr>Changing marketplace in northeast</vt:lpstr>
      <vt:lpstr>Milk basis has eroded in Pennsylvania</vt:lpstr>
      <vt:lpstr>The Good News</vt:lpstr>
      <vt:lpstr>Milk Prices Are Beginning to Rebound After Three Years of Below Breakeven Levels</vt:lpstr>
      <vt:lpstr>Futures markets are continuing to project recovery</vt:lpstr>
      <vt:lpstr>New Farm Safety Net IS Also Providing Better Protection</vt:lpstr>
      <vt:lpstr>BUT, Concerns Remain on how farmers are managing their risks</vt:lpstr>
      <vt:lpstr>How the Pennsylvania Farm Bill Helps </vt:lpstr>
      <vt:lpstr>Dairy In Pennsylvania, To Summarize: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Will Cover Today:</dc:title>
  <dc:creator>Jayne Sebright</dc:creator>
  <cp:lastModifiedBy>McCrone, Nicole D</cp:lastModifiedBy>
  <cp:revision>5</cp:revision>
  <dcterms:created xsi:type="dcterms:W3CDTF">2019-11-26T18:02:29Z</dcterms:created>
  <dcterms:modified xsi:type="dcterms:W3CDTF">2019-11-26T20:13:23Z</dcterms:modified>
</cp:coreProperties>
</file>